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1.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ink/ink2.xml" ContentType="application/inkml+xml"/>
  <Override PartName="/ppt/notesSlides/notesSlide110.xml" ContentType="application/vnd.openxmlformats-officedocument.presentationml.notesSlide+xml"/>
  <Override PartName="/ppt/ink/ink3.xml" ContentType="application/inkml+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9" r:id="rId3"/>
    <p:sldMasterId id="2147483694" r:id="rId4"/>
    <p:sldMasterId id="2147483713" r:id="rId5"/>
    <p:sldMasterId id="2147483726" r:id="rId6"/>
    <p:sldMasterId id="2147483751" r:id="rId7"/>
    <p:sldMasterId id="2147483770" r:id="rId8"/>
    <p:sldMasterId id="2147483806" r:id="rId9"/>
    <p:sldMasterId id="2147483831" r:id="rId10"/>
  </p:sldMasterIdLst>
  <p:notesMasterIdLst>
    <p:notesMasterId r:id="rId180"/>
  </p:notesMasterIdLst>
  <p:sldIdLst>
    <p:sldId id="384" r:id="rId11"/>
    <p:sldId id="536" r:id="rId12"/>
    <p:sldId id="537" r:id="rId13"/>
    <p:sldId id="538" r:id="rId14"/>
    <p:sldId id="389" r:id="rId15"/>
    <p:sldId id="390" r:id="rId16"/>
    <p:sldId id="391" r:id="rId17"/>
    <p:sldId id="392" r:id="rId18"/>
    <p:sldId id="393" r:id="rId19"/>
    <p:sldId id="395" r:id="rId20"/>
    <p:sldId id="394" r:id="rId21"/>
    <p:sldId id="396" r:id="rId22"/>
    <p:sldId id="3304" r:id="rId23"/>
    <p:sldId id="386" r:id="rId24"/>
    <p:sldId id="366" r:id="rId25"/>
    <p:sldId id="332" r:id="rId26"/>
    <p:sldId id="320" r:id="rId27"/>
    <p:sldId id="413" r:id="rId28"/>
    <p:sldId id="367" r:id="rId29"/>
    <p:sldId id="369" r:id="rId30"/>
    <p:sldId id="388" r:id="rId31"/>
    <p:sldId id="541" r:id="rId32"/>
    <p:sldId id="323" r:id="rId33"/>
    <p:sldId id="327" r:id="rId34"/>
    <p:sldId id="363" r:id="rId35"/>
    <p:sldId id="371" r:id="rId36"/>
    <p:sldId id="414" r:id="rId37"/>
    <p:sldId id="365" r:id="rId38"/>
    <p:sldId id="381" r:id="rId39"/>
    <p:sldId id="382" r:id="rId40"/>
    <p:sldId id="383" r:id="rId41"/>
    <p:sldId id="399" r:id="rId42"/>
    <p:sldId id="416" r:id="rId43"/>
    <p:sldId id="417" r:id="rId44"/>
    <p:sldId id="418" r:id="rId45"/>
    <p:sldId id="419" r:id="rId46"/>
    <p:sldId id="420" r:id="rId47"/>
    <p:sldId id="421" r:id="rId48"/>
    <p:sldId id="422" r:id="rId49"/>
    <p:sldId id="423" r:id="rId50"/>
    <p:sldId id="424" r:id="rId51"/>
    <p:sldId id="425" r:id="rId52"/>
    <p:sldId id="426" r:id="rId53"/>
    <p:sldId id="427" r:id="rId54"/>
    <p:sldId id="428" r:id="rId55"/>
    <p:sldId id="429" r:id="rId56"/>
    <p:sldId id="430" r:id="rId57"/>
    <p:sldId id="431" r:id="rId58"/>
    <p:sldId id="432" r:id="rId59"/>
    <p:sldId id="433" r:id="rId60"/>
    <p:sldId id="434" r:id="rId61"/>
    <p:sldId id="435" r:id="rId62"/>
    <p:sldId id="436" r:id="rId63"/>
    <p:sldId id="437" r:id="rId64"/>
    <p:sldId id="454" r:id="rId65"/>
    <p:sldId id="539" r:id="rId66"/>
    <p:sldId id="406" r:id="rId67"/>
    <p:sldId id="452" r:id="rId68"/>
    <p:sldId id="407" r:id="rId69"/>
    <p:sldId id="408" r:id="rId70"/>
    <p:sldId id="409" r:id="rId71"/>
    <p:sldId id="503" r:id="rId72"/>
    <p:sldId id="501" r:id="rId73"/>
    <p:sldId id="504" r:id="rId74"/>
    <p:sldId id="502" r:id="rId75"/>
    <p:sldId id="505" r:id="rId76"/>
    <p:sldId id="506" r:id="rId77"/>
    <p:sldId id="500" r:id="rId78"/>
    <p:sldId id="415" r:id="rId79"/>
    <p:sldId id="438" r:id="rId80"/>
    <p:sldId id="439" r:id="rId81"/>
    <p:sldId id="440" r:id="rId82"/>
    <p:sldId id="441" r:id="rId83"/>
    <p:sldId id="442" r:id="rId84"/>
    <p:sldId id="443" r:id="rId85"/>
    <p:sldId id="546" r:id="rId86"/>
    <p:sldId id="540" r:id="rId87"/>
    <p:sldId id="444" r:id="rId88"/>
    <p:sldId id="445" r:id="rId89"/>
    <p:sldId id="446" r:id="rId90"/>
    <p:sldId id="542" r:id="rId91"/>
    <p:sldId id="543" r:id="rId92"/>
    <p:sldId id="447" r:id="rId93"/>
    <p:sldId id="448" r:id="rId94"/>
    <p:sldId id="449" r:id="rId95"/>
    <p:sldId id="450" r:id="rId96"/>
    <p:sldId id="493" r:id="rId97"/>
    <p:sldId id="494" r:id="rId98"/>
    <p:sldId id="495" r:id="rId99"/>
    <p:sldId id="496" r:id="rId100"/>
    <p:sldId id="497" r:id="rId101"/>
    <p:sldId id="498" r:id="rId102"/>
    <p:sldId id="455" r:id="rId103"/>
    <p:sldId id="510" r:id="rId104"/>
    <p:sldId id="511" r:id="rId105"/>
    <p:sldId id="512" r:id="rId106"/>
    <p:sldId id="513" r:id="rId107"/>
    <p:sldId id="514" r:id="rId108"/>
    <p:sldId id="515" r:id="rId109"/>
    <p:sldId id="507" r:id="rId110"/>
    <p:sldId id="509" r:id="rId111"/>
    <p:sldId id="516" r:id="rId112"/>
    <p:sldId id="518" r:id="rId113"/>
    <p:sldId id="517" r:id="rId114"/>
    <p:sldId id="519" r:id="rId115"/>
    <p:sldId id="520" r:id="rId116"/>
    <p:sldId id="451" r:id="rId117"/>
    <p:sldId id="545" r:id="rId118"/>
    <p:sldId id="464" r:id="rId119"/>
    <p:sldId id="544" r:id="rId120"/>
    <p:sldId id="465" r:id="rId121"/>
    <p:sldId id="466" r:id="rId122"/>
    <p:sldId id="467" r:id="rId123"/>
    <p:sldId id="468" r:id="rId124"/>
    <p:sldId id="469" r:id="rId125"/>
    <p:sldId id="470" r:id="rId126"/>
    <p:sldId id="471" r:id="rId127"/>
    <p:sldId id="472" r:id="rId128"/>
    <p:sldId id="473" r:id="rId129"/>
    <p:sldId id="474" r:id="rId130"/>
    <p:sldId id="475" r:id="rId131"/>
    <p:sldId id="476" r:id="rId132"/>
    <p:sldId id="477" r:id="rId133"/>
    <p:sldId id="478" r:id="rId134"/>
    <p:sldId id="479" r:id="rId135"/>
    <p:sldId id="458" r:id="rId136"/>
    <p:sldId id="459" r:id="rId137"/>
    <p:sldId id="460" r:id="rId138"/>
    <p:sldId id="461" r:id="rId139"/>
    <p:sldId id="462" r:id="rId140"/>
    <p:sldId id="456" r:id="rId141"/>
    <p:sldId id="492" r:id="rId142"/>
    <p:sldId id="524" r:id="rId143"/>
    <p:sldId id="526" r:id="rId144"/>
    <p:sldId id="525" r:id="rId145"/>
    <p:sldId id="547" r:id="rId146"/>
    <p:sldId id="548" r:id="rId147"/>
    <p:sldId id="549" r:id="rId148"/>
    <p:sldId id="550" r:id="rId149"/>
    <p:sldId id="551" r:id="rId150"/>
    <p:sldId id="552" r:id="rId151"/>
    <p:sldId id="553" r:id="rId152"/>
    <p:sldId id="554" r:id="rId153"/>
    <p:sldId id="555" r:id="rId154"/>
    <p:sldId id="457" r:id="rId155"/>
    <p:sldId id="480" r:id="rId156"/>
    <p:sldId id="481" r:id="rId157"/>
    <p:sldId id="482" r:id="rId158"/>
    <p:sldId id="483" r:id="rId159"/>
    <p:sldId id="484" r:id="rId160"/>
    <p:sldId id="485" r:id="rId161"/>
    <p:sldId id="486" r:id="rId162"/>
    <p:sldId id="487" r:id="rId163"/>
    <p:sldId id="488" r:id="rId164"/>
    <p:sldId id="489" r:id="rId165"/>
    <p:sldId id="490" r:id="rId166"/>
    <p:sldId id="491" r:id="rId167"/>
    <p:sldId id="3305" r:id="rId168"/>
    <p:sldId id="556" r:id="rId169"/>
    <p:sldId id="3306" r:id="rId170"/>
    <p:sldId id="3307" r:id="rId171"/>
    <p:sldId id="3308" r:id="rId172"/>
    <p:sldId id="3309" r:id="rId173"/>
    <p:sldId id="3303" r:id="rId174"/>
    <p:sldId id="256" r:id="rId175"/>
    <p:sldId id="258" r:id="rId176"/>
    <p:sldId id="259" r:id="rId177"/>
    <p:sldId id="260" r:id="rId178"/>
    <p:sldId id="410"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72F083F-F331-495B-B6F0-CB4A8D9D5B56}">
          <p14:sldIdLst>
            <p14:sldId id="384"/>
          </p14:sldIdLst>
        </p14:section>
        <p14:section name="House Diagram" id="{4C7A14AC-F47E-4E04-A80E-186AA8D1536D}">
          <p14:sldIdLst>
            <p14:sldId id="536"/>
            <p14:sldId id="537"/>
            <p14:sldId id="538"/>
          </p14:sldIdLst>
        </p14:section>
        <p14:section name="Product Overview" id="{E54D2518-B8A5-410E-96DB-F8FFA8271676}">
          <p14:sldIdLst>
            <p14:sldId id="389"/>
            <p14:sldId id="390"/>
            <p14:sldId id="391"/>
            <p14:sldId id="392"/>
            <p14:sldId id="393"/>
            <p14:sldId id="395"/>
            <p14:sldId id="394"/>
            <p14:sldId id="396"/>
          </p14:sldIdLst>
        </p14:section>
        <p14:section name="Security" id="{27596563-EB4C-49E4-AA3D-414059842B2B}">
          <p14:sldIdLst>
            <p14:sldId id="3304"/>
          </p14:sldIdLst>
        </p14:section>
        <p14:section name="Scenarios" id="{B7C65B24-23EE-4DC1-800D-A7CA899AEBBC}">
          <p14:sldIdLst>
            <p14:sldId id="386"/>
            <p14:sldId id="366"/>
            <p14:sldId id="332"/>
            <p14:sldId id="320"/>
            <p14:sldId id="413"/>
            <p14:sldId id="367"/>
            <p14:sldId id="369"/>
            <p14:sldId id="388"/>
            <p14:sldId id="541"/>
            <p14:sldId id="323"/>
            <p14:sldId id="327"/>
            <p14:sldId id="363"/>
            <p14:sldId id="371"/>
            <p14:sldId id="414"/>
            <p14:sldId id="365"/>
            <p14:sldId id="381"/>
            <p14:sldId id="382"/>
            <p14:sldId id="383"/>
          </p14:sldIdLst>
        </p14:section>
        <p14:section name="Cosmos DB 101" id="{58AFCD8A-7BF5-4A24-AF7F-CF21474BA63E}">
          <p14:sldIdLst>
            <p14:sldId id="399"/>
          </p14:sldIdLst>
        </p14:section>
        <p14:section name="Resource Model" id="{750D2A6D-0162-4C9C-9A68-687048009117}">
          <p14:sldIdLst>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Lst>
        </p14:section>
        <p14:section name="Sys Internals" id="{5C877E48-29C9-4231-921C-9CFEB2B6AF64}">
          <p14:sldIdLst>
            <p14:sldId id="454"/>
            <p14:sldId id="539"/>
            <p14:sldId id="406"/>
          </p14:sldIdLst>
        </p14:section>
        <p14:section name="RUs" id="{99CE8299-CCDE-4603-A8D5-E8E4D94AFD8D}">
          <p14:sldIdLst>
            <p14:sldId id="452"/>
            <p14:sldId id="407"/>
            <p14:sldId id="408"/>
            <p14:sldId id="409"/>
            <p14:sldId id="503"/>
            <p14:sldId id="501"/>
            <p14:sldId id="504"/>
            <p14:sldId id="502"/>
            <p14:sldId id="505"/>
            <p14:sldId id="506"/>
            <p14:sldId id="500"/>
          </p14:sldIdLst>
        </p14:section>
        <p14:section name="Partitioning" id="{3321BC61-D41E-4691-BDA9-364CAB087DA5}">
          <p14:sldIdLst>
            <p14:sldId id="415"/>
            <p14:sldId id="438"/>
            <p14:sldId id="439"/>
            <p14:sldId id="440"/>
            <p14:sldId id="441"/>
            <p14:sldId id="442"/>
            <p14:sldId id="443"/>
            <p14:sldId id="546"/>
            <p14:sldId id="540"/>
            <p14:sldId id="444"/>
            <p14:sldId id="445"/>
            <p14:sldId id="446"/>
            <p14:sldId id="542"/>
            <p14:sldId id="543"/>
            <p14:sldId id="447"/>
            <p14:sldId id="448"/>
            <p14:sldId id="449"/>
          </p14:sldIdLst>
        </p14:section>
        <p14:section name="Object Model" id="{A333FDFC-524B-42BE-900B-E0872282C684}">
          <p14:sldIdLst>
            <p14:sldId id="450"/>
            <p14:sldId id="493"/>
            <p14:sldId id="494"/>
            <p14:sldId id="495"/>
            <p14:sldId id="496"/>
            <p14:sldId id="497"/>
            <p14:sldId id="498"/>
          </p14:sldIdLst>
        </p14:section>
        <p14:section name="Global Distribution" id="{2D26F7BC-14A3-4ECB-A79A-F3099BED7A4E}">
          <p14:sldIdLst>
            <p14:sldId id="455"/>
            <p14:sldId id="510"/>
            <p14:sldId id="511"/>
            <p14:sldId id="512"/>
            <p14:sldId id="513"/>
            <p14:sldId id="514"/>
            <p14:sldId id="515"/>
            <p14:sldId id="507"/>
            <p14:sldId id="509"/>
            <p14:sldId id="516"/>
            <p14:sldId id="518"/>
            <p14:sldId id="517"/>
            <p14:sldId id="519"/>
            <p14:sldId id="520"/>
          </p14:sldIdLst>
        </p14:section>
        <p14:section name="Consistency" id="{DD61E811-4D34-4370-98F8-717BD099B72B}">
          <p14:sldIdLst>
            <p14:sldId id="451"/>
            <p14:sldId id="545"/>
            <p14:sldId id="464"/>
            <p14:sldId id="544"/>
            <p14:sldId id="465"/>
            <p14:sldId id="466"/>
            <p14:sldId id="467"/>
            <p14:sldId id="468"/>
            <p14:sldId id="469"/>
            <p14:sldId id="470"/>
            <p14:sldId id="471"/>
            <p14:sldId id="472"/>
            <p14:sldId id="473"/>
            <p14:sldId id="474"/>
            <p14:sldId id="475"/>
            <p14:sldId id="476"/>
            <p14:sldId id="477"/>
            <p14:sldId id="478"/>
            <p14:sldId id="479"/>
          </p14:sldIdLst>
        </p14:section>
        <p14:section name="Indexing" id="{0DADF6ED-78A7-47FB-95E9-9934ABA48821}">
          <p14:sldIdLst>
            <p14:sldId id="458"/>
            <p14:sldId id="459"/>
            <p14:sldId id="460"/>
            <p14:sldId id="461"/>
            <p14:sldId id="462"/>
          </p14:sldIdLst>
        </p14:section>
        <p14:section name="SQL Query" id="{A1017D2A-B086-4EA8-9EE2-F7409287CA6F}">
          <p14:sldIdLst>
            <p14:sldId id="456"/>
            <p14:sldId id="492"/>
            <p14:sldId id="524"/>
            <p14:sldId id="526"/>
            <p14:sldId id="525"/>
          </p14:sldIdLst>
        </p14:section>
        <p14:section name="Concurrency" id="{D81E0611-C6DC-4AFA-853D-695FFEB5A566}">
          <p14:sldIdLst>
            <p14:sldId id="547"/>
            <p14:sldId id="548"/>
            <p14:sldId id="549"/>
            <p14:sldId id="550"/>
            <p14:sldId id="551"/>
          </p14:sldIdLst>
        </p14:section>
        <p14:section name="Transactions" id="{2E665227-FF92-45A4-ABAD-33FB0AB2D4B8}">
          <p14:sldIdLst>
            <p14:sldId id="552"/>
            <p14:sldId id="553"/>
            <p14:sldId id="554"/>
            <p14:sldId id="555"/>
          </p14:sldIdLst>
        </p14:section>
        <p14:section name="Change Feed" id="{818AEFB3-E970-4785-BE0C-AE3B2CD8DA7F}">
          <p14:sldIdLst>
            <p14:sldId id="457"/>
            <p14:sldId id="480"/>
            <p14:sldId id="481"/>
            <p14:sldId id="482"/>
            <p14:sldId id="483"/>
            <p14:sldId id="484"/>
            <p14:sldId id="485"/>
            <p14:sldId id="486"/>
            <p14:sldId id="487"/>
            <p14:sldId id="488"/>
            <p14:sldId id="489"/>
            <p14:sldId id="490"/>
            <p14:sldId id="491"/>
          </p14:sldIdLst>
        </p14:section>
        <p14:section name="Security" id="{5202F6E6-13F0-4E1B-B0B8-C343B3E8407B}">
          <p14:sldIdLst>
            <p14:sldId id="3305"/>
          </p14:sldIdLst>
        </p14:section>
        <p14:section name="Misc" id="{06AF1AC3-71A4-45D2-9082-B9A606868773}">
          <p14:sldIdLst>
            <p14:sldId id="556"/>
            <p14:sldId id="3306"/>
            <p14:sldId id="3307"/>
            <p14:sldId id="3308"/>
            <p14:sldId id="3309"/>
          </p14:sldIdLst>
        </p14:section>
        <p14:section name="TSG" id="{52E6BD05-C071-4E6E-8C3F-D18AEF610D3E}">
          <p14:sldIdLst>
            <p14:sldId id="3303"/>
            <p14:sldId id="256"/>
            <p14:sldId id="258"/>
            <p14:sldId id="259"/>
            <p14:sldId id="260"/>
          </p14:sldIdLst>
        </p14:section>
        <p14:section name="End" id="{F28C6ACD-F792-4448-A861-6C3827172F63}">
          <p14:sldIdLst>
            <p14:sldId id="4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3A92B2"/>
    <a:srgbClr val="FFFFFF"/>
    <a:srgbClr val="BAD80A"/>
    <a:srgbClr val="B8D432"/>
    <a:srgbClr val="B3BD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9" autoAdjust="0"/>
    <p:restoredTop sz="96150" autoAdjust="0"/>
  </p:normalViewPr>
  <p:slideViewPr>
    <p:cSldViewPr snapToGrid="0">
      <p:cViewPr varScale="1">
        <p:scale>
          <a:sx n="154" d="100"/>
          <a:sy n="154" d="100"/>
        </p:scale>
        <p:origin x="5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presProps" Target="presProps.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viewProps" Target="viewProps.xml"/><Relationship Id="rId6" Type="http://schemas.openxmlformats.org/officeDocument/2006/relationships/slideMaster" Target="slideMasters/slideMaster6.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notesMaster" Target="notesMasters/notesMaster1.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 Type="http://schemas.openxmlformats.org/officeDocument/2006/relationships/slideMaster" Target="slideMasters/slideMaster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Liu" userId="042d6149c0b01703" providerId="LiveId" clId="{2C4D317B-271A-4F38-A2EA-4811FC968186}"/>
  </pc:docChgLst>
  <pc:docChgLst>
    <pc:chgData name="Andrew Liu" userId="042d6149c0b01703" providerId="LiveId" clId="{49C7AC4F-0031-4A67-AC7E-0BF969AB1579}"/>
    <pc:docChg chg="undo redo custSel addSld delSld modSld delMainMaster delSection modSection">
      <pc:chgData name="Andrew Liu" userId="042d6149c0b01703" providerId="LiveId" clId="{49C7AC4F-0031-4A67-AC7E-0BF969AB1579}" dt="2018-09-05T22:05:22.601" v="1742" actId="20577"/>
      <pc:docMkLst>
        <pc:docMk/>
      </pc:docMkLst>
      <pc:sldChg chg="modSp add del">
        <pc:chgData name="Andrew Liu" userId="042d6149c0b01703" providerId="LiveId" clId="{49C7AC4F-0031-4A67-AC7E-0BF969AB1579}" dt="2018-09-05T21:58:00.647" v="1329" actId="20577"/>
        <pc:sldMkLst>
          <pc:docMk/>
          <pc:sldMk cId="3232610955" sldId="256"/>
        </pc:sldMkLst>
        <pc:spChg chg="mod">
          <ac:chgData name="Andrew Liu" userId="042d6149c0b01703" providerId="LiveId" clId="{49C7AC4F-0031-4A67-AC7E-0BF969AB1579}" dt="2018-09-05T21:53:58.514" v="882" actId="20577"/>
          <ac:spMkLst>
            <pc:docMk/>
            <pc:sldMk cId="3232610955" sldId="256"/>
            <ac:spMk id="10" creationId="{366AE338-33E1-4106-8B62-79AF9A929236}"/>
          </ac:spMkLst>
        </pc:spChg>
        <pc:spChg chg="mod">
          <ac:chgData name="Andrew Liu" userId="042d6149c0b01703" providerId="LiveId" clId="{49C7AC4F-0031-4A67-AC7E-0BF969AB1579}" dt="2018-09-05T21:54:23.036" v="978" actId="20577"/>
          <ac:spMkLst>
            <pc:docMk/>
            <pc:sldMk cId="3232610955" sldId="256"/>
            <ac:spMk id="13" creationId="{7F967408-F342-4AAD-AAC6-835A6FDF8BD2}"/>
          </ac:spMkLst>
        </pc:spChg>
        <pc:spChg chg="mod">
          <ac:chgData name="Andrew Liu" userId="042d6149c0b01703" providerId="LiveId" clId="{49C7AC4F-0031-4A67-AC7E-0BF969AB1579}" dt="2018-08-30T12:18:13.157" v="196" actId="20577"/>
          <ac:spMkLst>
            <pc:docMk/>
            <pc:sldMk cId="3232610955" sldId="256"/>
            <ac:spMk id="15" creationId="{F694C369-D44C-478C-B800-62806E1CE829}"/>
          </ac:spMkLst>
        </pc:spChg>
        <pc:spChg chg="mod">
          <ac:chgData name="Andrew Liu" userId="042d6149c0b01703" providerId="LiveId" clId="{49C7AC4F-0031-4A67-AC7E-0BF969AB1579}" dt="2018-08-30T14:24:31.990" v="777" actId="1076"/>
          <ac:spMkLst>
            <pc:docMk/>
            <pc:sldMk cId="3232610955" sldId="256"/>
            <ac:spMk id="18" creationId="{0B63B2FB-75B6-416A-AB8C-93AEB11659B0}"/>
          </ac:spMkLst>
        </pc:spChg>
        <pc:spChg chg="mod">
          <ac:chgData name="Andrew Liu" userId="042d6149c0b01703" providerId="LiveId" clId="{49C7AC4F-0031-4A67-AC7E-0BF969AB1579}" dt="2018-09-05T21:58:00.647" v="1329" actId="20577"/>
          <ac:spMkLst>
            <pc:docMk/>
            <pc:sldMk cId="3232610955" sldId="256"/>
            <ac:spMk id="19" creationId="{8CDCA907-EA7D-42E5-B097-BA5434E89D40}"/>
          </ac:spMkLst>
        </pc:spChg>
        <pc:spChg chg="mod">
          <ac:chgData name="Andrew Liu" userId="042d6149c0b01703" providerId="LiveId" clId="{49C7AC4F-0031-4A67-AC7E-0BF969AB1579}" dt="2018-09-05T21:55:22.861" v="1084" actId="20577"/>
          <ac:spMkLst>
            <pc:docMk/>
            <pc:sldMk cId="3232610955" sldId="256"/>
            <ac:spMk id="48" creationId="{42C1DE2F-682E-4A66-85C0-4A8C8C704E6D}"/>
          </ac:spMkLst>
        </pc:spChg>
        <pc:spChg chg="mod">
          <ac:chgData name="Andrew Liu" userId="042d6149c0b01703" providerId="LiveId" clId="{49C7AC4F-0031-4A67-AC7E-0BF969AB1579}" dt="2018-09-05T21:57:27.099" v="1266" actId="20577"/>
          <ac:spMkLst>
            <pc:docMk/>
            <pc:sldMk cId="3232610955" sldId="256"/>
            <ac:spMk id="49" creationId="{C7D72449-1385-487A-90BF-3E835B325FDD}"/>
          </ac:spMkLst>
        </pc:spChg>
        <pc:cxnChg chg="mod">
          <ac:chgData name="Andrew Liu" userId="042d6149c0b01703" providerId="LiveId" clId="{49C7AC4F-0031-4A67-AC7E-0BF969AB1579}" dt="2018-08-30T14:25:21.818" v="792" actId="14100"/>
          <ac:cxnSpMkLst>
            <pc:docMk/>
            <pc:sldMk cId="3232610955" sldId="256"/>
            <ac:cxnSpMk id="22" creationId="{7EC59748-2DAF-42B3-AAA2-2C58CD29CBB4}"/>
          </ac:cxnSpMkLst>
        </pc:cxnChg>
        <pc:cxnChg chg="mod">
          <ac:chgData name="Andrew Liu" userId="042d6149c0b01703" providerId="LiveId" clId="{49C7AC4F-0031-4A67-AC7E-0BF969AB1579}" dt="2018-08-30T12:18:17.323" v="197" actId="14100"/>
          <ac:cxnSpMkLst>
            <pc:docMk/>
            <pc:sldMk cId="3232610955" sldId="256"/>
            <ac:cxnSpMk id="38" creationId="{76649E40-B0EC-49EF-AF8C-C68BC2E243C7}"/>
          </ac:cxnSpMkLst>
        </pc:cxnChg>
        <pc:cxnChg chg="mod">
          <ac:chgData name="Andrew Liu" userId="042d6149c0b01703" providerId="LiveId" clId="{49C7AC4F-0031-4A67-AC7E-0BF969AB1579}" dt="2018-08-30T14:24:28.051" v="776" actId="1035"/>
          <ac:cxnSpMkLst>
            <pc:docMk/>
            <pc:sldMk cId="3232610955" sldId="256"/>
            <ac:cxnSpMk id="50" creationId="{402160F3-DFB1-4360-88DC-F3DBD33AE99B}"/>
          </ac:cxnSpMkLst>
        </pc:cxnChg>
      </pc:sldChg>
      <pc:sldChg chg="addSp delSp modSp add del">
        <pc:chgData name="Andrew Liu" userId="042d6149c0b01703" providerId="LiveId" clId="{49C7AC4F-0031-4A67-AC7E-0BF969AB1579}" dt="2018-09-05T22:03:05.053" v="1555" actId="14100"/>
        <pc:sldMkLst>
          <pc:docMk/>
          <pc:sldMk cId="1552720614" sldId="258"/>
        </pc:sldMkLst>
        <pc:spChg chg="del">
          <ac:chgData name="Andrew Liu" userId="042d6149c0b01703" providerId="LiveId" clId="{49C7AC4F-0031-4A67-AC7E-0BF969AB1579}" dt="2018-08-30T12:18:47.269" v="198" actId="478"/>
          <ac:spMkLst>
            <pc:docMk/>
            <pc:sldMk cId="1552720614" sldId="258"/>
            <ac:spMk id="10" creationId="{366AE338-33E1-4106-8B62-79AF9A929236}"/>
          </ac:spMkLst>
        </pc:spChg>
        <pc:spChg chg="mod">
          <ac:chgData name="Andrew Liu" userId="042d6149c0b01703" providerId="LiveId" clId="{49C7AC4F-0031-4A67-AC7E-0BF969AB1579}" dt="2018-09-05T22:01:42.846" v="1526" actId="14100"/>
          <ac:spMkLst>
            <pc:docMk/>
            <pc:sldMk cId="1552720614" sldId="258"/>
            <ac:spMk id="12" creationId="{297E4CFB-6C15-4DF8-85BC-50CC86778CCF}"/>
          </ac:spMkLst>
        </pc:spChg>
        <pc:spChg chg="del mod">
          <ac:chgData name="Andrew Liu" userId="042d6149c0b01703" providerId="LiveId" clId="{49C7AC4F-0031-4A67-AC7E-0BF969AB1579}" dt="2018-08-30T12:19:37.042" v="206" actId="478"/>
          <ac:spMkLst>
            <pc:docMk/>
            <pc:sldMk cId="1552720614" sldId="258"/>
            <ac:spMk id="13" creationId="{7F967408-F342-4AAD-AAC6-835A6FDF8BD2}"/>
          </ac:spMkLst>
        </pc:spChg>
        <pc:spChg chg="mod">
          <ac:chgData name="Andrew Liu" userId="042d6149c0b01703" providerId="LiveId" clId="{49C7AC4F-0031-4A67-AC7E-0BF969AB1579}" dt="2018-08-30T14:27:04.568" v="831" actId="20577"/>
          <ac:spMkLst>
            <pc:docMk/>
            <pc:sldMk cId="1552720614" sldId="258"/>
            <ac:spMk id="15" creationId="{F694C369-D44C-478C-B800-62806E1CE829}"/>
          </ac:spMkLst>
        </pc:spChg>
        <pc:spChg chg="add mod">
          <ac:chgData name="Andrew Liu" userId="042d6149c0b01703" providerId="LiveId" clId="{49C7AC4F-0031-4A67-AC7E-0BF969AB1579}" dt="2018-08-30T14:28:17.396" v="860" actId="20577"/>
          <ac:spMkLst>
            <pc:docMk/>
            <pc:sldMk cId="1552720614" sldId="258"/>
            <ac:spMk id="26" creationId="{DFB79F7A-40BE-4C8D-A2DC-1B06CAB24A1B}"/>
          </ac:spMkLst>
        </pc:spChg>
        <pc:spChg chg="add mod">
          <ac:chgData name="Andrew Liu" userId="042d6149c0b01703" providerId="LiveId" clId="{49C7AC4F-0031-4A67-AC7E-0BF969AB1579}" dt="2018-09-05T22:02:54.082" v="1553" actId="20577"/>
          <ac:spMkLst>
            <pc:docMk/>
            <pc:sldMk cId="1552720614" sldId="258"/>
            <ac:spMk id="28" creationId="{A531E12C-5FBF-41D1-81E2-D208134ABB4E}"/>
          </ac:spMkLst>
        </pc:spChg>
        <pc:spChg chg="add mod">
          <ac:chgData name="Andrew Liu" userId="042d6149c0b01703" providerId="LiveId" clId="{49C7AC4F-0031-4A67-AC7E-0BF969AB1579}" dt="2018-09-05T22:01:48.990" v="1528" actId="1076"/>
          <ac:spMkLst>
            <pc:docMk/>
            <pc:sldMk cId="1552720614" sldId="258"/>
            <ac:spMk id="29" creationId="{ACD40107-2288-4A65-8670-589DCB892D1A}"/>
          </ac:spMkLst>
        </pc:spChg>
        <pc:spChg chg="del mod">
          <ac:chgData name="Andrew Liu" userId="042d6149c0b01703" providerId="LiveId" clId="{49C7AC4F-0031-4A67-AC7E-0BF969AB1579}" dt="2018-08-30T12:19:48.365" v="210" actId="478"/>
          <ac:spMkLst>
            <pc:docMk/>
            <pc:sldMk cId="1552720614" sldId="258"/>
            <ac:spMk id="30" creationId="{82CE5D96-6DD0-45C1-956C-D02EDAC63EFA}"/>
          </ac:spMkLst>
        </pc:spChg>
        <pc:spChg chg="add mod">
          <ac:chgData name="Andrew Liu" userId="042d6149c0b01703" providerId="LiveId" clId="{49C7AC4F-0031-4A67-AC7E-0BF969AB1579}" dt="2018-09-05T22:02:25.849" v="1533" actId="1076"/>
          <ac:spMkLst>
            <pc:docMk/>
            <pc:sldMk cId="1552720614" sldId="258"/>
            <ac:spMk id="31" creationId="{5A60A5B8-16D1-4221-92F7-7DEB79600F6D}"/>
          </ac:spMkLst>
        </pc:spChg>
        <pc:spChg chg="del mod">
          <ac:chgData name="Andrew Liu" userId="042d6149c0b01703" providerId="LiveId" clId="{49C7AC4F-0031-4A67-AC7E-0BF969AB1579}" dt="2018-08-30T12:19:32.892" v="204" actId="478"/>
          <ac:spMkLst>
            <pc:docMk/>
            <pc:sldMk cId="1552720614" sldId="258"/>
            <ac:spMk id="31" creationId="{F011A01C-2771-4B64-97A6-EED1B45A179F}"/>
          </ac:spMkLst>
        </pc:spChg>
        <pc:spChg chg="mod">
          <ac:chgData name="Andrew Liu" userId="042d6149c0b01703" providerId="LiveId" clId="{49C7AC4F-0031-4A67-AC7E-0BF969AB1579}" dt="2018-09-05T22:01:39.848" v="1525" actId="14100"/>
          <ac:spMkLst>
            <pc:docMk/>
            <pc:sldMk cId="1552720614" sldId="258"/>
            <ac:spMk id="36" creationId="{B1120506-4F05-412E-9D48-FA60B0179BBE}"/>
          </ac:spMkLst>
        </pc:spChg>
        <pc:spChg chg="mod">
          <ac:chgData name="Andrew Liu" userId="042d6149c0b01703" providerId="LiveId" clId="{49C7AC4F-0031-4A67-AC7E-0BF969AB1579}" dt="2018-09-05T22:02:07.381" v="1529" actId="20577"/>
          <ac:spMkLst>
            <pc:docMk/>
            <pc:sldMk cId="1552720614" sldId="258"/>
            <ac:spMk id="37" creationId="{32C4FA9E-DEA0-4A6B-BEEC-974949B1B8C5}"/>
          </ac:spMkLst>
        </pc:spChg>
        <pc:spChg chg="mod">
          <ac:chgData name="Andrew Liu" userId="042d6149c0b01703" providerId="LiveId" clId="{49C7AC4F-0031-4A67-AC7E-0BF969AB1579}" dt="2018-09-05T22:01:10.688" v="1516" actId="1076"/>
          <ac:spMkLst>
            <pc:docMk/>
            <pc:sldMk cId="1552720614" sldId="258"/>
            <ac:spMk id="41" creationId="{DA38DBF7-3415-467A-A707-ABEE255322C0}"/>
          </ac:spMkLst>
        </pc:spChg>
        <pc:spChg chg="del mod">
          <ac:chgData name="Andrew Liu" userId="042d6149c0b01703" providerId="LiveId" clId="{49C7AC4F-0031-4A67-AC7E-0BF969AB1579}" dt="2018-08-30T12:19:28.608" v="203" actId="478"/>
          <ac:spMkLst>
            <pc:docMk/>
            <pc:sldMk cId="1552720614" sldId="258"/>
            <ac:spMk id="46" creationId="{D17E935C-EF2A-49A8-A3D6-E312DA57A26D}"/>
          </ac:spMkLst>
        </pc:spChg>
        <pc:spChg chg="del">
          <ac:chgData name="Andrew Liu" userId="042d6149c0b01703" providerId="LiveId" clId="{49C7AC4F-0031-4A67-AC7E-0BF969AB1579}" dt="2018-08-30T11:22:53.077" v="2" actId="478"/>
          <ac:spMkLst>
            <pc:docMk/>
            <pc:sldMk cId="1552720614" sldId="258"/>
            <ac:spMk id="68" creationId="{49671348-3168-43CE-981A-52A22A2CE91C}"/>
          </ac:spMkLst>
        </pc:spChg>
        <pc:spChg chg="mod">
          <ac:chgData name="Andrew Liu" userId="042d6149c0b01703" providerId="LiveId" clId="{49C7AC4F-0031-4A67-AC7E-0BF969AB1579}" dt="2018-08-30T14:28:28.670" v="863" actId="20577"/>
          <ac:spMkLst>
            <pc:docMk/>
            <pc:sldMk cId="1552720614" sldId="258"/>
            <ac:spMk id="72" creationId="{E0BB2C20-6DE7-4D28-9823-50E5798964DB}"/>
          </ac:spMkLst>
        </pc:spChg>
        <pc:cxnChg chg="mod">
          <ac:chgData name="Andrew Liu" userId="042d6149c0b01703" providerId="LiveId" clId="{49C7AC4F-0031-4A67-AC7E-0BF969AB1579}" dt="2018-08-30T11:23:01.538" v="4" actId="14100"/>
          <ac:cxnSpMkLst>
            <pc:docMk/>
            <pc:sldMk cId="1552720614" sldId="258"/>
            <ac:cxnSpMk id="20" creationId="{BB790255-6F91-4346-ADC9-DE0F6891F1E2}"/>
          </ac:cxnSpMkLst>
        </pc:cxnChg>
        <pc:cxnChg chg="add mod">
          <ac:chgData name="Andrew Liu" userId="042d6149c0b01703" providerId="LiveId" clId="{49C7AC4F-0031-4A67-AC7E-0BF969AB1579}" dt="2018-08-30T14:27:11.814" v="833" actId="1076"/>
          <ac:cxnSpMkLst>
            <pc:docMk/>
            <pc:sldMk cId="1552720614" sldId="258"/>
            <ac:cxnSpMk id="23" creationId="{7D3F4944-9F59-48BD-93D9-BEBB3CB9FE58}"/>
          </ac:cxnSpMkLst>
        </pc:cxnChg>
        <pc:cxnChg chg="mod">
          <ac:chgData name="Andrew Liu" userId="042d6149c0b01703" providerId="LiveId" clId="{49C7AC4F-0031-4A67-AC7E-0BF969AB1579}" dt="2018-09-05T21:58:58.150" v="1374" actId="14100"/>
          <ac:cxnSpMkLst>
            <pc:docMk/>
            <pc:sldMk cId="1552720614" sldId="258"/>
            <ac:cxnSpMk id="24" creationId="{0FB6C6A0-AB1F-447E-AAEB-09A23FDB01A3}"/>
          </ac:cxnSpMkLst>
        </pc:cxnChg>
        <pc:cxnChg chg="del mod">
          <ac:chgData name="Andrew Liu" userId="042d6149c0b01703" providerId="LiveId" clId="{49C7AC4F-0031-4A67-AC7E-0BF969AB1579}" dt="2018-08-30T12:19:35.017" v="205" actId="478"/>
          <ac:cxnSpMkLst>
            <pc:docMk/>
            <pc:sldMk cId="1552720614" sldId="258"/>
            <ac:cxnSpMk id="26" creationId="{E161991D-B4DD-44BC-8214-2A14CB9C1480}"/>
          </ac:cxnSpMkLst>
        </pc:cxnChg>
        <pc:cxnChg chg="add mod">
          <ac:chgData name="Andrew Liu" userId="042d6149c0b01703" providerId="LiveId" clId="{49C7AC4F-0031-4A67-AC7E-0BF969AB1579}" dt="2018-09-05T22:03:05.053" v="1555" actId="14100"/>
          <ac:cxnSpMkLst>
            <pc:docMk/>
            <pc:sldMk cId="1552720614" sldId="258"/>
            <ac:cxnSpMk id="27" creationId="{133B638F-68E2-40E2-82B2-F2D9EC8C8F34}"/>
          </ac:cxnSpMkLst>
        </pc:cxnChg>
        <pc:cxnChg chg="add mod">
          <ac:chgData name="Andrew Liu" userId="042d6149c0b01703" providerId="LiveId" clId="{49C7AC4F-0031-4A67-AC7E-0BF969AB1579}" dt="2018-09-05T22:01:35.673" v="1524" actId="1076"/>
          <ac:cxnSpMkLst>
            <pc:docMk/>
            <pc:sldMk cId="1552720614" sldId="258"/>
            <ac:cxnSpMk id="30" creationId="{81AE2398-EC70-4C01-9926-F7945AEBD8C9}"/>
          </ac:cxnSpMkLst>
        </pc:cxnChg>
        <pc:cxnChg chg="add mod">
          <ac:chgData name="Andrew Liu" userId="042d6149c0b01703" providerId="LiveId" clId="{49C7AC4F-0031-4A67-AC7E-0BF969AB1579}" dt="2018-09-05T22:02:20.508" v="1532" actId="14100"/>
          <ac:cxnSpMkLst>
            <pc:docMk/>
            <pc:sldMk cId="1552720614" sldId="258"/>
            <ac:cxnSpMk id="32" creationId="{4DE3FE7A-100F-4141-9752-DFAED6EF5A8A}"/>
          </ac:cxnSpMkLst>
        </pc:cxnChg>
        <pc:cxnChg chg="del">
          <ac:chgData name="Andrew Liu" userId="042d6149c0b01703" providerId="LiveId" clId="{49C7AC4F-0031-4A67-AC7E-0BF969AB1579}" dt="2018-08-30T11:22:55.779" v="3" actId="478"/>
          <ac:cxnSpMkLst>
            <pc:docMk/>
            <pc:sldMk cId="1552720614" sldId="258"/>
            <ac:cxnSpMk id="65" creationId="{6B7C9EA5-F76E-46C9-9084-86D74860E67C}"/>
          </ac:cxnSpMkLst>
        </pc:cxnChg>
        <pc:cxnChg chg="del mod">
          <ac:chgData name="Andrew Liu" userId="042d6149c0b01703" providerId="LiveId" clId="{49C7AC4F-0031-4A67-AC7E-0BF969AB1579}" dt="2018-08-30T12:18:52.933" v="200" actId="478"/>
          <ac:cxnSpMkLst>
            <pc:docMk/>
            <pc:sldMk cId="1552720614" sldId="258"/>
            <ac:cxnSpMk id="69" creationId="{92E4D2FC-EB43-4B01-BFD4-CD2874A539EB}"/>
          </ac:cxnSpMkLst>
        </pc:cxnChg>
        <pc:cxnChg chg="mod">
          <ac:chgData name="Andrew Liu" userId="042d6149c0b01703" providerId="LiveId" clId="{49C7AC4F-0031-4A67-AC7E-0BF969AB1579}" dt="2018-08-30T14:25:56.122" v="816" actId="1038"/>
          <ac:cxnSpMkLst>
            <pc:docMk/>
            <pc:sldMk cId="1552720614" sldId="258"/>
            <ac:cxnSpMk id="71" creationId="{6AEE4022-8477-43DC-BF4B-604EC7DAABF1}"/>
          </ac:cxnSpMkLst>
        </pc:cxnChg>
        <pc:cxnChg chg="mod">
          <ac:chgData name="Andrew Liu" userId="042d6149c0b01703" providerId="LiveId" clId="{49C7AC4F-0031-4A67-AC7E-0BF969AB1579}" dt="2018-08-30T14:25:52.078" v="801" actId="14100"/>
          <ac:cxnSpMkLst>
            <pc:docMk/>
            <pc:sldMk cId="1552720614" sldId="258"/>
            <ac:cxnSpMk id="73" creationId="{E4ED380A-15B8-49AB-9CCB-A4E34D00EF62}"/>
          </ac:cxnSpMkLst>
        </pc:cxnChg>
        <pc:cxnChg chg="del">
          <ac:chgData name="Andrew Liu" userId="042d6149c0b01703" providerId="LiveId" clId="{49C7AC4F-0031-4A67-AC7E-0BF969AB1579}" dt="2018-08-30T11:23:58.655" v="6" actId="478"/>
          <ac:cxnSpMkLst>
            <pc:docMk/>
            <pc:sldMk cId="1552720614" sldId="258"/>
            <ac:cxnSpMk id="76" creationId="{5BD0A7A9-0D60-47D8-AA12-C11BE9431426}"/>
          </ac:cxnSpMkLst>
        </pc:cxnChg>
        <pc:cxnChg chg="mod">
          <ac:chgData name="Andrew Liu" userId="042d6149c0b01703" providerId="LiveId" clId="{49C7AC4F-0031-4A67-AC7E-0BF969AB1579}" dt="2018-08-30T11:24:32.792" v="65" actId="1035"/>
          <ac:cxnSpMkLst>
            <pc:docMk/>
            <pc:sldMk cId="1552720614" sldId="258"/>
            <ac:cxnSpMk id="79" creationId="{52A55E8F-0BCF-424C-ACC2-3DA494E4F023}"/>
          </ac:cxnSpMkLst>
        </pc:cxnChg>
      </pc:sldChg>
      <pc:sldChg chg="delSp modSp add del">
        <pc:chgData name="Andrew Liu" userId="042d6149c0b01703" providerId="LiveId" clId="{49C7AC4F-0031-4A67-AC7E-0BF969AB1579}" dt="2018-09-05T22:04:55.202" v="1736" actId="20577"/>
        <pc:sldMkLst>
          <pc:docMk/>
          <pc:sldMk cId="2334626007" sldId="259"/>
        </pc:sldMkLst>
        <pc:spChg chg="mod">
          <ac:chgData name="Andrew Liu" userId="042d6149c0b01703" providerId="LiveId" clId="{49C7AC4F-0031-4A67-AC7E-0BF969AB1579}" dt="2018-08-30T11:27:17.632" v="169" actId="1037"/>
          <ac:spMkLst>
            <pc:docMk/>
            <pc:sldMk cId="2334626007" sldId="259"/>
            <ac:spMk id="27" creationId="{E5671225-8A6A-43F9-8AF1-9D298CF176F8}"/>
          </ac:spMkLst>
        </pc:spChg>
        <pc:spChg chg="mod">
          <ac:chgData name="Andrew Liu" userId="042d6149c0b01703" providerId="LiveId" clId="{49C7AC4F-0031-4A67-AC7E-0BF969AB1579}" dt="2018-09-05T22:04:55.202" v="1736" actId="20577"/>
          <ac:spMkLst>
            <pc:docMk/>
            <pc:sldMk cId="2334626007" sldId="259"/>
            <ac:spMk id="32" creationId="{B3B7BAC6-1427-44C1-9EE4-54795C7AD98C}"/>
          </ac:spMkLst>
        </pc:spChg>
        <pc:spChg chg="mod">
          <ac:chgData name="Andrew Liu" userId="042d6149c0b01703" providerId="LiveId" clId="{49C7AC4F-0031-4A67-AC7E-0BF969AB1579}" dt="2018-08-30T11:27:17.632" v="169" actId="1037"/>
          <ac:spMkLst>
            <pc:docMk/>
            <pc:sldMk cId="2334626007" sldId="259"/>
            <ac:spMk id="36" creationId="{B1120506-4F05-412E-9D48-FA60B0179BBE}"/>
          </ac:spMkLst>
        </pc:spChg>
        <pc:spChg chg="mod">
          <ac:chgData name="Andrew Liu" userId="042d6149c0b01703" providerId="LiveId" clId="{49C7AC4F-0031-4A67-AC7E-0BF969AB1579}" dt="2018-08-30T11:27:17.632" v="169" actId="1037"/>
          <ac:spMkLst>
            <pc:docMk/>
            <pc:sldMk cId="2334626007" sldId="259"/>
            <ac:spMk id="37" creationId="{32C4FA9E-DEA0-4A6B-BEEC-974949B1B8C5}"/>
          </ac:spMkLst>
        </pc:spChg>
        <pc:spChg chg="del">
          <ac:chgData name="Andrew Liu" userId="042d6149c0b01703" providerId="LiveId" clId="{49C7AC4F-0031-4A67-AC7E-0BF969AB1579}" dt="2018-08-30T11:26:35.964" v="96" actId="478"/>
          <ac:spMkLst>
            <pc:docMk/>
            <pc:sldMk cId="2334626007" sldId="259"/>
            <ac:spMk id="39" creationId="{58469705-F63C-428F-B7D9-5430186613EA}"/>
          </ac:spMkLst>
        </pc:spChg>
        <pc:spChg chg="del">
          <ac:chgData name="Andrew Liu" userId="042d6149c0b01703" providerId="LiveId" clId="{49C7AC4F-0031-4A67-AC7E-0BF969AB1579}" dt="2018-08-30T11:26:35.964" v="96" actId="478"/>
          <ac:spMkLst>
            <pc:docMk/>
            <pc:sldMk cId="2334626007" sldId="259"/>
            <ac:spMk id="41" creationId="{DA38DBF7-3415-467A-A707-ABEE255322C0}"/>
          </ac:spMkLst>
        </pc:spChg>
        <pc:spChg chg="mod">
          <ac:chgData name="Andrew Liu" userId="042d6149c0b01703" providerId="LiveId" clId="{49C7AC4F-0031-4A67-AC7E-0BF969AB1579}" dt="2018-08-30T11:27:17.632" v="169" actId="1037"/>
          <ac:spMkLst>
            <pc:docMk/>
            <pc:sldMk cId="2334626007" sldId="259"/>
            <ac:spMk id="43" creationId="{28792E3A-C617-4EEA-861B-D3591661BE22}"/>
          </ac:spMkLst>
        </pc:spChg>
        <pc:spChg chg="mod">
          <ac:chgData name="Andrew Liu" userId="042d6149c0b01703" providerId="LiveId" clId="{49C7AC4F-0031-4A67-AC7E-0BF969AB1579}" dt="2018-08-30T11:27:24.193" v="176" actId="20577"/>
          <ac:spMkLst>
            <pc:docMk/>
            <pc:sldMk cId="2334626007" sldId="259"/>
            <ac:spMk id="46" creationId="{D17E935C-EF2A-49A8-A3D6-E312DA57A26D}"/>
          </ac:spMkLst>
        </pc:spChg>
        <pc:cxnChg chg="mod">
          <ac:chgData name="Andrew Liu" userId="042d6149c0b01703" providerId="LiveId" clId="{49C7AC4F-0031-4A67-AC7E-0BF969AB1579}" dt="2018-08-30T11:27:17.632" v="169" actId="1037"/>
          <ac:cxnSpMkLst>
            <pc:docMk/>
            <pc:sldMk cId="2334626007" sldId="259"/>
            <ac:cxnSpMk id="20" creationId="{BB790255-6F91-4346-ADC9-DE0F6891F1E2}"/>
          </ac:cxnSpMkLst>
        </pc:cxnChg>
        <pc:cxnChg chg="mod">
          <ac:chgData name="Andrew Liu" userId="042d6149c0b01703" providerId="LiveId" clId="{49C7AC4F-0031-4A67-AC7E-0BF969AB1579}" dt="2018-08-30T11:27:17.632" v="169" actId="1037"/>
          <ac:cxnSpMkLst>
            <pc:docMk/>
            <pc:sldMk cId="2334626007" sldId="259"/>
            <ac:cxnSpMk id="25" creationId="{EE5AC300-5EB3-4387-8886-6DB0A212B3AE}"/>
          </ac:cxnSpMkLst>
        </pc:cxnChg>
        <pc:cxnChg chg="del">
          <ac:chgData name="Andrew Liu" userId="042d6149c0b01703" providerId="LiveId" clId="{49C7AC4F-0031-4A67-AC7E-0BF969AB1579}" dt="2018-08-30T11:26:35.964" v="96" actId="478"/>
          <ac:cxnSpMkLst>
            <pc:docMk/>
            <pc:sldMk cId="2334626007" sldId="259"/>
            <ac:cxnSpMk id="28" creationId="{3E22FB3A-454C-4CDE-9DC3-600F32596B9D}"/>
          </ac:cxnSpMkLst>
        </pc:cxnChg>
        <pc:cxnChg chg="mod">
          <ac:chgData name="Andrew Liu" userId="042d6149c0b01703" providerId="LiveId" clId="{49C7AC4F-0031-4A67-AC7E-0BF969AB1579}" dt="2018-08-30T11:27:17.632" v="169" actId="1037"/>
          <ac:cxnSpMkLst>
            <pc:docMk/>
            <pc:sldMk cId="2334626007" sldId="259"/>
            <ac:cxnSpMk id="38" creationId="{8A01FA63-343E-4091-8208-5F342308D1E5}"/>
          </ac:cxnSpMkLst>
        </pc:cxnChg>
        <pc:cxnChg chg="mod">
          <ac:chgData name="Andrew Liu" userId="042d6149c0b01703" providerId="LiveId" clId="{49C7AC4F-0031-4A67-AC7E-0BF969AB1579}" dt="2018-08-30T11:27:17.632" v="169" actId="1037"/>
          <ac:cxnSpMkLst>
            <pc:docMk/>
            <pc:sldMk cId="2334626007" sldId="259"/>
            <ac:cxnSpMk id="40" creationId="{5E4F1DC5-5A4F-49AA-A887-183B2F7458F9}"/>
          </ac:cxnSpMkLst>
        </pc:cxnChg>
        <pc:cxnChg chg="mod">
          <ac:chgData name="Andrew Liu" userId="042d6149c0b01703" providerId="LiveId" clId="{49C7AC4F-0031-4A67-AC7E-0BF969AB1579}" dt="2018-08-30T11:27:17.632" v="169" actId="1037"/>
          <ac:cxnSpMkLst>
            <pc:docMk/>
            <pc:sldMk cId="2334626007" sldId="259"/>
            <ac:cxnSpMk id="42" creationId="{46AC59BB-1EC7-4B0B-B30D-BAAD68685836}"/>
          </ac:cxnSpMkLst>
        </pc:cxnChg>
        <pc:cxnChg chg="mod">
          <ac:chgData name="Andrew Liu" userId="042d6149c0b01703" providerId="LiveId" clId="{49C7AC4F-0031-4A67-AC7E-0BF969AB1579}" dt="2018-08-30T11:27:17.632" v="169" actId="1037"/>
          <ac:cxnSpMkLst>
            <pc:docMk/>
            <pc:sldMk cId="2334626007" sldId="259"/>
            <ac:cxnSpMk id="59" creationId="{9909039D-1E24-4FB6-8AF0-EF38CF5D5DF0}"/>
          </ac:cxnSpMkLst>
        </pc:cxnChg>
        <pc:cxnChg chg="del">
          <ac:chgData name="Andrew Liu" userId="042d6149c0b01703" providerId="LiveId" clId="{49C7AC4F-0031-4A67-AC7E-0BF969AB1579}" dt="2018-08-30T11:26:55.259" v="105" actId="478"/>
          <ac:cxnSpMkLst>
            <pc:docMk/>
            <pc:sldMk cId="2334626007" sldId="259"/>
            <ac:cxnSpMk id="60" creationId="{FD387E71-BE2A-4CDF-AB56-519B6604D3F6}"/>
          </ac:cxnSpMkLst>
        </pc:cxnChg>
        <pc:cxnChg chg="mod">
          <ac:chgData name="Andrew Liu" userId="042d6149c0b01703" providerId="LiveId" clId="{49C7AC4F-0031-4A67-AC7E-0BF969AB1579}" dt="2018-08-30T11:27:17.632" v="169" actId="1037"/>
          <ac:cxnSpMkLst>
            <pc:docMk/>
            <pc:sldMk cId="2334626007" sldId="259"/>
            <ac:cxnSpMk id="61" creationId="{0D6D1D4A-85D9-4013-BA48-EDE19CE82E11}"/>
          </ac:cxnSpMkLst>
        </pc:cxnChg>
      </pc:sldChg>
      <pc:sldChg chg="modSp add del">
        <pc:chgData name="Andrew Liu" userId="042d6149c0b01703" providerId="LiveId" clId="{49C7AC4F-0031-4A67-AC7E-0BF969AB1579}" dt="2018-09-05T22:05:22.601" v="1742" actId="20577"/>
        <pc:sldMkLst>
          <pc:docMk/>
          <pc:sldMk cId="3706640615" sldId="260"/>
        </pc:sldMkLst>
        <pc:spChg chg="mod">
          <ac:chgData name="Andrew Liu" userId="042d6149c0b01703" providerId="LiveId" clId="{49C7AC4F-0031-4A67-AC7E-0BF969AB1579}" dt="2018-09-05T22:05:22.601" v="1742" actId="20577"/>
          <ac:spMkLst>
            <pc:docMk/>
            <pc:sldMk cId="3706640615" sldId="260"/>
            <ac:spMk id="29" creationId="{E15A968D-BD20-4B11-9488-FA496525B786}"/>
          </ac:spMkLst>
        </pc:spChg>
      </pc:sldChg>
      <pc:sldChg chg="add del">
        <pc:chgData name="Andrew Liu" userId="042d6149c0b01703" providerId="LiveId" clId="{49C7AC4F-0031-4A67-AC7E-0BF969AB1579}" dt="2018-08-30T11:22:07.809" v="1"/>
        <pc:sldMkLst>
          <pc:docMk/>
          <pc:sldMk cId="4242155213" sldId="556"/>
        </pc:sldMkLst>
      </pc:sldChg>
      <pc:sldChg chg="add del">
        <pc:chgData name="Andrew Liu" userId="042d6149c0b01703" providerId="LiveId" clId="{49C7AC4F-0031-4A67-AC7E-0BF969AB1579}" dt="2018-08-30T11:22:07.809" v="1"/>
        <pc:sldMkLst>
          <pc:docMk/>
          <pc:sldMk cId="787384152" sldId="3303"/>
        </pc:sldMkLst>
      </pc:sldChg>
      <pc:sldChg chg="modSp add">
        <pc:chgData name="Andrew Liu" userId="042d6149c0b01703" providerId="LiveId" clId="{49C7AC4F-0031-4A67-AC7E-0BF969AB1579}" dt="2018-08-30T13:57:52.575" v="460" actId="20577"/>
        <pc:sldMkLst>
          <pc:docMk/>
          <pc:sldMk cId="1563772255" sldId="3304"/>
        </pc:sldMkLst>
        <pc:spChg chg="mod">
          <ac:chgData name="Andrew Liu" userId="042d6149c0b01703" providerId="LiveId" clId="{49C7AC4F-0031-4A67-AC7E-0BF969AB1579}" dt="2018-08-30T13:57:52.575" v="460" actId="20577"/>
          <ac:spMkLst>
            <pc:docMk/>
            <pc:sldMk cId="1563772255" sldId="3304"/>
            <ac:spMk id="4" creationId="{00000000-0000-0000-0000-000000000000}"/>
          </ac:spMkLst>
        </pc:spChg>
      </pc:sldChg>
      <pc:sldChg chg="add">
        <pc:chgData name="Andrew Liu" userId="042d6149c0b01703" providerId="LiveId" clId="{49C7AC4F-0031-4A67-AC7E-0BF969AB1579}" dt="2018-08-30T13:58:10.532" v="461"/>
        <pc:sldMkLst>
          <pc:docMk/>
          <pc:sldMk cId="3709353981" sldId="3305"/>
        </pc:sldMkLst>
      </pc:sldChg>
      <pc:sldChg chg="addSp delSp modSp add">
        <pc:chgData name="Andrew Liu" userId="042d6149c0b01703" providerId="LiveId" clId="{49C7AC4F-0031-4A67-AC7E-0BF969AB1579}" dt="2018-08-30T13:59:46.606" v="488" actId="1076"/>
        <pc:sldMkLst>
          <pc:docMk/>
          <pc:sldMk cId="2692078421" sldId="3306"/>
        </pc:sldMkLst>
        <pc:spChg chg="mod">
          <ac:chgData name="Andrew Liu" userId="042d6149c0b01703" providerId="LiveId" clId="{49C7AC4F-0031-4A67-AC7E-0BF969AB1579}" dt="2018-08-30T13:59:18.485" v="484" actId="20577"/>
          <ac:spMkLst>
            <pc:docMk/>
            <pc:sldMk cId="2692078421" sldId="3306"/>
            <ac:spMk id="3" creationId="{00000000-0000-0000-0000-000000000000}"/>
          </ac:spMkLst>
        </pc:spChg>
        <pc:spChg chg="mod">
          <ac:chgData name="Andrew Liu" userId="042d6149c0b01703" providerId="LiveId" clId="{49C7AC4F-0031-4A67-AC7E-0BF969AB1579}" dt="2018-08-30T13:59:30.103" v="485"/>
          <ac:spMkLst>
            <pc:docMk/>
            <pc:sldMk cId="2692078421" sldId="3306"/>
            <ac:spMk id="4" creationId="{00000000-0000-0000-0000-000000000000}"/>
          </ac:spMkLst>
        </pc:spChg>
        <pc:picChg chg="add mod">
          <ac:chgData name="Andrew Liu" userId="042d6149c0b01703" providerId="LiveId" clId="{49C7AC4F-0031-4A67-AC7E-0BF969AB1579}" dt="2018-08-30T13:59:46.606" v="488" actId="1076"/>
          <ac:picMkLst>
            <pc:docMk/>
            <pc:sldMk cId="2692078421" sldId="3306"/>
            <ac:picMk id="6" creationId="{7EFB3AFC-7880-4EEC-BEA1-BB3C430526F6}"/>
          </ac:picMkLst>
        </pc:picChg>
        <pc:picChg chg="del">
          <ac:chgData name="Andrew Liu" userId="042d6149c0b01703" providerId="LiveId" clId="{49C7AC4F-0031-4A67-AC7E-0BF969AB1579}" dt="2018-08-30T13:59:41.754" v="486" actId="478"/>
          <ac:picMkLst>
            <pc:docMk/>
            <pc:sldMk cId="2692078421" sldId="3306"/>
            <ac:picMk id="1026" creationId="{00000000-0000-0000-0000-000000000000}"/>
          </ac:picMkLst>
        </pc:picChg>
      </pc:sldChg>
      <pc:sldChg chg="addSp delSp modSp add">
        <pc:chgData name="Andrew Liu" userId="042d6149c0b01703" providerId="LiveId" clId="{49C7AC4F-0031-4A67-AC7E-0BF969AB1579}" dt="2018-08-30T14:06:31.998" v="578" actId="1076"/>
        <pc:sldMkLst>
          <pc:docMk/>
          <pc:sldMk cId="1553240989" sldId="3307"/>
        </pc:sldMkLst>
        <pc:spChg chg="mod">
          <ac:chgData name="Andrew Liu" userId="042d6149c0b01703" providerId="LiveId" clId="{49C7AC4F-0031-4A67-AC7E-0BF969AB1579}" dt="2018-08-30T14:06:31.998" v="578" actId="1076"/>
          <ac:spMkLst>
            <pc:docMk/>
            <pc:sldMk cId="1553240989" sldId="3307"/>
            <ac:spMk id="3" creationId="{00000000-0000-0000-0000-000000000000}"/>
          </ac:spMkLst>
        </pc:spChg>
        <pc:spChg chg="mod">
          <ac:chgData name="Andrew Liu" userId="042d6149c0b01703" providerId="LiveId" clId="{49C7AC4F-0031-4A67-AC7E-0BF969AB1579}" dt="2018-08-30T14:06:31.998" v="578" actId="1076"/>
          <ac:spMkLst>
            <pc:docMk/>
            <pc:sldMk cId="1553240989" sldId="3307"/>
            <ac:spMk id="4" creationId="{00000000-0000-0000-0000-000000000000}"/>
          </ac:spMkLst>
        </pc:spChg>
        <pc:grpChg chg="add mod">
          <ac:chgData name="Andrew Liu" userId="042d6149c0b01703" providerId="LiveId" clId="{49C7AC4F-0031-4A67-AC7E-0BF969AB1579}" dt="2018-08-30T14:06:12.824" v="575" actId="1076"/>
          <ac:grpSpMkLst>
            <pc:docMk/>
            <pc:sldMk cId="1553240989" sldId="3307"/>
            <ac:grpSpMk id="7" creationId="{B1EEF126-A39E-48F8-8B19-4C3C05404E6F}"/>
          </ac:grpSpMkLst>
        </pc:grpChg>
        <pc:picChg chg="del">
          <ac:chgData name="Andrew Liu" userId="042d6149c0b01703" providerId="LiveId" clId="{49C7AC4F-0031-4A67-AC7E-0BF969AB1579}" dt="2018-08-30T14:04:19.427" v="566" actId="478"/>
          <ac:picMkLst>
            <pc:docMk/>
            <pc:sldMk cId="1553240989" sldId="3307"/>
            <ac:picMk id="6" creationId="{7EFB3AFC-7880-4EEC-BEA1-BB3C430526F6}"/>
          </ac:picMkLst>
        </pc:picChg>
        <pc:cxnChg chg="del">
          <ac:chgData name="Andrew Liu" userId="042d6149c0b01703" providerId="LiveId" clId="{49C7AC4F-0031-4A67-AC7E-0BF969AB1579}" dt="2018-08-30T14:04:32.726" v="570" actId="478"/>
          <ac:cxnSpMkLst>
            <pc:docMk/>
            <pc:sldMk cId="1553240989" sldId="3307"/>
            <ac:cxnSpMk id="2" creationId="{00000000-0000-0000-0000-000000000000}"/>
          </ac:cxnSpMkLst>
        </pc:cxnChg>
      </pc:sldChg>
      <pc:sldChg chg="addSp delSp modSp add">
        <pc:chgData name="Andrew Liu" userId="042d6149c0b01703" providerId="LiveId" clId="{49C7AC4F-0031-4A67-AC7E-0BF969AB1579}" dt="2018-08-30T14:07:42.720" v="640"/>
        <pc:sldMkLst>
          <pc:docMk/>
          <pc:sldMk cId="2929651207" sldId="3308"/>
        </pc:sldMkLst>
        <pc:spChg chg="add del">
          <ac:chgData name="Andrew Liu" userId="042d6149c0b01703" providerId="LiveId" clId="{49C7AC4F-0031-4A67-AC7E-0BF969AB1579}" dt="2018-08-30T14:07:17.980" v="634"/>
          <ac:spMkLst>
            <pc:docMk/>
            <pc:sldMk cId="2929651207" sldId="3308"/>
            <ac:spMk id="2" creationId="{0B7DD80A-C573-404C-BB09-84FBDA77DB39}"/>
          </ac:spMkLst>
        </pc:spChg>
        <pc:spChg chg="mod">
          <ac:chgData name="Andrew Liu" userId="042d6149c0b01703" providerId="LiveId" clId="{49C7AC4F-0031-4A67-AC7E-0BF969AB1579}" dt="2018-08-30T14:07:14.595" v="632" actId="1076"/>
          <ac:spMkLst>
            <pc:docMk/>
            <pc:sldMk cId="2929651207" sldId="3308"/>
            <ac:spMk id="3" creationId="{00000000-0000-0000-0000-000000000000}"/>
          </ac:spMkLst>
        </pc:spChg>
        <pc:spChg chg="mod">
          <ac:chgData name="Andrew Liu" userId="042d6149c0b01703" providerId="LiveId" clId="{49C7AC4F-0031-4A67-AC7E-0BF969AB1579}" dt="2018-08-30T14:07:14.595" v="632" actId="1076"/>
          <ac:spMkLst>
            <pc:docMk/>
            <pc:sldMk cId="2929651207" sldId="3308"/>
            <ac:spMk id="4" creationId="{00000000-0000-0000-0000-000000000000}"/>
          </ac:spMkLst>
        </pc:spChg>
        <pc:grpChg chg="del">
          <ac:chgData name="Andrew Liu" userId="042d6149c0b01703" providerId="LiveId" clId="{49C7AC4F-0031-4A67-AC7E-0BF969AB1579}" dt="2018-08-30T14:07:29.785" v="637" actId="478"/>
          <ac:grpSpMkLst>
            <pc:docMk/>
            <pc:sldMk cId="2929651207" sldId="3308"/>
            <ac:grpSpMk id="7" creationId="{B1EEF126-A39E-48F8-8B19-4C3C05404E6F}"/>
          </ac:grpSpMkLst>
        </pc:grpChg>
        <pc:grpChg chg="add mod">
          <ac:chgData name="Andrew Liu" userId="042d6149c0b01703" providerId="LiveId" clId="{49C7AC4F-0031-4A67-AC7E-0BF969AB1579}" dt="2018-08-30T14:07:39.230" v="638" actId="1076"/>
          <ac:grpSpMkLst>
            <pc:docMk/>
            <pc:sldMk cId="2929651207" sldId="3308"/>
            <ac:grpSpMk id="42" creationId="{0779FA8F-D4A8-4F18-A0B0-5BC6D8AE5C97}"/>
          </ac:grpSpMkLst>
        </pc:grpChg>
        <pc:grpChg chg="add del">
          <ac:chgData name="Andrew Liu" userId="042d6149c0b01703" providerId="LiveId" clId="{49C7AC4F-0031-4A67-AC7E-0BF969AB1579}" dt="2018-08-30T14:07:42.720" v="640"/>
          <ac:grpSpMkLst>
            <pc:docMk/>
            <pc:sldMk cId="2929651207" sldId="3308"/>
            <ac:grpSpMk id="69" creationId="{F97DF6BE-AC15-4882-8999-447EA5C8708A}"/>
          </ac:grpSpMkLst>
        </pc:grpChg>
        <pc:cxnChg chg="mod">
          <ac:chgData name="Andrew Liu" userId="042d6149c0b01703" providerId="LiveId" clId="{49C7AC4F-0031-4A67-AC7E-0BF969AB1579}" dt="2018-08-30T14:07:29.785" v="637" actId="478"/>
          <ac:cxnSpMkLst>
            <pc:docMk/>
            <pc:sldMk cId="2929651207" sldId="3308"/>
            <ac:cxnSpMk id="39" creationId="{0EFA3F28-9BDE-4E6B-A0AA-C4FD25A408D3}"/>
          </ac:cxnSpMkLst>
        </pc:cxnChg>
        <pc:cxnChg chg="mod">
          <ac:chgData name="Andrew Liu" userId="042d6149c0b01703" providerId="LiveId" clId="{49C7AC4F-0031-4A67-AC7E-0BF969AB1579}" dt="2018-08-30T14:07:29.785" v="637" actId="478"/>
          <ac:cxnSpMkLst>
            <pc:docMk/>
            <pc:sldMk cId="2929651207" sldId="3308"/>
            <ac:cxnSpMk id="40" creationId="{01B9BC6B-537A-4617-BB92-EE90DA200961}"/>
          </ac:cxnSpMkLst>
        </pc:cxnChg>
      </pc:sldChg>
      <pc:sldChg chg="addSp delSp modSp add">
        <pc:chgData name="Andrew Liu" userId="042d6149c0b01703" providerId="LiveId" clId="{49C7AC4F-0031-4A67-AC7E-0BF969AB1579}" dt="2018-08-30T14:12:25.279" v="726" actId="20577"/>
        <pc:sldMkLst>
          <pc:docMk/>
          <pc:sldMk cId="467984650" sldId="3309"/>
        </pc:sldMkLst>
        <pc:spChg chg="mod">
          <ac:chgData name="Andrew Liu" userId="042d6149c0b01703" providerId="LiveId" clId="{49C7AC4F-0031-4A67-AC7E-0BF969AB1579}" dt="2018-08-30T14:09:10.137" v="725" actId="20577"/>
          <ac:spMkLst>
            <pc:docMk/>
            <pc:sldMk cId="467984650" sldId="3309"/>
            <ac:spMk id="3" creationId="{00000000-0000-0000-0000-000000000000}"/>
          </ac:spMkLst>
        </pc:spChg>
        <pc:spChg chg="mod">
          <ac:chgData name="Andrew Liu" userId="042d6149c0b01703" providerId="LiveId" clId="{49C7AC4F-0031-4A67-AC7E-0BF969AB1579}" dt="2018-08-30T14:12:25.279" v="726" actId="20577"/>
          <ac:spMkLst>
            <pc:docMk/>
            <pc:sldMk cId="467984650" sldId="3309"/>
            <ac:spMk id="4" creationId="{00000000-0000-0000-0000-000000000000}"/>
          </ac:spMkLst>
        </pc:spChg>
        <pc:grpChg chg="add del">
          <ac:chgData name="Andrew Liu" userId="042d6149c0b01703" providerId="LiveId" clId="{49C7AC4F-0031-4A67-AC7E-0BF969AB1579}" dt="2018-08-30T14:08:01.298" v="646"/>
          <ac:grpSpMkLst>
            <pc:docMk/>
            <pc:sldMk cId="467984650" sldId="3309"/>
            <ac:grpSpMk id="31" creationId="{A7562DFA-6868-442B-AB82-183C8D014404}"/>
          </ac:grpSpMkLst>
        </pc:grpChg>
        <pc:grpChg chg="add del">
          <ac:chgData name="Andrew Liu" userId="042d6149c0b01703" providerId="LiveId" clId="{49C7AC4F-0031-4A67-AC7E-0BF969AB1579}" dt="2018-08-30T14:09:09.707" v="714" actId="478"/>
          <ac:grpSpMkLst>
            <pc:docMk/>
            <pc:sldMk cId="467984650" sldId="3309"/>
            <ac:grpSpMk id="42" creationId="{0779FA8F-D4A8-4F18-A0B0-5BC6D8AE5C97}"/>
          </ac:grpSpMkLst>
        </pc:grpChg>
        <pc:grpChg chg="add del mod">
          <ac:chgData name="Andrew Liu" userId="042d6149c0b01703" providerId="LiveId" clId="{49C7AC4F-0031-4A67-AC7E-0BF969AB1579}" dt="2018-08-30T14:09:09.776" v="717" actId="1037"/>
          <ac:grpSpMkLst>
            <pc:docMk/>
            <pc:sldMk cId="467984650" sldId="3309"/>
            <ac:grpSpMk id="92" creationId="{A9261AA1-5895-427F-93A4-4F424F9E8CAB}"/>
          </ac:grpSpMkLst>
        </pc:grpChg>
      </pc:sldChg>
      <pc:sldMasterChg chg="delSldLayout">
        <pc:chgData name="Andrew Liu" userId="042d6149c0b01703" providerId="LiveId" clId="{49C7AC4F-0031-4A67-AC7E-0BF969AB1579}" dt="2018-08-30T14:12:27.234" v="728" actId="2696"/>
        <pc:sldMasterMkLst>
          <pc:docMk/>
          <pc:sldMasterMk cId="3465903339" sldId="2147483648"/>
        </pc:sldMasterMkLst>
      </pc:sldMasterChg>
    </pc:docChg>
  </pc:docChgLst>
  <pc:docChgLst>
    <pc:chgData userId="042d6149c0b01703" providerId="LiveId" clId="{ED8DC17C-B86F-49BE-9EDD-8182D11786BB}"/>
  </pc:docChgLst>
  <pc:docChgLst>
    <pc:chgData name="Andrew Liu" userId="042d6149c0b01703" providerId="LiveId" clId="{4328FD08-36B8-46AB-9903-F7530D3396C8}"/>
  </pc:docChgLst>
  <pc:docChgLst>
    <pc:chgData name="Andrew Liu" userId="042d6149c0b01703" providerId="LiveId" clId="{F13EFCC6-D768-45B6-9AC2-30C515B40778}"/>
    <pc:docChg chg="undo custSel addSld delSld modSld modSection">
      <pc:chgData name="Andrew Liu" userId="042d6149c0b01703" providerId="LiveId" clId="{F13EFCC6-D768-45B6-9AC2-30C515B40778}" dt="2018-07-09T17:38:08.913" v="218" actId="20577"/>
      <pc:docMkLst>
        <pc:docMk/>
      </pc:docMkLst>
      <pc:sldChg chg="modSp">
        <pc:chgData name="Andrew Liu" userId="042d6149c0b01703" providerId="LiveId" clId="{F13EFCC6-D768-45B6-9AC2-30C515B40778}" dt="2018-07-02T15:55:32.011" v="63" actId="1076"/>
        <pc:sldMkLst>
          <pc:docMk/>
          <pc:sldMk cId="1542763288" sldId="332"/>
        </pc:sldMkLst>
        <pc:spChg chg="mod">
          <ac:chgData name="Andrew Liu" userId="042d6149c0b01703" providerId="LiveId" clId="{F13EFCC6-D768-45B6-9AC2-30C515B40778}" dt="2018-07-02T15:55:32.011" v="63" actId="1076"/>
          <ac:spMkLst>
            <pc:docMk/>
            <pc:sldMk cId="1542763288" sldId="332"/>
            <ac:spMk id="41" creationId="{00000000-0000-0000-0000-000000000000}"/>
          </ac:spMkLst>
        </pc:spChg>
      </pc:sldChg>
      <pc:sldChg chg="modSp">
        <pc:chgData name="Andrew Liu" userId="042d6149c0b01703" providerId="LiveId" clId="{F13EFCC6-D768-45B6-9AC2-30C515B40778}" dt="2018-07-02T16:44:22.398" v="81" actId="1076"/>
        <pc:sldMkLst>
          <pc:docMk/>
          <pc:sldMk cId="1910901236" sldId="406"/>
        </pc:sldMkLst>
        <pc:spChg chg="mod">
          <ac:chgData name="Andrew Liu" userId="042d6149c0b01703" providerId="LiveId" clId="{F13EFCC6-D768-45B6-9AC2-30C515B40778}" dt="2018-07-02T16:44:22.398" v="81" actId="1076"/>
          <ac:spMkLst>
            <pc:docMk/>
            <pc:sldMk cId="1910901236" sldId="406"/>
            <ac:spMk id="158" creationId="{00000000-0000-0000-0000-000000000000}"/>
          </ac:spMkLst>
        </pc:spChg>
      </pc:sldChg>
      <pc:sldChg chg="addSp delSp modSp">
        <pc:chgData name="Andrew Liu" userId="042d6149c0b01703" providerId="LiveId" clId="{F13EFCC6-D768-45B6-9AC2-30C515B40778}" dt="2018-07-09T15:05:27.356" v="184" actId="478"/>
        <pc:sldMkLst>
          <pc:docMk/>
          <pc:sldMk cId="2696388723" sldId="413"/>
        </pc:sldMkLst>
        <pc:spChg chg="add del mod">
          <ac:chgData name="Andrew Liu" userId="042d6149c0b01703" providerId="LiveId" clId="{F13EFCC6-D768-45B6-9AC2-30C515B40778}" dt="2018-07-09T15:05:27.356" v="184" actId="478"/>
          <ac:spMkLst>
            <pc:docMk/>
            <pc:sldMk cId="2696388723" sldId="413"/>
            <ac:spMk id="2" creationId="{3F74237A-380E-4936-A177-608369AD68CF}"/>
          </ac:spMkLst>
        </pc:spChg>
        <pc:spChg chg="add del mod">
          <ac:chgData name="Andrew Liu" userId="042d6149c0b01703" providerId="LiveId" clId="{F13EFCC6-D768-45B6-9AC2-30C515B40778}" dt="2018-07-09T15:05:26.799" v="183" actId="478"/>
          <ac:spMkLst>
            <pc:docMk/>
            <pc:sldMk cId="2696388723" sldId="413"/>
            <ac:spMk id="5" creationId="{5AA7A2F9-05C5-46B3-835C-3A1C400E4D22}"/>
          </ac:spMkLst>
        </pc:spChg>
        <pc:spChg chg="mod">
          <ac:chgData name="Andrew Liu" userId="042d6149c0b01703" providerId="LiveId" clId="{F13EFCC6-D768-45B6-9AC2-30C515B40778}" dt="2018-07-09T15:05:25.665" v="182" actId="1076"/>
          <ac:spMkLst>
            <pc:docMk/>
            <pc:sldMk cId="2696388723" sldId="413"/>
            <ac:spMk id="39" creationId="{F79F23F4-EBF8-4AED-8C83-E699983B84E2}"/>
          </ac:spMkLst>
        </pc:spChg>
        <pc:spChg chg="mod">
          <ac:chgData name="Andrew Liu" userId="042d6149c0b01703" providerId="LiveId" clId="{F13EFCC6-D768-45B6-9AC2-30C515B40778}" dt="2018-07-02T16:15:43.111" v="75" actId="20578"/>
          <ac:spMkLst>
            <pc:docMk/>
            <pc:sldMk cId="2696388723" sldId="413"/>
            <ac:spMk id="70" creationId="{00000000-0000-0000-0000-000000000000}"/>
          </ac:spMkLst>
        </pc:spChg>
        <pc:grpChg chg="mod">
          <ac:chgData name="Andrew Liu" userId="042d6149c0b01703" providerId="LiveId" clId="{F13EFCC6-D768-45B6-9AC2-30C515B40778}" dt="2018-07-02T16:15:43.111" v="75" actId="20578"/>
          <ac:grpSpMkLst>
            <pc:docMk/>
            <pc:sldMk cId="2696388723" sldId="413"/>
            <ac:grpSpMk id="28" creationId="{32EE1BF1-B74A-4A5D-A84A-57E6A81A6D72}"/>
          </ac:grpSpMkLst>
        </pc:grpChg>
      </pc:sldChg>
      <pc:sldChg chg="modSp">
        <pc:chgData name="Andrew Liu" userId="042d6149c0b01703" providerId="LiveId" clId="{F13EFCC6-D768-45B6-9AC2-30C515B40778}" dt="2018-07-02T17:50:06.267" v="140" actId="15"/>
        <pc:sldMkLst>
          <pc:docMk/>
          <pc:sldMk cId="30327922" sldId="447"/>
        </pc:sldMkLst>
        <pc:spChg chg="mod">
          <ac:chgData name="Andrew Liu" userId="042d6149c0b01703" providerId="LiveId" clId="{F13EFCC6-D768-45B6-9AC2-30C515B40778}" dt="2018-07-02T17:50:06.267" v="140" actId="15"/>
          <ac:spMkLst>
            <pc:docMk/>
            <pc:sldMk cId="30327922" sldId="447"/>
            <ac:spMk id="2" creationId="{D6A24722-4170-4F44-9023-70AA9B6C3A1F}"/>
          </ac:spMkLst>
        </pc:spChg>
      </pc:sldChg>
      <pc:sldChg chg="modSp">
        <pc:chgData name="Andrew Liu" userId="042d6149c0b01703" providerId="LiveId" clId="{F13EFCC6-D768-45B6-9AC2-30C515B40778}" dt="2018-07-02T17:54:20.983" v="144" actId="20578"/>
        <pc:sldMkLst>
          <pc:docMk/>
          <pc:sldMk cId="1026638100" sldId="448"/>
        </pc:sldMkLst>
        <pc:spChg chg="mod">
          <ac:chgData name="Andrew Liu" userId="042d6149c0b01703" providerId="LiveId" clId="{F13EFCC6-D768-45B6-9AC2-30C515B40778}" dt="2018-07-02T17:54:20.983" v="144" actId="20578"/>
          <ac:spMkLst>
            <pc:docMk/>
            <pc:sldMk cId="1026638100" sldId="448"/>
            <ac:spMk id="2" creationId="{D6A24722-4170-4F44-9023-70AA9B6C3A1F}"/>
          </ac:spMkLst>
        </pc:spChg>
      </pc:sldChg>
      <pc:sldChg chg="modSp">
        <pc:chgData name="Andrew Liu" userId="042d6149c0b01703" providerId="LiveId" clId="{F13EFCC6-D768-45B6-9AC2-30C515B40778}" dt="2018-07-09T17:11:48.798" v="186" actId="1076"/>
        <pc:sldMkLst>
          <pc:docMk/>
          <pc:sldMk cId="1832784333" sldId="492"/>
        </pc:sldMkLst>
        <pc:spChg chg="mod">
          <ac:chgData name="Andrew Liu" userId="042d6149c0b01703" providerId="LiveId" clId="{F13EFCC6-D768-45B6-9AC2-30C515B40778}" dt="2018-07-09T17:11:48.798" v="186" actId="1076"/>
          <ac:spMkLst>
            <pc:docMk/>
            <pc:sldMk cId="1832784333" sldId="492"/>
            <ac:spMk id="2" creationId="{00000000-0000-0000-0000-000000000000}"/>
          </ac:spMkLst>
        </pc:spChg>
      </pc:sldChg>
      <pc:sldChg chg="modSp">
        <pc:chgData name="Andrew Liu" userId="042d6149c0b01703" providerId="LiveId" clId="{F13EFCC6-D768-45B6-9AC2-30C515B40778}" dt="2018-07-09T17:38:08.913" v="218" actId="20577"/>
        <pc:sldMkLst>
          <pc:docMk/>
          <pc:sldMk cId="1294182598" sldId="497"/>
        </pc:sldMkLst>
        <pc:spChg chg="mod">
          <ac:chgData name="Andrew Liu" userId="042d6149c0b01703" providerId="LiveId" clId="{F13EFCC6-D768-45B6-9AC2-30C515B40778}" dt="2018-07-09T17:38:08.913" v="218" actId="20577"/>
          <ac:spMkLst>
            <pc:docMk/>
            <pc:sldMk cId="1294182598" sldId="497"/>
            <ac:spMk id="4" creationId="{00000000-0000-0000-0000-000000000000}"/>
          </ac:spMkLst>
        </pc:spChg>
      </pc:sldChg>
      <pc:sldChg chg="modSp">
        <pc:chgData name="Andrew Liu" userId="042d6149c0b01703" providerId="LiveId" clId="{F13EFCC6-D768-45B6-9AC2-30C515B40778}" dt="2018-07-02T20:04:16.579" v="179" actId="20577"/>
        <pc:sldMkLst>
          <pc:docMk/>
          <pc:sldMk cId="3211463957" sldId="500"/>
        </pc:sldMkLst>
        <pc:spChg chg="mod">
          <ac:chgData name="Andrew Liu" userId="042d6149c0b01703" providerId="LiveId" clId="{F13EFCC6-D768-45B6-9AC2-30C515B40778}" dt="2018-07-02T20:04:16.579" v="179" actId="20577"/>
          <ac:spMkLst>
            <pc:docMk/>
            <pc:sldMk cId="3211463957" sldId="500"/>
            <ac:spMk id="11" creationId="{EF071584-27BE-416F-A0B6-8FA09C082F10}"/>
          </ac:spMkLst>
        </pc:spChg>
        <pc:graphicFrameChg chg="mod modGraphic">
          <ac:chgData name="Andrew Liu" userId="042d6149c0b01703" providerId="LiveId" clId="{F13EFCC6-D768-45B6-9AC2-30C515B40778}" dt="2018-07-02T20:04:02.581" v="170" actId="20577"/>
          <ac:graphicFrameMkLst>
            <pc:docMk/>
            <pc:sldMk cId="3211463957" sldId="500"/>
            <ac:graphicFrameMk id="8" creationId="{2C155688-1024-4BA9-AD37-BA047E41729F}"/>
          </ac:graphicFrameMkLst>
        </pc:graphicFrameChg>
      </pc:sldChg>
      <pc:sldChg chg="modSp">
        <pc:chgData name="Andrew Liu" userId="042d6149c0b01703" providerId="LiveId" clId="{F13EFCC6-D768-45B6-9AC2-30C515B40778}" dt="2018-07-02T20:03:30.724" v="160" actId="20577"/>
        <pc:sldMkLst>
          <pc:docMk/>
          <pc:sldMk cId="590218509" sldId="501"/>
        </pc:sldMkLst>
        <pc:graphicFrameChg chg="modGraphic">
          <ac:chgData name="Andrew Liu" userId="042d6149c0b01703" providerId="LiveId" clId="{F13EFCC6-D768-45B6-9AC2-30C515B40778}" dt="2018-07-02T20:03:30.724" v="160" actId="20577"/>
          <ac:graphicFrameMkLst>
            <pc:docMk/>
            <pc:sldMk cId="590218509" sldId="501"/>
            <ac:graphicFrameMk id="8" creationId="{2C155688-1024-4BA9-AD37-BA047E41729F}"/>
          </ac:graphicFrameMkLst>
        </pc:graphicFrameChg>
      </pc:sldChg>
      <pc:sldChg chg="modSp">
        <pc:chgData name="Andrew Liu" userId="042d6149c0b01703" providerId="LiveId" clId="{F13EFCC6-D768-45B6-9AC2-30C515B40778}" dt="2018-07-02T20:03:46.812" v="167" actId="113"/>
        <pc:sldMkLst>
          <pc:docMk/>
          <pc:sldMk cId="2055078010" sldId="502"/>
        </pc:sldMkLst>
        <pc:graphicFrameChg chg="mod modGraphic">
          <ac:chgData name="Andrew Liu" userId="042d6149c0b01703" providerId="LiveId" clId="{F13EFCC6-D768-45B6-9AC2-30C515B40778}" dt="2018-07-02T20:03:46.812" v="167" actId="113"/>
          <ac:graphicFrameMkLst>
            <pc:docMk/>
            <pc:sldMk cId="2055078010" sldId="502"/>
            <ac:graphicFrameMk id="8" creationId="{2C155688-1024-4BA9-AD37-BA047E41729F}"/>
          </ac:graphicFrameMkLst>
        </pc:graphicFrameChg>
        <pc:graphicFrameChg chg="modGraphic">
          <ac:chgData name="Andrew Liu" userId="042d6149c0b01703" providerId="LiveId" clId="{F13EFCC6-D768-45B6-9AC2-30C515B40778}" dt="2018-07-02T17:26:41.817" v="99" actId="14734"/>
          <ac:graphicFrameMkLst>
            <pc:docMk/>
            <pc:sldMk cId="2055078010" sldId="502"/>
            <ac:graphicFrameMk id="9" creationId="{5888ADAE-58D7-48B1-90EB-A38A94F2F6B8}"/>
          </ac:graphicFrameMkLst>
        </pc:graphicFrameChg>
      </pc:sldChg>
      <pc:sldChg chg="modSp">
        <pc:chgData name="Andrew Liu" userId="042d6149c0b01703" providerId="LiveId" clId="{F13EFCC6-D768-45B6-9AC2-30C515B40778}" dt="2018-07-02T20:03:38.121" v="165" actId="20577"/>
        <pc:sldMkLst>
          <pc:docMk/>
          <pc:sldMk cId="2035392566" sldId="504"/>
        </pc:sldMkLst>
        <pc:graphicFrameChg chg="mod modGraphic">
          <ac:chgData name="Andrew Liu" userId="042d6149c0b01703" providerId="LiveId" clId="{F13EFCC6-D768-45B6-9AC2-30C515B40778}" dt="2018-07-02T20:03:38.121" v="165" actId="20577"/>
          <ac:graphicFrameMkLst>
            <pc:docMk/>
            <pc:sldMk cId="2035392566" sldId="504"/>
            <ac:graphicFrameMk id="8" creationId="{2C155688-1024-4BA9-AD37-BA047E41729F}"/>
          </ac:graphicFrameMkLst>
        </pc:graphicFrameChg>
      </pc:sldChg>
      <pc:sldChg chg="modSp">
        <pc:chgData name="Andrew Liu" userId="042d6149c0b01703" providerId="LiveId" clId="{F13EFCC6-D768-45B6-9AC2-30C515B40778}" dt="2018-07-02T20:03:53.407" v="168" actId="2696"/>
        <pc:sldMkLst>
          <pc:docMk/>
          <pc:sldMk cId="807487547" sldId="505"/>
        </pc:sldMkLst>
        <pc:graphicFrameChg chg="mod modGraphic">
          <ac:chgData name="Andrew Liu" userId="042d6149c0b01703" providerId="LiveId" clId="{F13EFCC6-D768-45B6-9AC2-30C515B40778}" dt="2018-07-02T20:03:53.407" v="168" actId="2696"/>
          <ac:graphicFrameMkLst>
            <pc:docMk/>
            <pc:sldMk cId="807487547" sldId="505"/>
            <ac:graphicFrameMk id="8" creationId="{2C155688-1024-4BA9-AD37-BA047E41729F}"/>
          </ac:graphicFrameMkLst>
        </pc:graphicFrameChg>
      </pc:sldChg>
      <pc:sldChg chg="modSp">
        <pc:chgData name="Andrew Liu" userId="042d6149c0b01703" providerId="LiveId" clId="{F13EFCC6-D768-45B6-9AC2-30C515B40778}" dt="2018-07-02T20:03:57.685" v="169" actId="2696"/>
        <pc:sldMkLst>
          <pc:docMk/>
          <pc:sldMk cId="88142402" sldId="506"/>
        </pc:sldMkLst>
        <pc:graphicFrameChg chg="mod modGraphic">
          <ac:chgData name="Andrew Liu" userId="042d6149c0b01703" providerId="LiveId" clId="{F13EFCC6-D768-45B6-9AC2-30C515B40778}" dt="2018-07-02T20:03:57.685" v="169" actId="2696"/>
          <ac:graphicFrameMkLst>
            <pc:docMk/>
            <pc:sldMk cId="88142402" sldId="506"/>
            <ac:graphicFrameMk id="8" creationId="{2C155688-1024-4BA9-AD37-BA047E41729F}"/>
          </ac:graphicFrameMkLst>
        </pc:graphicFrameChg>
      </pc:sldChg>
      <pc:sldChg chg="modSp">
        <pc:chgData name="Andrew Liu" userId="042d6149c0b01703" providerId="LiveId" clId="{F13EFCC6-D768-45B6-9AC2-30C515B40778}" dt="2018-07-02T15:30:03.480" v="59" actId="1076"/>
        <pc:sldMkLst>
          <pc:docMk/>
          <pc:sldMk cId="3042900563" sldId="538"/>
        </pc:sldMkLst>
        <pc:spChg chg="mod">
          <ac:chgData name="Andrew Liu" userId="042d6149c0b01703" providerId="LiveId" clId="{F13EFCC6-D768-45B6-9AC2-30C515B40778}" dt="2018-07-02T15:30:03.480" v="59" actId="1076"/>
          <ac:spMkLst>
            <pc:docMk/>
            <pc:sldMk cId="3042900563" sldId="538"/>
            <ac:spMk id="332" creationId="{00000000-0000-0000-0000-000000000000}"/>
          </ac:spMkLst>
        </pc:spChg>
      </pc:sldChg>
      <pc:sldChg chg="modSp">
        <pc:chgData name="Andrew Liu" userId="042d6149c0b01703" providerId="LiveId" clId="{F13EFCC6-D768-45B6-9AC2-30C515B40778}" dt="2018-07-02T16:29:29.485" v="77" actId="1076"/>
        <pc:sldMkLst>
          <pc:docMk/>
          <pc:sldMk cId="3200603726" sldId="541"/>
        </pc:sldMkLst>
        <pc:spChg chg="mod">
          <ac:chgData name="Andrew Liu" userId="042d6149c0b01703" providerId="LiveId" clId="{F13EFCC6-D768-45B6-9AC2-30C515B40778}" dt="2018-07-02T16:29:29.485" v="77" actId="1076"/>
          <ac:spMkLst>
            <pc:docMk/>
            <pc:sldMk cId="3200603726" sldId="541"/>
            <ac:spMk id="35" creationId="{00000000-0000-0000-0000-000000000000}"/>
          </ac:spMkLst>
        </pc:spChg>
      </pc:sldChg>
    </pc:docChg>
  </pc:docChgLst>
  <pc:docChgLst>
    <pc:chgData name="Andrew Liu" userId="042d6149c0b01703" providerId="LiveId" clId="{783B8C28-59EC-47C8-8EF2-C0D53AADFCCE}"/>
    <pc:docChg chg="undo redo custSel addSld delSld modSld sldOrd modSection">
      <pc:chgData name="Andrew Liu" userId="042d6149c0b01703" providerId="LiveId" clId="{783B8C28-59EC-47C8-8EF2-C0D53AADFCCE}" dt="2018-07-15T16:04:11.075" v="4449"/>
      <pc:docMkLst>
        <pc:docMk/>
      </pc:docMkLst>
      <pc:sldChg chg="modSp modTransition">
        <pc:chgData name="Andrew Liu" userId="042d6149c0b01703" providerId="LiveId" clId="{783B8C28-59EC-47C8-8EF2-C0D53AADFCCE}" dt="2018-07-15T16:04:11.075" v="4449"/>
        <pc:sldMkLst>
          <pc:docMk/>
          <pc:sldMk cId="3211463957" sldId="500"/>
        </pc:sldMkLst>
        <pc:spChg chg="mod">
          <ac:chgData name="Andrew Liu" userId="042d6149c0b01703" providerId="LiveId" clId="{783B8C28-59EC-47C8-8EF2-C0D53AADFCCE}" dt="2018-07-15T16:03:53.514" v="4448" actId="20577"/>
          <ac:spMkLst>
            <pc:docMk/>
            <pc:sldMk cId="3211463957" sldId="500"/>
            <ac:spMk id="11" creationId="{EF071584-27BE-416F-A0B6-8FA09C082F10}"/>
          </ac:spMkLst>
        </pc:spChg>
        <pc:graphicFrameChg chg="mod">
          <ac:chgData name="Andrew Liu" userId="042d6149c0b01703" providerId="LiveId" clId="{783B8C28-59EC-47C8-8EF2-C0D53AADFCCE}" dt="2018-07-15T16:03:41.858" v="4440"/>
          <ac:graphicFrameMkLst>
            <pc:docMk/>
            <pc:sldMk cId="3211463957" sldId="500"/>
            <ac:graphicFrameMk id="8" creationId="{2C155688-1024-4BA9-AD37-BA047E41729F}"/>
          </ac:graphicFrameMkLst>
        </pc:graphicFrameChg>
      </pc:sldChg>
      <pc:sldChg chg="modSp modTransition">
        <pc:chgData name="Andrew Liu" userId="042d6149c0b01703" providerId="LiveId" clId="{783B8C28-59EC-47C8-8EF2-C0D53AADFCCE}" dt="2018-07-15T16:03:01.182" v="4432" actId="20577"/>
        <pc:sldMkLst>
          <pc:docMk/>
          <pc:sldMk cId="590218509" sldId="501"/>
        </pc:sldMkLst>
        <pc:graphicFrameChg chg="modGraphic">
          <ac:chgData name="Andrew Liu" userId="042d6149c0b01703" providerId="LiveId" clId="{783B8C28-59EC-47C8-8EF2-C0D53AADFCCE}" dt="2018-07-15T16:03:01.182" v="4432" actId="20577"/>
          <ac:graphicFrameMkLst>
            <pc:docMk/>
            <pc:sldMk cId="590218509" sldId="501"/>
            <ac:graphicFrameMk id="8" creationId="{2C155688-1024-4BA9-AD37-BA047E41729F}"/>
          </ac:graphicFrameMkLst>
        </pc:graphicFrameChg>
      </pc:sldChg>
      <pc:sldChg chg="modSp modTransition">
        <pc:chgData name="Andrew Liu" userId="042d6149c0b01703" providerId="LiveId" clId="{783B8C28-59EC-47C8-8EF2-C0D53AADFCCE}" dt="2018-07-15T16:03:23.638" v="4437"/>
        <pc:sldMkLst>
          <pc:docMk/>
          <pc:sldMk cId="2055078010" sldId="502"/>
        </pc:sldMkLst>
        <pc:graphicFrameChg chg="mod">
          <ac:chgData name="Andrew Liu" userId="042d6149c0b01703" providerId="LiveId" clId="{783B8C28-59EC-47C8-8EF2-C0D53AADFCCE}" dt="2018-07-15T16:03:23.638" v="4437"/>
          <ac:graphicFrameMkLst>
            <pc:docMk/>
            <pc:sldMk cId="2055078010" sldId="502"/>
            <ac:graphicFrameMk id="8" creationId="{2C155688-1024-4BA9-AD37-BA047E41729F}"/>
          </ac:graphicFrameMkLst>
        </pc:graphicFrameChg>
      </pc:sldChg>
      <pc:sldChg chg="modSp modTransition">
        <pc:chgData name="Andrew Liu" userId="042d6149c0b01703" providerId="LiveId" clId="{783B8C28-59EC-47C8-8EF2-C0D53AADFCCE}" dt="2018-07-15T16:02:48.390" v="4430" actId="20577"/>
        <pc:sldMkLst>
          <pc:docMk/>
          <pc:sldMk cId="3766032279" sldId="503"/>
        </pc:sldMkLst>
        <pc:graphicFrameChg chg="modGraphic">
          <ac:chgData name="Andrew Liu" userId="042d6149c0b01703" providerId="LiveId" clId="{783B8C28-59EC-47C8-8EF2-C0D53AADFCCE}" dt="2018-07-15T16:02:48.390" v="4430" actId="20577"/>
          <ac:graphicFrameMkLst>
            <pc:docMk/>
            <pc:sldMk cId="3766032279" sldId="503"/>
            <ac:graphicFrameMk id="8" creationId="{2C155688-1024-4BA9-AD37-BA047E41729F}"/>
          </ac:graphicFrameMkLst>
        </pc:graphicFrameChg>
      </pc:sldChg>
      <pc:sldChg chg="modSp modTransition">
        <pc:chgData name="Andrew Liu" userId="042d6149c0b01703" providerId="LiveId" clId="{783B8C28-59EC-47C8-8EF2-C0D53AADFCCE}" dt="2018-07-15T16:03:16.505" v="4436" actId="20577"/>
        <pc:sldMkLst>
          <pc:docMk/>
          <pc:sldMk cId="2035392566" sldId="504"/>
        </pc:sldMkLst>
        <pc:graphicFrameChg chg="mod modGraphic">
          <ac:chgData name="Andrew Liu" userId="042d6149c0b01703" providerId="LiveId" clId="{783B8C28-59EC-47C8-8EF2-C0D53AADFCCE}" dt="2018-07-15T16:03:16.505" v="4436" actId="20577"/>
          <ac:graphicFrameMkLst>
            <pc:docMk/>
            <pc:sldMk cId="2035392566" sldId="504"/>
            <ac:graphicFrameMk id="8" creationId="{2C155688-1024-4BA9-AD37-BA047E41729F}"/>
          </ac:graphicFrameMkLst>
        </pc:graphicFrameChg>
      </pc:sldChg>
      <pc:sldChg chg="modSp modTransition">
        <pc:chgData name="Andrew Liu" userId="042d6149c0b01703" providerId="LiveId" clId="{783B8C28-59EC-47C8-8EF2-C0D53AADFCCE}" dt="2018-07-15T16:03:29.812" v="4438"/>
        <pc:sldMkLst>
          <pc:docMk/>
          <pc:sldMk cId="807487547" sldId="505"/>
        </pc:sldMkLst>
        <pc:graphicFrameChg chg="mod">
          <ac:chgData name="Andrew Liu" userId="042d6149c0b01703" providerId="LiveId" clId="{783B8C28-59EC-47C8-8EF2-C0D53AADFCCE}" dt="2018-07-15T16:03:29.812" v="4438"/>
          <ac:graphicFrameMkLst>
            <pc:docMk/>
            <pc:sldMk cId="807487547" sldId="505"/>
            <ac:graphicFrameMk id="8" creationId="{2C155688-1024-4BA9-AD37-BA047E41729F}"/>
          </ac:graphicFrameMkLst>
        </pc:graphicFrameChg>
      </pc:sldChg>
      <pc:sldChg chg="modSp modTransition">
        <pc:chgData name="Andrew Liu" userId="042d6149c0b01703" providerId="LiveId" clId="{783B8C28-59EC-47C8-8EF2-C0D53AADFCCE}" dt="2018-07-15T16:03:35.861" v="4439"/>
        <pc:sldMkLst>
          <pc:docMk/>
          <pc:sldMk cId="88142402" sldId="506"/>
        </pc:sldMkLst>
        <pc:graphicFrameChg chg="mod">
          <ac:chgData name="Andrew Liu" userId="042d6149c0b01703" providerId="LiveId" clId="{783B8C28-59EC-47C8-8EF2-C0D53AADFCCE}" dt="2018-07-15T16:03:35.861" v="4439"/>
          <ac:graphicFrameMkLst>
            <pc:docMk/>
            <pc:sldMk cId="88142402" sldId="506"/>
            <ac:graphicFrameMk id="8" creationId="{2C155688-1024-4BA9-AD37-BA047E41729F}"/>
          </ac:graphicFrameMkLst>
        </pc:graphicFrameChg>
      </pc:sldChg>
    </pc:docChg>
  </pc:docChgLst>
  <pc:docChgLst>
    <pc:chgData name="Andrew Liu" userId="042d6149c0b01703" providerId="LiveId" clId="{56AEC6A8-3066-46F6-86CD-8D45795323D3}"/>
  </pc:docChgLst>
  <pc:docChgLst>
    <pc:chgData userId="042d6149c0b01703" providerId="LiveId" clId="{22A627D0-9F82-483D-A371-5A4B82A2FA84}"/>
  </pc:docChgLst>
  <pc:docChgLst>
    <pc:chgData userId="042d6149c0b01703" providerId="LiveId" clId="{3827D556-5142-44B4-9F8A-752202DFD734}"/>
  </pc:docChgLst>
  <pc:docChgLst>
    <pc:chgData name="Andrew Liu" userId="042d6149c0b01703" providerId="LiveId" clId="{B5D8F6F7-5A3C-4804-A309-9B8A95746FAE}"/>
    <pc:docChg chg="delSld modSld delSection modSection">
      <pc:chgData name="Andrew Liu" userId="042d6149c0b01703" providerId="LiveId" clId="{B5D8F6F7-5A3C-4804-A309-9B8A95746FAE}" dt="2018-07-25T02:20:56.247" v="8"/>
      <pc:docMkLst>
        <pc:docMk/>
      </pc:docMkLst>
      <pc:sldChg chg="modAnim">
        <pc:chgData name="Andrew Liu" userId="042d6149c0b01703" providerId="LiveId" clId="{B5D8F6F7-5A3C-4804-A309-9B8A95746FAE}" dt="2018-07-25T02:20:56.247" v="8"/>
        <pc:sldMkLst>
          <pc:docMk/>
          <pc:sldMk cId="3042900563" sldId="53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28T12:43:57.084"/>
    </inkml:context>
    <inkml:brush xml:id="br0">
      <inkml:brushProperty name="width" value="0.03333" units="cm"/>
      <inkml:brushProperty name="height" value="0.03333" units="cm"/>
    </inkml:brush>
  </inkml:definitions>
  <inkml:trace contextRef="#ctx0" brushRef="#br0">1776 5375 6339,'0'-19'1393,"0"1"-1,0 0-1120,19 18-80,-19-19-32,0 19-47,18 0-17,-18 0 16,0 0 32,19 0 32,-19 19 16,18-1 32,-18 0 32,18 19 0,-18 19 0,19-20-48,-1 38-16,1-19 1,17 19-17,-17-1-16,-1-17 16,1-1 16,17 18 16,-17-36-16,18 18 0,-1-18-16,1 0-32,18 0-16,1 0-32,-20 0-32,38-19-32,-19 0 0,19 1 0,0-1-16,-1-18 0,1 0 1,18-18-17,0-1 16,0 1 0,0-37 0,18 0-16,-18-1 16,37 1 0,-18-37 0,18 18 0,-1 1 32,1-19 16,18 0 16,-18 18 0,0-18 16,18 18 0,-18 19 0,0-18-16,0-1 0,0 19-32,0 0 0,-1 18 0,1-18-16,-18 18-16,-1 0-16,1 19 16,-1-1-16,-18 19-16,0 0 16,0 0-16,-18 19 16,-1 17 0,1 1 0,-19 0 32,19 18 0,-19 0 48,0 1 16,-18-1 32,18 0 32,-18 19 0,0-19 0,18 19 0,-18-19-32,0 18-15,18-17-17,19-1-16,-19 0-32,0-18 0,19 0-16,-1-19-16,1 0 16,-1-18 0,1 0 16,0-18 0,18 0 16,0-19 0,0 18 16,18-17 0,-18-20 0,19 20-32,-1-20 16,1 20-32,-1-20 0,0 20-16,19-1-16,-18-19 16,-1 20 0,1-1 0,-1 18-16,0 1 0,-17-19 0,17 37 0,-18-18 0,18 18 0,-18 18 0,-18-18 16,18 19-16,-18 17 0,-1-17 0,-17 18 16,17 18-16,-18 0 16,-18 0 0,18 1 0,1-1 0,-1 18 0,0-17 0,0-1 0,1 0-16,17 0 0,-18-18 16,19 18-16,-19-36 0,19-1 16,-1 0-16,19 1 16,0-38 0,19 19 32,-1-36 0,1-1 16,18 0 16,-19-18 0,37-19 0,-18 19-16,18-19-16,1-18-16,17 19 0,-17-1-32,17 0 0,-18 19-16,1-18 16,-1 17 0,-18 1 0,18 18 0,-37 1-16,19-1 16,-18 18 0,-1 1 0,1 18-16,-19 18 16,-19 1-16,1-1 16,0 19 0,-19 18 0,0-18 16,0 18 0,-18 19 16,0-1-16,18 1 32,-18 0 0,0 18 0,-1 0 0,1-19 1,18 19 15,1-18-16,-1-19-16,0 19-16,0-37 0,19 18-16,0-37 16,18 1 0,0-19 0,18 0 0,1-19 0,-1-17 16,0-1 0,19-19 16,0 1 0,0 0 0,18-19 0,0 19 0,1 0-16,-1-19 16,-18 19-16,18 0-16,0 18 16,-36-18-16,17 18 0,1-18 0,-18 36 0,18 1 0,-19 0 0,0 18-16,1 0 0,-19 18 16,0 0 0,-18 1-16,-19 18 0,0 0 0,0-1 16,-18 20 0,0-1-16,18 0-16,-18 19 32,0-19 0,18-18-16,0 18 16,19 0 0,-19-37 16,19 19-16,18-37 0,0 0 0,18 0 0,1-18 0,17-19 0,1 0 0,0-18-16,18 0 16,1-19 16,17 19-16,-18-37-16,19 37 16,-19-19-16,19 19 0,-19 0 0,0 18 16,-18 18-16,0 1 0,-18 18 16,-19 0-16,-19 18 0,1 1 16,0 18 0,-19 18 16,-18 0 16,-1 0 0,1 19 0,-18 0 16,-1-1 16,19 19-16,-37-18 0,18 18 0,1 18 0,-1-18 0,0 0 0,1 0 16,18-18-32,-1-19 0,1 0 0,18 1-15,19-38-1,0 0 0,-1-18-16,19-18 0,19 0 0,-19-1 0,18-18 0,19-18-16,0 18 0,0-36 0,18-1 0,0 1 0,1-1 16,-1 0-16,0 1 0,0-1 0,1 0 0,-1 1 0,-18 36 0,-1-18 0,-17 18 0,-1 19 16,1-1-16,-19 19 16,-19 0 16,1 0 0,-19 19-16,0-1 16,-18 19-16,18-19 0,-18 19 0,19 0 0,-20 0-16,1-19 0,18 19 16,1-19-16,-20 1 0,38-19 0,0 0 0,-1-19 0,19-18 16,0 19-16,19-19 16,-1-18-16,19 18 0,-19-18 0,19 0 16,0 0-16,0-1-16,0 20 16,0-20 0,-1 19 0,1 1 16,-18 17-16,-1 1 0,-18 18 0,0 0-16,-18 18 16,0 1-16,-19-1 16,-18 37-16,18-18 0,-37 18 16,19 19 0,-19 0 16,19-1 32,-18 1 0,17-1 0,-17 1 16,-1 0 16,1-1-16,17-17-2497,1-1-641,0 0-2272,18-18 5394,0 0 16,19-19 0,18 0 0,19-18 2481,17-18 609,-17 0 2288,18-19-5426,0-18-16,-1 18 0,1-18-16,0-1 0,-19 1 16,19 0 0,0 18-16,0 0 16,-19 0 0,19 1 16,-18 17-16,-19 1-16,0 18 16,0 0 0,-19 0 0,19 18 0,-36 1 0,17-1-16,1 19 16,0-19 0,-19 19 0,18 0 0,-17 0 0,17-1 16,1-17-16,-1 18 16,1-19-16,18 1 0,0-1 0,-18 0 0,18-18 0,-19 0 0,1 19 0,18-19 0,-18 0-144,-19 0-144,0 18-160,0 1 480,-18-1 16,18 0 16,-18 1 16,0-1 160,18 1 160,0-1 144,19 0-432,18-18-32,0 0 0,19-18-32,17 0 0,1-1-15,0-18-1,0 19-16,0 0-16,0-1-32,-19 1 0,19 18-33,-37 0-191,0 18-112,0 1-144,0-1-112,-18 19-129,-1-19-223,-18 19-241,19 0-191,-19-19-1506,1 19-1840,-1-19-4322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508DD-CDB9-4EE9-8F98-E98C69349142}" type="datetimeFigureOut">
              <a:rPr lang="en-US" smtClean="0"/>
              <a:t>9/18/18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55128-46DB-4B46-8D54-0B8BFA51CA0B}" type="slidenum">
              <a:rPr lang="en-US" smtClean="0"/>
              <a:t>‹#›</a:t>
            </a:fld>
            <a:endParaRPr lang="en-US"/>
          </a:p>
        </p:txBody>
      </p:sp>
    </p:spTree>
    <p:extLst>
      <p:ext uri="{BB962C8B-B14F-4D97-AF65-F5344CB8AC3E}">
        <p14:creationId xmlns:p14="http://schemas.microsoft.com/office/powerpoint/2010/main" val="24528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osmos-db/documentdb-introduc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cosmos-db/graph-introduction" TargetMode="External"/><Relationship Id="rId5" Type="http://schemas.openxmlformats.org/officeDocument/2006/relationships/hyperlink" Target="https://docs.microsoft.com/en-us/azure/cosmos-db/table-introduction" TargetMode="External"/><Relationship Id="rId4" Type="http://schemas.openxmlformats.org/officeDocument/2006/relationships/hyperlink" Target="https://docs.microsoft.com/en-us/azure/cosmos-db/mongodb-introduction"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51A7C-BD75-483B-A4F3-8D51EFDEC9D4}" type="slidenum">
              <a:rPr lang="en-US" smtClean="0"/>
              <a:t>1</a:t>
            </a:fld>
            <a:endParaRPr lang="en-US"/>
          </a:p>
        </p:txBody>
      </p:sp>
    </p:spTree>
    <p:extLst>
      <p:ext uri="{BB962C8B-B14F-4D97-AF65-F5344CB8AC3E}">
        <p14:creationId xmlns:p14="http://schemas.microsoft.com/office/powerpoint/2010/main" val="4110067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At </a:t>
            </a:r>
            <a:r>
              <a:rPr lang="en-US" sz="4400" u="sng" dirty="0">
                <a:solidFill>
                  <a:schemeClr val="bg1"/>
                </a:solidFill>
                <a:latin typeface="Segoe UI Light" panose="020B0502040204020203" pitchFamily="34" charset="0"/>
                <a:cs typeface="Segoe UI Light" panose="020B0502040204020203" pitchFamily="34" charset="0"/>
              </a:rPr>
              <a:t>global scale</a:t>
            </a:r>
            <a:r>
              <a:rPr lang="en-US" sz="4400" dirty="0">
                <a:solidFill>
                  <a:schemeClr val="bg1"/>
                </a:solidFill>
                <a:latin typeface="Segoe UI Light" panose="020B0502040204020203" pitchFamily="34" charset="0"/>
                <a:cs typeface="Segoe UI Light" panose="020B0502040204020203" pitchFamily="34" charset="0"/>
              </a:rPr>
              <a:t>, </a:t>
            </a:r>
            <a:r>
              <a:rPr lang="en-US" sz="4400" dirty="0">
                <a:solidFill>
                  <a:srgbClr val="00B050"/>
                </a:solidFill>
                <a:latin typeface="Segoe UI Light" panose="020B0502040204020203" pitchFamily="34" charset="0"/>
                <a:cs typeface="Segoe UI Light" panose="020B0502040204020203" pitchFamily="34" charset="0"/>
              </a:rPr>
              <a:t>schema/index management is hard</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Automatic and synchronous indexing of all ingested content - hash, range, geo-spatial, and columnar</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3600" dirty="0">
                <a:solidFill>
                  <a:schemeClr val="bg1"/>
                </a:solidFill>
                <a:latin typeface="Segoe UI Light" panose="020B0502040204020203" pitchFamily="34" charset="0"/>
                <a:cs typeface="Segoe UI Light" panose="020B0502040204020203" pitchFamily="34" charset="0"/>
              </a:rPr>
              <a:t>No need to define schemas or secondary indices upfront</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Resource governed, write optimized database engine with latch free and log structured techniques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Online and in-situ index transformations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1364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100</a:t>
            </a:fld>
            <a:endParaRPr lang="en-US"/>
          </a:p>
        </p:txBody>
      </p:sp>
    </p:spTree>
    <p:extLst>
      <p:ext uri="{BB962C8B-B14F-4D97-AF65-F5344CB8AC3E}">
        <p14:creationId xmlns:p14="http://schemas.microsoft.com/office/powerpoint/2010/main" val="15392256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101</a:t>
            </a:fld>
            <a:endParaRPr lang="en-US"/>
          </a:p>
        </p:txBody>
      </p:sp>
    </p:spTree>
    <p:extLst>
      <p:ext uri="{BB962C8B-B14F-4D97-AF65-F5344CB8AC3E}">
        <p14:creationId xmlns:p14="http://schemas.microsoft.com/office/powerpoint/2010/main" val="134814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102</a:t>
            </a:fld>
            <a:endParaRPr lang="en-US"/>
          </a:p>
        </p:txBody>
      </p:sp>
    </p:spTree>
    <p:extLst>
      <p:ext uri="{BB962C8B-B14F-4D97-AF65-F5344CB8AC3E}">
        <p14:creationId xmlns:p14="http://schemas.microsoft.com/office/powerpoint/2010/main" val="6348482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103</a:t>
            </a:fld>
            <a:endParaRPr lang="en-US"/>
          </a:p>
        </p:txBody>
      </p:sp>
    </p:spTree>
    <p:extLst>
      <p:ext uri="{BB962C8B-B14F-4D97-AF65-F5344CB8AC3E}">
        <p14:creationId xmlns:p14="http://schemas.microsoft.com/office/powerpoint/2010/main" val="149636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104</a:t>
            </a:fld>
            <a:endParaRPr lang="en-US"/>
          </a:p>
        </p:txBody>
      </p:sp>
    </p:spTree>
    <p:extLst>
      <p:ext uri="{BB962C8B-B14F-4D97-AF65-F5344CB8AC3E}">
        <p14:creationId xmlns:p14="http://schemas.microsoft.com/office/powerpoint/2010/main" val="31516673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105</a:t>
            </a:fld>
            <a:endParaRPr lang="en-US"/>
          </a:p>
        </p:txBody>
      </p:sp>
    </p:spTree>
    <p:extLst>
      <p:ext uri="{BB962C8B-B14F-4D97-AF65-F5344CB8AC3E}">
        <p14:creationId xmlns:p14="http://schemas.microsoft.com/office/powerpoint/2010/main" val="9892861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106</a:t>
            </a:fld>
            <a:endParaRPr lang="en-US"/>
          </a:p>
        </p:txBody>
      </p:sp>
    </p:spTree>
    <p:extLst>
      <p:ext uri="{BB962C8B-B14F-4D97-AF65-F5344CB8AC3E}">
        <p14:creationId xmlns:p14="http://schemas.microsoft.com/office/powerpoint/2010/main" val="33679012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571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286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8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Azure Cosmos DB natively supports multiple data models including documents, key-value, graph, and column-family. The core content-model of Cosmos DB’s database engine is based on atom-record-sequence (ARS). Atoms consist of a small set of primitive types like string, bool, and number. Records are structs composed of these types. Sequences are arrays consisting of atoms, records, or sequences.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database engine can efficiently translate and project different data models onto the ARS-based data model. The core data model of Cosmos DB is natively accessible from dynamically typed programming languages and can be exposed as-is as JSON.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service also supports popular database APIs for data access and querying. Cosmos DB’s database engine currently supports </a:t>
            </a:r>
            <a:r>
              <a:rPr lang="en-US" sz="1200" b="0" i="0" u="none" strike="noStrike" kern="1200" dirty="0">
                <a:solidFill>
                  <a:schemeClr val="tx1"/>
                </a:solidFill>
                <a:effectLst/>
                <a:latin typeface="+mn-lt"/>
                <a:ea typeface="+mn-ea"/>
                <a:cs typeface="+mn-cs"/>
                <a:hlinkClick r:id="rId3"/>
              </a:rPr>
              <a:t>DocumentDB SQL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MongoDB</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Azure Tables</a:t>
            </a:r>
            <a:r>
              <a:rPr lang="en-US" sz="1200" b="0" i="0" kern="1200" dirty="0">
                <a:solidFill>
                  <a:schemeClr val="tx1"/>
                </a:solidFill>
                <a:effectLst/>
                <a:latin typeface="+mn-lt"/>
                <a:ea typeface="+mn-ea"/>
                <a:cs typeface="+mn-cs"/>
              </a:rPr>
              <a:t>(preview), and </a:t>
            </a:r>
            <a:r>
              <a:rPr lang="en-US" sz="1200" b="0" i="0" u="none" strike="noStrike" kern="1200" dirty="0">
                <a:solidFill>
                  <a:schemeClr val="tx1"/>
                </a:solidFill>
                <a:effectLst/>
                <a:latin typeface="+mn-lt"/>
                <a:ea typeface="+mn-ea"/>
                <a:cs typeface="+mn-cs"/>
                <a:hlinkClick r:id="rId6"/>
              </a:rPr>
              <a:t>Gremlin</a:t>
            </a:r>
            <a:r>
              <a:rPr lang="en-US" sz="1200" b="0" i="0" kern="1200" dirty="0">
                <a:solidFill>
                  <a:schemeClr val="tx1"/>
                </a:solidFill>
                <a:effectLst/>
                <a:latin typeface="+mn-lt"/>
                <a:ea typeface="+mn-ea"/>
                <a:cs typeface="+mn-cs"/>
              </a:rPr>
              <a:t> (preview). You can continue to build applications using popular OSS APIs and get all the benefits of a battle-tested and fully managed, globally distributed database service.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42146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1445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1194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11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8989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6894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71603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60425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67554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64535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67125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chemeClr val="bg1"/>
                </a:solidFill>
                <a:latin typeface="Segoe UI Light" panose="020B0502040204020203" pitchFamily="34" charset="0"/>
                <a:cs typeface="Segoe UI Light" panose="020B0502040204020203" pitchFamily="34" charset="0"/>
              </a:rPr>
              <a:t>Globally distributed database needs to tackle </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latency vs. consistency </a:t>
            </a:r>
            <a:r>
              <a:rPr lang="en-US" dirty="0">
                <a:solidFill>
                  <a:schemeClr val="bg1"/>
                </a:solidFill>
                <a:latin typeface="Segoe UI Light" panose="020B0502040204020203" pitchFamily="34" charset="0"/>
                <a:cs typeface="Segoe UI Light" panose="020B0502040204020203" pitchFamily="34" charset="0"/>
              </a:rPr>
              <a:t>tradeoffs (in steady state)</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availability vs. consistency </a:t>
            </a:r>
            <a:r>
              <a:rPr lang="en-US" dirty="0">
                <a:solidFill>
                  <a:schemeClr val="bg1"/>
                </a:solidFill>
                <a:latin typeface="Segoe UI Light" panose="020B0502040204020203" pitchFamily="34" charset="0"/>
                <a:cs typeface="Segoe UI Light" panose="020B0502040204020203" pitchFamily="34" charset="0"/>
              </a:rPr>
              <a:t>tradeoff (during failures)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consistency </a:t>
            </a:r>
            <a:r>
              <a:rPr lang="en-US" dirty="0">
                <a:solidFill>
                  <a:schemeClr val="bg1"/>
                </a:solidFill>
                <a:latin typeface="Segoe UI Light" panose="020B0502040204020203" pitchFamily="34" charset="0"/>
                <a:cs typeface="Segoe UI Light" panose="020B0502040204020203" pitchFamily="34" charset="0"/>
              </a:rPr>
              <a:t>tradeoffs during all times</a:t>
            </a:r>
          </a:p>
          <a:p>
            <a:pPr marL="815811" indent="-742950">
              <a:buFont typeface="+mj-lt"/>
              <a:buAutoNum type="arabicPeriod"/>
            </a:pPr>
            <a:r>
              <a:rPr lang="en-US" dirty="0">
                <a:solidFill>
                  <a:srgbClr val="92D050"/>
                </a:solidFill>
                <a:latin typeface="Segoe UI Light" panose="020B0502040204020203" pitchFamily="34" charset="0"/>
                <a:cs typeface="Segoe UI Light" panose="020B0502040204020203" pitchFamily="34" charset="0"/>
              </a:rPr>
              <a:t>throughput vs. latency tradeoffs </a:t>
            </a:r>
            <a:r>
              <a:rPr lang="en-US" dirty="0">
                <a:solidFill>
                  <a:schemeClr val="bg1"/>
                </a:solidFill>
                <a:latin typeface="Segoe UI Light" panose="020B0502040204020203" pitchFamily="34" charset="0"/>
                <a:cs typeface="Segoe UI Light" panose="020B0502040204020203" pitchFamily="34" charset="0"/>
              </a:rPr>
              <a:t>during all times</a:t>
            </a:r>
          </a:p>
          <a:p>
            <a:pPr marL="0" indent="0">
              <a:buNone/>
            </a:pPr>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chemeClr val="bg1"/>
                </a:solidFill>
                <a:latin typeface="Segoe UI Light" panose="020B0502040204020203" pitchFamily="34" charset="0"/>
                <a:cs typeface="Segoe UI Light" panose="020B0502040204020203" pitchFamily="34" charset="0"/>
              </a:rPr>
              <a:t>Simply offering high availability SLAs are not sufficient!</a:t>
            </a:r>
          </a:p>
          <a:p>
            <a:endParaRPr lang="en-US" dirty="0">
              <a:solidFill>
                <a:schemeClr val="bg1"/>
              </a:solidFill>
              <a:latin typeface="Segoe UI Light" panose="020B0502040204020203" pitchFamily="34" charset="0"/>
              <a:cs typeface="Segoe UI Light" panose="020B0502040204020203" pitchFamily="34" charset="0"/>
            </a:endParaRPr>
          </a:p>
          <a:p>
            <a:pPr marL="0" indent="0">
              <a:buNone/>
            </a:pPr>
            <a:r>
              <a:rPr lang="en-US" dirty="0">
                <a:solidFill>
                  <a:srgbClr val="00B0F0"/>
                </a:solidFill>
                <a:latin typeface="Segoe UI Light" panose="020B0502040204020203" pitchFamily="34" charset="0"/>
                <a:cs typeface="Segoe UI Light" panose="020B0502040204020203" pitchFamily="34" charset="0"/>
              </a:rPr>
              <a:t>Cosmos DB: </a:t>
            </a:r>
          </a:p>
          <a:p>
            <a:pPr lvl="1"/>
            <a:r>
              <a:rPr lang="en-US" dirty="0">
                <a:solidFill>
                  <a:schemeClr val="bg1"/>
                </a:solidFill>
                <a:latin typeface="Segoe UI Light" panose="020B0502040204020203" pitchFamily="34" charset="0"/>
                <a:cs typeface="Segoe UI Light" panose="020B0502040204020203" pitchFamily="34" charset="0"/>
              </a:rPr>
              <a:t>99.99% HA within a single region</a:t>
            </a:r>
          </a:p>
          <a:p>
            <a:pPr lvl="1"/>
            <a:r>
              <a:rPr lang="en-US" dirty="0">
                <a:solidFill>
                  <a:schemeClr val="bg1"/>
                </a:solidFill>
                <a:latin typeface="Segoe UI Light" panose="020B0502040204020203" pitchFamily="34" charset="0"/>
                <a:cs typeface="Segoe UI Light" panose="020B0502040204020203" pitchFamily="34" charset="0"/>
              </a:rPr>
              <a:t>99.99 SLA throughput, latency, consistency </a:t>
            </a:r>
            <a:r>
              <a:rPr lang="en-US" u="sng" dirty="0">
                <a:solidFill>
                  <a:srgbClr val="92D050"/>
                </a:solidFill>
                <a:latin typeface="Segoe UI Light" panose="020B0502040204020203" pitchFamily="34" charset="0"/>
                <a:cs typeface="Segoe UI Light" panose="020B0502040204020203" pitchFamily="34" charset="0"/>
              </a:rPr>
              <a:t>all at the 99</a:t>
            </a:r>
            <a:r>
              <a:rPr lang="en-US" u="sng" baseline="30000" dirty="0">
                <a:solidFill>
                  <a:srgbClr val="92D050"/>
                </a:solidFill>
                <a:latin typeface="Segoe UI Light" panose="020B0502040204020203" pitchFamily="34" charset="0"/>
                <a:cs typeface="Segoe UI Light" panose="020B0502040204020203" pitchFamily="34" charset="0"/>
              </a:rPr>
              <a:t>th</a:t>
            </a:r>
            <a:r>
              <a:rPr lang="en-US" u="sng" dirty="0">
                <a:solidFill>
                  <a:srgbClr val="92D050"/>
                </a:solidFill>
                <a:latin typeface="Segoe UI Light" panose="020B0502040204020203" pitchFamily="34" charset="0"/>
                <a:cs typeface="Segoe UI Light" panose="020B0502040204020203" pitchFamily="34" charset="0"/>
              </a:rPr>
              <a:t> percentile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21938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1A9C4-7583-4521-8349-0F8616ED944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4"/>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81936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2286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6865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8651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1855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6944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9455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At </a:t>
            </a:r>
            <a:r>
              <a:rPr lang="en-US" sz="4400" u="sng" dirty="0">
                <a:solidFill>
                  <a:schemeClr val="bg1"/>
                </a:solidFill>
                <a:latin typeface="Segoe UI Light" panose="020B0502040204020203" pitchFamily="34" charset="0"/>
                <a:cs typeface="Segoe UI Light" panose="020B0502040204020203" pitchFamily="34" charset="0"/>
              </a:rPr>
              <a:t>global scale</a:t>
            </a:r>
            <a:r>
              <a:rPr lang="en-US" sz="4400" dirty="0">
                <a:solidFill>
                  <a:schemeClr val="bg1"/>
                </a:solidFill>
                <a:latin typeface="Segoe UI Light" panose="020B0502040204020203" pitchFamily="34" charset="0"/>
                <a:cs typeface="Segoe UI Light" panose="020B0502040204020203" pitchFamily="34" charset="0"/>
              </a:rPr>
              <a:t>, </a:t>
            </a:r>
            <a:r>
              <a:rPr lang="en-US" sz="4400" dirty="0">
                <a:solidFill>
                  <a:srgbClr val="00B050"/>
                </a:solidFill>
                <a:latin typeface="Segoe UI Light" panose="020B0502040204020203" pitchFamily="34" charset="0"/>
                <a:cs typeface="Segoe UI Light" panose="020B0502040204020203" pitchFamily="34" charset="0"/>
              </a:rPr>
              <a:t>schema/index management is hard</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Automatic and synchronous indexing of all ingested content - hash, range, geo-spatial, and columnar</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3600" dirty="0">
                <a:solidFill>
                  <a:schemeClr val="bg1"/>
                </a:solidFill>
                <a:latin typeface="Segoe UI Light" panose="020B0502040204020203" pitchFamily="34" charset="0"/>
                <a:cs typeface="Segoe UI Light" panose="020B0502040204020203" pitchFamily="34" charset="0"/>
              </a:rPr>
              <a:t>No need to define schemas or secondary indices upfront</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Resource governed, write optimized database engine with latch free and log structured techniques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Online and in-situ index transformations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70513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7E79B-87EE-4D7E-9AEF-AA9974620F48}" type="slidenum">
              <a:rPr lang="en-US" smtClean="0"/>
              <a:t>128</a:t>
            </a:fld>
            <a:endParaRPr lang="en-US"/>
          </a:p>
        </p:txBody>
      </p:sp>
    </p:spTree>
    <p:extLst>
      <p:ext uri="{BB962C8B-B14F-4D97-AF65-F5344CB8AC3E}">
        <p14:creationId xmlns:p14="http://schemas.microsoft.com/office/powerpoint/2010/main" val="102635831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7E79B-87EE-4D7E-9AEF-AA9974620F48}" type="slidenum">
              <a:rPr lang="en-US" smtClean="0"/>
              <a:t>129</a:t>
            </a:fld>
            <a:endParaRPr lang="en-US"/>
          </a:p>
        </p:txBody>
      </p:sp>
    </p:spTree>
    <p:extLst>
      <p:ext uri="{BB962C8B-B14F-4D97-AF65-F5344CB8AC3E}">
        <p14:creationId xmlns:p14="http://schemas.microsoft.com/office/powerpoint/2010/main" val="4092688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864032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7E79B-87EE-4D7E-9AEF-AA9974620F48}" type="slidenum">
              <a:rPr lang="en-US" smtClean="0"/>
              <a:t>130</a:t>
            </a:fld>
            <a:endParaRPr lang="en-US"/>
          </a:p>
        </p:txBody>
      </p:sp>
    </p:spTree>
    <p:extLst>
      <p:ext uri="{BB962C8B-B14F-4D97-AF65-F5344CB8AC3E}">
        <p14:creationId xmlns:p14="http://schemas.microsoft.com/office/powerpoint/2010/main" val="407140186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54712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8795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9181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46188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52931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53406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dirty="0">
                <a:solidFill>
                  <a:schemeClr val="bg1"/>
                </a:solidFill>
                <a:latin typeface="Segoe UI Light" panose="020B0502040204020203" pitchFamily="34" charset="0"/>
                <a:cs typeface="Segoe UI Light" panose="020B0502040204020203" pitchFamily="34" charset="0"/>
              </a:rPr>
              <a:t>Single machine is </a:t>
            </a:r>
            <a:r>
              <a:rPr lang="en-US" sz="4400" u="sng" dirty="0">
                <a:solidFill>
                  <a:srgbClr val="92D050"/>
                </a:solidFill>
                <a:latin typeface="Segoe UI Light" panose="020B0502040204020203" pitchFamily="34" charset="0"/>
                <a:cs typeface="Segoe UI Light" panose="020B0502040204020203" pitchFamily="34" charset="0"/>
              </a:rPr>
              <a:t>never</a:t>
            </a:r>
            <a:r>
              <a:rPr lang="en-US" sz="4400" dirty="0">
                <a:solidFill>
                  <a:srgbClr val="92D050"/>
                </a:solidFill>
                <a:latin typeface="Segoe UI Light" panose="020B0502040204020203" pitchFamily="34" charset="0"/>
                <a:cs typeface="Segoe UI Light" panose="020B0502040204020203" pitchFamily="34" charset="0"/>
              </a:rPr>
              <a:t> a bottleneck</a:t>
            </a:r>
          </a:p>
          <a:p>
            <a:endParaRPr lang="en-US" sz="4400" dirty="0">
              <a:solidFill>
                <a:srgbClr val="00B0F0"/>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A </a:t>
            </a:r>
            <a:r>
              <a:rPr lang="en-US" sz="4400" u="sng" dirty="0">
                <a:solidFill>
                  <a:srgbClr val="92D050"/>
                </a:solidFill>
                <a:latin typeface="Segoe UI Light" panose="020B0502040204020203" pitchFamily="34" charset="0"/>
                <a:cs typeface="Segoe UI Light" panose="020B0502040204020203" pitchFamily="34" charset="0"/>
              </a:rPr>
              <a:t>single table </a:t>
            </a:r>
            <a:r>
              <a:rPr lang="en-US" sz="4400" dirty="0">
                <a:solidFill>
                  <a:schemeClr val="bg1"/>
                </a:solidFill>
                <a:latin typeface="Segoe UI Light" panose="020B0502040204020203" pitchFamily="34" charset="0"/>
                <a:cs typeface="Segoe UI Light" panose="020B0502040204020203" pitchFamily="34" charset="0"/>
              </a:rPr>
              <a:t>can scale from </a:t>
            </a:r>
            <a:r>
              <a:rPr lang="en-US" sz="4400" dirty="0">
                <a:solidFill>
                  <a:srgbClr val="92D050"/>
                </a:solidFill>
                <a:latin typeface="Segoe UI Light" panose="020B0502040204020203" pitchFamily="34" charset="0"/>
                <a:cs typeface="Segoe UI Light" panose="020B0502040204020203" pitchFamily="34" charset="0"/>
              </a:rPr>
              <a:t>GB-PBs</a:t>
            </a:r>
            <a:r>
              <a:rPr lang="en-US" sz="4400" dirty="0">
                <a:solidFill>
                  <a:schemeClr val="bg1"/>
                </a:solidFill>
                <a:latin typeface="Segoe UI Light" panose="020B0502040204020203" pitchFamily="34" charset="0"/>
                <a:cs typeface="Segoe UI Light" panose="020B0502040204020203" pitchFamily="34" charset="0"/>
              </a:rPr>
              <a:t>, across </a:t>
            </a:r>
            <a:r>
              <a:rPr lang="en-US" sz="4400" dirty="0">
                <a:solidFill>
                  <a:srgbClr val="92D050"/>
                </a:solidFill>
                <a:latin typeface="Segoe UI Light" panose="020B0502040204020203" pitchFamily="34" charset="0"/>
                <a:cs typeface="Segoe UI Light" panose="020B0502040204020203" pitchFamily="34" charset="0"/>
              </a:rPr>
              <a:t>many machines</a:t>
            </a:r>
            <a:r>
              <a:rPr lang="en-US" sz="4400" dirty="0">
                <a:solidFill>
                  <a:schemeClr val="bg1"/>
                </a:solidFill>
                <a:latin typeface="Segoe UI Light" panose="020B0502040204020203" pitchFamily="34" charset="0"/>
                <a:cs typeface="Segoe UI Light" panose="020B0502040204020203" pitchFamily="34" charset="0"/>
              </a:rPr>
              <a:t>, and </a:t>
            </a:r>
            <a:r>
              <a:rPr lang="en-US" sz="4400" dirty="0">
                <a:solidFill>
                  <a:srgbClr val="92D050"/>
                </a:solidFill>
                <a:latin typeface="Segoe UI Light" panose="020B0502040204020203" pitchFamily="34" charset="0"/>
                <a:cs typeface="Segoe UI Light" panose="020B0502040204020203" pitchFamily="34" charset="0"/>
              </a:rPr>
              <a:t>regions</a:t>
            </a:r>
          </a:p>
          <a:p>
            <a:pPr marL="0" indent="0">
              <a:buNone/>
            </a:pPr>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Transparent server </a:t>
            </a:r>
            <a:r>
              <a:rPr lang="en-US" sz="4400" dirty="0">
                <a:solidFill>
                  <a:srgbClr val="92D050"/>
                </a:solidFill>
                <a:latin typeface="Segoe UI Light" panose="020B0502040204020203" pitchFamily="34" charset="0"/>
                <a:cs typeface="Segoe UI Light" panose="020B0502040204020203" pitchFamily="34" charset="0"/>
              </a:rPr>
              <a:t>side partition management </a:t>
            </a:r>
            <a:r>
              <a:rPr lang="en-US" sz="4400" dirty="0">
                <a:solidFill>
                  <a:schemeClr val="bg1"/>
                </a:solidFill>
                <a:latin typeface="Segoe UI Light" panose="020B0502040204020203" pitchFamily="34" charset="0"/>
                <a:cs typeface="Segoe UI Light" panose="020B0502040204020203" pitchFamily="34" charset="0"/>
              </a:rPr>
              <a:t>and </a:t>
            </a:r>
            <a:r>
              <a:rPr lang="en-US" sz="4400" dirty="0">
                <a:solidFill>
                  <a:srgbClr val="92D050"/>
                </a:solidFill>
                <a:latin typeface="Segoe UI Light" panose="020B0502040204020203" pitchFamily="34" charset="0"/>
                <a:cs typeface="Segoe UI Light" panose="020B0502040204020203" pitchFamily="34" charset="0"/>
              </a:rPr>
              <a:t>routing</a:t>
            </a:r>
          </a:p>
          <a:p>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Optionally evict old data using built-in support for </a:t>
            </a:r>
            <a:r>
              <a:rPr lang="en-US" sz="4400" dirty="0">
                <a:solidFill>
                  <a:srgbClr val="92D050"/>
                </a:solidFill>
                <a:latin typeface="Segoe UI Light" panose="020B0502040204020203" pitchFamily="34" charset="0"/>
                <a:cs typeface="Segoe UI Light" panose="020B0502040204020203" pitchFamily="34" charset="0"/>
              </a:rPr>
              <a:t>TTL</a:t>
            </a:r>
          </a:p>
          <a:p>
            <a:pPr lvl="1"/>
            <a:r>
              <a:rPr lang="en-US" sz="3600" dirty="0">
                <a:solidFill>
                  <a:schemeClr val="bg1"/>
                </a:solidFill>
                <a:latin typeface="Segoe UI Light" panose="020B0502040204020203" pitchFamily="34" charset="0"/>
                <a:cs typeface="Segoe UI Light" panose="020B0502040204020203" pitchFamily="34" charset="0"/>
              </a:rPr>
              <a:t> </a:t>
            </a: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Elastically scale throughput from </a:t>
            </a:r>
            <a:r>
              <a:rPr lang="en-US" sz="4400" dirty="0">
                <a:solidFill>
                  <a:srgbClr val="92D050"/>
                </a:solidFill>
                <a:latin typeface="Segoe UI Light" panose="020B0502040204020203" pitchFamily="34" charset="0"/>
                <a:cs typeface="Segoe UI Light" panose="020B0502040204020203" pitchFamily="34" charset="0"/>
              </a:rPr>
              <a:t>10 to 100s of millions of requests/sec </a:t>
            </a:r>
            <a:r>
              <a:rPr lang="en-US" sz="4400" dirty="0">
                <a:solidFill>
                  <a:schemeClr val="bg1"/>
                </a:solidFill>
                <a:latin typeface="Segoe UI Light" panose="020B0502040204020203" pitchFamily="34" charset="0"/>
                <a:cs typeface="Segoe UI Light" panose="020B0502040204020203" pitchFamily="34" charset="0"/>
              </a:rPr>
              <a:t>across multiple regions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 </a:t>
            </a:r>
          </a:p>
          <a:p>
            <a:pPr lvl="0"/>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dirty="0">
                <a:solidFill>
                  <a:srgbClr val="92D050"/>
                </a:solidFill>
                <a:latin typeface="Segoe UI Light" panose="020B0502040204020203" pitchFamily="34" charset="0"/>
                <a:cs typeface="Segoe UI Light" panose="020B0502040204020203" pitchFamily="34" charset="0"/>
              </a:rPr>
              <a:t>pay by the hour </a:t>
            </a:r>
            <a:r>
              <a:rPr lang="en-US" sz="4400" dirty="0">
                <a:solidFill>
                  <a:schemeClr val="bg1"/>
                </a:solidFill>
                <a:latin typeface="Segoe UI Light" panose="020B0502040204020203" pitchFamily="34" charset="0"/>
                <a:cs typeface="Segoe UI Light" panose="020B0502040204020203" pitchFamily="34" charset="0"/>
              </a:rPr>
              <a:t>for the provisioned throughput</a:t>
            </a:r>
          </a:p>
          <a:p>
            <a:pPr marL="0" lvl="0" indent="0">
              <a:buNone/>
            </a:pPr>
            <a:endParaRPr lang="en-US" sz="440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21890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195755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71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051A7C-BD75-483B-A4F3-8D51EFDEC9D4}" type="slidenum">
              <a:rPr lang="en-US" smtClean="0"/>
              <a:t>14</a:t>
            </a:fld>
            <a:endParaRPr lang="en-US"/>
          </a:p>
        </p:txBody>
      </p:sp>
    </p:spTree>
    <p:extLst>
      <p:ext uri="{BB962C8B-B14F-4D97-AF65-F5344CB8AC3E}">
        <p14:creationId xmlns:p14="http://schemas.microsoft.com/office/powerpoint/2010/main" val="28597266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94684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7039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dirty="0">
                <a:solidFill>
                  <a:schemeClr val="bg1"/>
                </a:solidFill>
                <a:latin typeface="Segoe UI Light" panose="020B0502040204020203" pitchFamily="34" charset="0"/>
                <a:cs typeface="Segoe UI Light" panose="020B0502040204020203" pitchFamily="34" charset="0"/>
              </a:rPr>
              <a:t>Single machine is </a:t>
            </a:r>
            <a:r>
              <a:rPr lang="en-US" sz="4400" u="sng" dirty="0">
                <a:solidFill>
                  <a:srgbClr val="92D050"/>
                </a:solidFill>
                <a:latin typeface="Segoe UI Light" panose="020B0502040204020203" pitchFamily="34" charset="0"/>
                <a:cs typeface="Segoe UI Light" panose="020B0502040204020203" pitchFamily="34" charset="0"/>
              </a:rPr>
              <a:t>never</a:t>
            </a:r>
            <a:r>
              <a:rPr lang="en-US" sz="4400" dirty="0">
                <a:solidFill>
                  <a:srgbClr val="92D050"/>
                </a:solidFill>
                <a:latin typeface="Segoe UI Light" panose="020B0502040204020203" pitchFamily="34" charset="0"/>
                <a:cs typeface="Segoe UI Light" panose="020B0502040204020203" pitchFamily="34" charset="0"/>
              </a:rPr>
              <a:t> a bottleneck</a:t>
            </a:r>
          </a:p>
          <a:p>
            <a:endParaRPr lang="en-US" sz="4400" dirty="0">
              <a:solidFill>
                <a:srgbClr val="00B0F0"/>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A </a:t>
            </a:r>
            <a:r>
              <a:rPr lang="en-US" sz="4400" u="sng" dirty="0">
                <a:solidFill>
                  <a:srgbClr val="92D050"/>
                </a:solidFill>
                <a:latin typeface="Segoe UI Light" panose="020B0502040204020203" pitchFamily="34" charset="0"/>
                <a:cs typeface="Segoe UI Light" panose="020B0502040204020203" pitchFamily="34" charset="0"/>
              </a:rPr>
              <a:t>single table </a:t>
            </a:r>
            <a:r>
              <a:rPr lang="en-US" sz="4400" dirty="0">
                <a:solidFill>
                  <a:schemeClr val="bg1"/>
                </a:solidFill>
                <a:latin typeface="Segoe UI Light" panose="020B0502040204020203" pitchFamily="34" charset="0"/>
                <a:cs typeface="Segoe UI Light" panose="020B0502040204020203" pitchFamily="34" charset="0"/>
              </a:rPr>
              <a:t>can scale from </a:t>
            </a:r>
            <a:r>
              <a:rPr lang="en-US" sz="4400" dirty="0">
                <a:solidFill>
                  <a:srgbClr val="92D050"/>
                </a:solidFill>
                <a:latin typeface="Segoe UI Light" panose="020B0502040204020203" pitchFamily="34" charset="0"/>
                <a:cs typeface="Segoe UI Light" panose="020B0502040204020203" pitchFamily="34" charset="0"/>
              </a:rPr>
              <a:t>GB-PBs</a:t>
            </a:r>
            <a:r>
              <a:rPr lang="en-US" sz="4400" dirty="0">
                <a:solidFill>
                  <a:schemeClr val="bg1"/>
                </a:solidFill>
                <a:latin typeface="Segoe UI Light" panose="020B0502040204020203" pitchFamily="34" charset="0"/>
                <a:cs typeface="Segoe UI Light" panose="020B0502040204020203" pitchFamily="34" charset="0"/>
              </a:rPr>
              <a:t>, across </a:t>
            </a:r>
            <a:r>
              <a:rPr lang="en-US" sz="4400" dirty="0">
                <a:solidFill>
                  <a:srgbClr val="92D050"/>
                </a:solidFill>
                <a:latin typeface="Segoe UI Light" panose="020B0502040204020203" pitchFamily="34" charset="0"/>
                <a:cs typeface="Segoe UI Light" panose="020B0502040204020203" pitchFamily="34" charset="0"/>
              </a:rPr>
              <a:t>many machines</a:t>
            </a:r>
            <a:r>
              <a:rPr lang="en-US" sz="4400" dirty="0">
                <a:solidFill>
                  <a:schemeClr val="bg1"/>
                </a:solidFill>
                <a:latin typeface="Segoe UI Light" panose="020B0502040204020203" pitchFamily="34" charset="0"/>
                <a:cs typeface="Segoe UI Light" panose="020B0502040204020203" pitchFamily="34" charset="0"/>
              </a:rPr>
              <a:t>, and </a:t>
            </a:r>
            <a:r>
              <a:rPr lang="en-US" sz="4400" dirty="0">
                <a:solidFill>
                  <a:srgbClr val="92D050"/>
                </a:solidFill>
                <a:latin typeface="Segoe UI Light" panose="020B0502040204020203" pitchFamily="34" charset="0"/>
                <a:cs typeface="Segoe UI Light" panose="020B0502040204020203" pitchFamily="34" charset="0"/>
              </a:rPr>
              <a:t>regions</a:t>
            </a:r>
          </a:p>
          <a:p>
            <a:pPr marL="0" indent="0">
              <a:buNone/>
            </a:pPr>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Transparent server </a:t>
            </a:r>
            <a:r>
              <a:rPr lang="en-US" sz="4400" dirty="0">
                <a:solidFill>
                  <a:srgbClr val="92D050"/>
                </a:solidFill>
                <a:latin typeface="Segoe UI Light" panose="020B0502040204020203" pitchFamily="34" charset="0"/>
                <a:cs typeface="Segoe UI Light" panose="020B0502040204020203" pitchFamily="34" charset="0"/>
              </a:rPr>
              <a:t>side partition management </a:t>
            </a:r>
            <a:r>
              <a:rPr lang="en-US" sz="4400" dirty="0">
                <a:solidFill>
                  <a:schemeClr val="bg1"/>
                </a:solidFill>
                <a:latin typeface="Segoe UI Light" panose="020B0502040204020203" pitchFamily="34" charset="0"/>
                <a:cs typeface="Segoe UI Light" panose="020B0502040204020203" pitchFamily="34" charset="0"/>
              </a:rPr>
              <a:t>and </a:t>
            </a:r>
            <a:r>
              <a:rPr lang="en-US" sz="4400" dirty="0">
                <a:solidFill>
                  <a:srgbClr val="92D050"/>
                </a:solidFill>
                <a:latin typeface="Segoe UI Light" panose="020B0502040204020203" pitchFamily="34" charset="0"/>
                <a:cs typeface="Segoe UI Light" panose="020B0502040204020203" pitchFamily="34" charset="0"/>
              </a:rPr>
              <a:t>routing</a:t>
            </a:r>
          </a:p>
          <a:p>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Optionally evict old data using built-in support for </a:t>
            </a:r>
            <a:r>
              <a:rPr lang="en-US" sz="4400" dirty="0">
                <a:solidFill>
                  <a:srgbClr val="92D050"/>
                </a:solidFill>
                <a:latin typeface="Segoe UI Light" panose="020B0502040204020203" pitchFamily="34" charset="0"/>
                <a:cs typeface="Segoe UI Light" panose="020B0502040204020203" pitchFamily="34" charset="0"/>
              </a:rPr>
              <a:t>TTL</a:t>
            </a:r>
          </a:p>
          <a:p>
            <a:pPr lvl="1"/>
            <a:r>
              <a:rPr lang="en-US" sz="3600" dirty="0">
                <a:solidFill>
                  <a:schemeClr val="bg1"/>
                </a:solidFill>
                <a:latin typeface="Segoe UI Light" panose="020B0502040204020203" pitchFamily="34" charset="0"/>
                <a:cs typeface="Segoe UI Light" panose="020B0502040204020203" pitchFamily="34" charset="0"/>
              </a:rPr>
              <a:t> </a:t>
            </a: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Elastically scale throughput from </a:t>
            </a:r>
            <a:r>
              <a:rPr lang="en-US" sz="4400" dirty="0">
                <a:solidFill>
                  <a:srgbClr val="92D050"/>
                </a:solidFill>
                <a:latin typeface="Segoe UI Light" panose="020B0502040204020203" pitchFamily="34" charset="0"/>
                <a:cs typeface="Segoe UI Light" panose="020B0502040204020203" pitchFamily="34" charset="0"/>
              </a:rPr>
              <a:t>10 to 100s of millions of requests/sec </a:t>
            </a:r>
            <a:r>
              <a:rPr lang="en-US" sz="4400" dirty="0">
                <a:solidFill>
                  <a:schemeClr val="bg1"/>
                </a:solidFill>
                <a:latin typeface="Segoe UI Light" panose="020B0502040204020203" pitchFamily="34" charset="0"/>
                <a:cs typeface="Segoe UI Light" panose="020B0502040204020203" pitchFamily="34" charset="0"/>
              </a:rPr>
              <a:t>across multiple regions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 </a:t>
            </a:r>
          </a:p>
          <a:p>
            <a:pPr lvl="0"/>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dirty="0">
                <a:solidFill>
                  <a:srgbClr val="92D050"/>
                </a:solidFill>
                <a:latin typeface="Segoe UI Light" panose="020B0502040204020203" pitchFamily="34" charset="0"/>
                <a:cs typeface="Segoe UI Light" panose="020B0502040204020203" pitchFamily="34" charset="0"/>
              </a:rPr>
              <a:t>pay by the hour </a:t>
            </a:r>
            <a:r>
              <a:rPr lang="en-US" sz="4400" dirty="0">
                <a:solidFill>
                  <a:schemeClr val="bg1"/>
                </a:solidFill>
                <a:latin typeface="Segoe UI Light" panose="020B0502040204020203" pitchFamily="34" charset="0"/>
                <a:cs typeface="Segoe UI Light" panose="020B0502040204020203" pitchFamily="34" charset="0"/>
              </a:rPr>
              <a:t>for the provisioned throughput</a:t>
            </a:r>
          </a:p>
          <a:p>
            <a:pPr marL="0" lvl="0" indent="0">
              <a:buNone/>
            </a:pPr>
            <a:endParaRPr lang="en-US" sz="440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5021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dirty="0">
                <a:solidFill>
                  <a:schemeClr val="bg1"/>
                </a:solidFill>
                <a:latin typeface="Segoe UI Light" panose="020B0502040204020203" pitchFamily="34" charset="0"/>
                <a:cs typeface="Segoe UI Light" panose="020B0502040204020203" pitchFamily="34" charset="0"/>
              </a:rPr>
              <a:t>Single machine is </a:t>
            </a:r>
            <a:r>
              <a:rPr lang="en-US" sz="4400" u="sng" dirty="0">
                <a:solidFill>
                  <a:srgbClr val="92D050"/>
                </a:solidFill>
                <a:latin typeface="Segoe UI Light" panose="020B0502040204020203" pitchFamily="34" charset="0"/>
                <a:cs typeface="Segoe UI Light" panose="020B0502040204020203" pitchFamily="34" charset="0"/>
              </a:rPr>
              <a:t>never</a:t>
            </a:r>
            <a:r>
              <a:rPr lang="en-US" sz="4400" dirty="0">
                <a:solidFill>
                  <a:srgbClr val="92D050"/>
                </a:solidFill>
                <a:latin typeface="Segoe UI Light" panose="020B0502040204020203" pitchFamily="34" charset="0"/>
                <a:cs typeface="Segoe UI Light" panose="020B0502040204020203" pitchFamily="34" charset="0"/>
              </a:rPr>
              <a:t> a bottleneck</a:t>
            </a:r>
          </a:p>
          <a:p>
            <a:endParaRPr lang="en-US" sz="4400" dirty="0">
              <a:solidFill>
                <a:srgbClr val="00B0F0"/>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A </a:t>
            </a:r>
            <a:r>
              <a:rPr lang="en-US" sz="4400" u="sng" dirty="0">
                <a:solidFill>
                  <a:srgbClr val="92D050"/>
                </a:solidFill>
                <a:latin typeface="Segoe UI Light" panose="020B0502040204020203" pitchFamily="34" charset="0"/>
                <a:cs typeface="Segoe UI Light" panose="020B0502040204020203" pitchFamily="34" charset="0"/>
              </a:rPr>
              <a:t>single table </a:t>
            </a:r>
            <a:r>
              <a:rPr lang="en-US" sz="4400" dirty="0">
                <a:solidFill>
                  <a:schemeClr val="bg1"/>
                </a:solidFill>
                <a:latin typeface="Segoe UI Light" panose="020B0502040204020203" pitchFamily="34" charset="0"/>
                <a:cs typeface="Segoe UI Light" panose="020B0502040204020203" pitchFamily="34" charset="0"/>
              </a:rPr>
              <a:t>can scale from </a:t>
            </a:r>
            <a:r>
              <a:rPr lang="en-US" sz="4400" dirty="0">
                <a:solidFill>
                  <a:srgbClr val="92D050"/>
                </a:solidFill>
                <a:latin typeface="Segoe UI Light" panose="020B0502040204020203" pitchFamily="34" charset="0"/>
                <a:cs typeface="Segoe UI Light" panose="020B0502040204020203" pitchFamily="34" charset="0"/>
              </a:rPr>
              <a:t>GB-PBs</a:t>
            </a:r>
            <a:r>
              <a:rPr lang="en-US" sz="4400" dirty="0">
                <a:solidFill>
                  <a:schemeClr val="bg1"/>
                </a:solidFill>
                <a:latin typeface="Segoe UI Light" panose="020B0502040204020203" pitchFamily="34" charset="0"/>
                <a:cs typeface="Segoe UI Light" panose="020B0502040204020203" pitchFamily="34" charset="0"/>
              </a:rPr>
              <a:t>, across </a:t>
            </a:r>
            <a:r>
              <a:rPr lang="en-US" sz="4400" dirty="0">
                <a:solidFill>
                  <a:srgbClr val="92D050"/>
                </a:solidFill>
                <a:latin typeface="Segoe UI Light" panose="020B0502040204020203" pitchFamily="34" charset="0"/>
                <a:cs typeface="Segoe UI Light" panose="020B0502040204020203" pitchFamily="34" charset="0"/>
              </a:rPr>
              <a:t>many machines</a:t>
            </a:r>
            <a:r>
              <a:rPr lang="en-US" sz="4400" dirty="0">
                <a:solidFill>
                  <a:schemeClr val="bg1"/>
                </a:solidFill>
                <a:latin typeface="Segoe UI Light" panose="020B0502040204020203" pitchFamily="34" charset="0"/>
                <a:cs typeface="Segoe UI Light" panose="020B0502040204020203" pitchFamily="34" charset="0"/>
              </a:rPr>
              <a:t>, and </a:t>
            </a:r>
            <a:r>
              <a:rPr lang="en-US" sz="4400" dirty="0">
                <a:solidFill>
                  <a:srgbClr val="92D050"/>
                </a:solidFill>
                <a:latin typeface="Segoe UI Light" panose="020B0502040204020203" pitchFamily="34" charset="0"/>
                <a:cs typeface="Segoe UI Light" panose="020B0502040204020203" pitchFamily="34" charset="0"/>
              </a:rPr>
              <a:t>regions</a:t>
            </a:r>
          </a:p>
          <a:p>
            <a:pPr marL="0" indent="0">
              <a:buNone/>
            </a:pPr>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Transparent server </a:t>
            </a:r>
            <a:r>
              <a:rPr lang="en-US" sz="4400" dirty="0">
                <a:solidFill>
                  <a:srgbClr val="92D050"/>
                </a:solidFill>
                <a:latin typeface="Segoe UI Light" panose="020B0502040204020203" pitchFamily="34" charset="0"/>
                <a:cs typeface="Segoe UI Light" panose="020B0502040204020203" pitchFamily="34" charset="0"/>
              </a:rPr>
              <a:t>side partition management </a:t>
            </a:r>
            <a:r>
              <a:rPr lang="en-US" sz="4400" dirty="0">
                <a:solidFill>
                  <a:schemeClr val="bg1"/>
                </a:solidFill>
                <a:latin typeface="Segoe UI Light" panose="020B0502040204020203" pitchFamily="34" charset="0"/>
                <a:cs typeface="Segoe UI Light" panose="020B0502040204020203" pitchFamily="34" charset="0"/>
              </a:rPr>
              <a:t>and </a:t>
            </a:r>
            <a:r>
              <a:rPr lang="en-US" sz="4400" dirty="0">
                <a:solidFill>
                  <a:srgbClr val="92D050"/>
                </a:solidFill>
                <a:latin typeface="Segoe UI Light" panose="020B0502040204020203" pitchFamily="34" charset="0"/>
                <a:cs typeface="Segoe UI Light" panose="020B0502040204020203" pitchFamily="34" charset="0"/>
              </a:rPr>
              <a:t>routing</a:t>
            </a:r>
          </a:p>
          <a:p>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Optionally evict old data using built-in support for </a:t>
            </a:r>
            <a:r>
              <a:rPr lang="en-US" sz="4400" dirty="0">
                <a:solidFill>
                  <a:srgbClr val="92D050"/>
                </a:solidFill>
                <a:latin typeface="Segoe UI Light" panose="020B0502040204020203" pitchFamily="34" charset="0"/>
                <a:cs typeface="Segoe UI Light" panose="020B0502040204020203" pitchFamily="34" charset="0"/>
              </a:rPr>
              <a:t>TTL</a:t>
            </a:r>
          </a:p>
          <a:p>
            <a:pPr lvl="1"/>
            <a:r>
              <a:rPr lang="en-US" sz="3600" dirty="0">
                <a:solidFill>
                  <a:schemeClr val="bg1"/>
                </a:solidFill>
                <a:latin typeface="Segoe UI Light" panose="020B0502040204020203" pitchFamily="34" charset="0"/>
                <a:cs typeface="Segoe UI Light" panose="020B0502040204020203" pitchFamily="34" charset="0"/>
              </a:rPr>
              <a:t> </a:t>
            </a: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Elastically scale throughput from </a:t>
            </a:r>
            <a:r>
              <a:rPr lang="en-US" sz="4400" dirty="0">
                <a:solidFill>
                  <a:srgbClr val="92D050"/>
                </a:solidFill>
                <a:latin typeface="Segoe UI Light" panose="020B0502040204020203" pitchFamily="34" charset="0"/>
                <a:cs typeface="Segoe UI Light" panose="020B0502040204020203" pitchFamily="34" charset="0"/>
              </a:rPr>
              <a:t>10 to 100s of millions of requests/sec </a:t>
            </a:r>
            <a:r>
              <a:rPr lang="en-US" sz="4400" dirty="0">
                <a:solidFill>
                  <a:schemeClr val="bg1"/>
                </a:solidFill>
                <a:latin typeface="Segoe UI Light" panose="020B0502040204020203" pitchFamily="34" charset="0"/>
                <a:cs typeface="Segoe UI Light" panose="020B0502040204020203" pitchFamily="34" charset="0"/>
              </a:rPr>
              <a:t>across multiple regions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 </a:t>
            </a:r>
          </a:p>
          <a:p>
            <a:pPr lvl="0"/>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dirty="0">
                <a:solidFill>
                  <a:srgbClr val="92D050"/>
                </a:solidFill>
                <a:latin typeface="Segoe UI Light" panose="020B0502040204020203" pitchFamily="34" charset="0"/>
                <a:cs typeface="Segoe UI Light" panose="020B0502040204020203" pitchFamily="34" charset="0"/>
              </a:rPr>
              <a:t>pay by the hour </a:t>
            </a:r>
            <a:r>
              <a:rPr lang="en-US" sz="4400" dirty="0">
                <a:solidFill>
                  <a:schemeClr val="bg1"/>
                </a:solidFill>
                <a:latin typeface="Segoe UI Light" panose="020B0502040204020203" pitchFamily="34" charset="0"/>
                <a:cs typeface="Segoe UI Light" panose="020B0502040204020203" pitchFamily="34" charset="0"/>
              </a:rPr>
              <a:t>for the provisioned throughput</a:t>
            </a:r>
          </a:p>
          <a:p>
            <a:pPr marL="0" lvl="0" indent="0">
              <a:buNone/>
            </a:pPr>
            <a:endParaRPr lang="en-US" sz="440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3968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7725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67618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2314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047763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216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61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955128-46DB-4B46-8D54-0B8BFA51CA0B}" type="slidenum">
              <a:rPr lang="en-US" smtClean="0"/>
              <a:t>15</a:t>
            </a:fld>
            <a:endParaRPr lang="en-US"/>
          </a:p>
        </p:txBody>
      </p:sp>
    </p:spTree>
    <p:extLst>
      <p:ext uri="{BB962C8B-B14F-4D97-AF65-F5344CB8AC3E}">
        <p14:creationId xmlns:p14="http://schemas.microsoft.com/office/powerpoint/2010/main" val="67332426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2252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53945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268518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1734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39518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382510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75746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089680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65527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351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16</a:t>
            </a:fld>
            <a:endParaRPr lang="en-US"/>
          </a:p>
        </p:txBody>
      </p:sp>
    </p:spTree>
    <p:extLst>
      <p:ext uri="{BB962C8B-B14F-4D97-AF65-F5344CB8AC3E}">
        <p14:creationId xmlns:p14="http://schemas.microsoft.com/office/powerpoint/2010/main" val="317758933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95912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37166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5742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foundational Azure Service, Security and Compliance is an important aspect of Azure</a:t>
            </a:r>
            <a:r>
              <a:rPr lang="en-US" baseline="0" dirty="0"/>
              <a:t> Cosmos DB. Several high value Microsoft services that have stringent compliance and security requirements are built on Azure Cosmos DB. All of the data is encrypted at rest and it is enabled by default. We made sure that we continue to provide the performance guarantees even with encryption enabled and this is transparent to your application.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00554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8764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14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17</a:t>
            </a:fld>
            <a:endParaRPr lang="en-US"/>
          </a:p>
        </p:txBody>
      </p:sp>
    </p:spTree>
    <p:extLst>
      <p:ext uri="{BB962C8B-B14F-4D97-AF65-F5344CB8AC3E}">
        <p14:creationId xmlns:p14="http://schemas.microsoft.com/office/powerpoint/2010/main" val="3235375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208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19</a:t>
            </a:fld>
            <a:endParaRPr lang="en-US"/>
          </a:p>
        </p:txBody>
      </p:sp>
    </p:spTree>
    <p:extLst>
      <p:ext uri="{BB962C8B-B14F-4D97-AF65-F5344CB8AC3E}">
        <p14:creationId xmlns:p14="http://schemas.microsoft.com/office/powerpoint/2010/main" val="1511853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Azure Cosmos DB </a:t>
            </a:r>
            <a:r>
              <a:rPr lang="en-US" sz="1200" dirty="0">
                <a:latin typeface="+mn-lt"/>
              </a:rPr>
              <a:t>offers the first globally distributed, multi-model database service for building planet scale apps. It’s been powering Microsoft’s internet-scale services for years, and now it’s ready to launch yours.</a:t>
            </a:r>
          </a:p>
          <a:p>
            <a:r>
              <a:rPr lang="en-US" sz="1200" dirty="0">
                <a:latin typeface="+mn-lt"/>
              </a:rPr>
              <a:t>Only Azure Cosmos DB makes </a:t>
            </a:r>
            <a:r>
              <a:rPr lang="en-US" sz="1200" b="1" dirty="0">
                <a:latin typeface="+mn-lt"/>
              </a:rPr>
              <a:t>global distribution turn-key</a:t>
            </a:r>
            <a:r>
              <a:rPr lang="en-US" sz="1200" dirty="0">
                <a:latin typeface="+mn-lt"/>
              </a:rPr>
              <a:t>. </a:t>
            </a:r>
          </a:p>
          <a:p>
            <a:endParaRPr lang="en-US" sz="1200" dirty="0">
              <a:latin typeface="+mn-lt"/>
            </a:endParaRPr>
          </a:p>
          <a:p>
            <a:r>
              <a:rPr lang="en-US" sz="1200" dirty="0">
                <a:latin typeface="+mn-lt"/>
              </a:rPr>
              <a:t>You can </a:t>
            </a:r>
            <a:r>
              <a:rPr lang="en-US" sz="1200" b="1" dirty="0">
                <a:latin typeface="+mn-lt"/>
              </a:rPr>
              <a:t>add Azure locations to your database anywhere across the world</a:t>
            </a:r>
            <a:r>
              <a:rPr lang="en-US" sz="1200" dirty="0">
                <a:latin typeface="+mn-lt"/>
              </a:rPr>
              <a:t>, at any time, with a single click. Cosmos DB will seamlessly replicate your data and make it highly available. </a:t>
            </a:r>
          </a:p>
          <a:p>
            <a:r>
              <a:rPr lang="en-US" sz="1200" dirty="0">
                <a:latin typeface="+mn-lt"/>
              </a:rPr>
              <a:t> </a:t>
            </a:r>
          </a:p>
          <a:p>
            <a:r>
              <a:rPr lang="en-US" sz="1200" dirty="0">
                <a:latin typeface="+mn-lt"/>
              </a:rPr>
              <a:t>Cosmos DB allows you to </a:t>
            </a:r>
            <a:r>
              <a:rPr lang="en-US" sz="1200" b="1" dirty="0">
                <a:latin typeface="+mn-lt"/>
              </a:rPr>
              <a:t>scale throughput and storage elastically</a:t>
            </a:r>
            <a:r>
              <a:rPr lang="en-US" sz="1200" dirty="0">
                <a:latin typeface="+mn-lt"/>
              </a:rPr>
              <a:t>, and </a:t>
            </a:r>
            <a:r>
              <a:rPr lang="en-US" sz="1200" b="1" dirty="0">
                <a:latin typeface="+mn-lt"/>
              </a:rPr>
              <a:t>globally</a:t>
            </a:r>
            <a:r>
              <a:rPr lang="en-US" sz="1200" dirty="0">
                <a:latin typeface="+mn-lt"/>
              </a:rPr>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101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20</a:t>
            </a:fld>
            <a:endParaRPr lang="en-US"/>
          </a:p>
        </p:txBody>
      </p:sp>
    </p:spTree>
    <p:extLst>
      <p:ext uri="{BB962C8B-B14F-4D97-AF65-F5344CB8AC3E}">
        <p14:creationId xmlns:p14="http://schemas.microsoft.com/office/powerpoint/2010/main" val="3751529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21</a:t>
            </a:fld>
            <a:endParaRPr lang="en-US"/>
          </a:p>
        </p:txBody>
      </p:sp>
    </p:spTree>
    <p:extLst>
      <p:ext uri="{BB962C8B-B14F-4D97-AF65-F5344CB8AC3E}">
        <p14:creationId xmlns:p14="http://schemas.microsoft.com/office/powerpoint/2010/main" val="298874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22</a:t>
            </a:fld>
            <a:endParaRPr lang="en-US"/>
          </a:p>
        </p:txBody>
      </p:sp>
    </p:spTree>
    <p:extLst>
      <p:ext uri="{BB962C8B-B14F-4D97-AF65-F5344CB8AC3E}">
        <p14:creationId xmlns:p14="http://schemas.microsoft.com/office/powerpoint/2010/main" val="1605329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23</a:t>
            </a:fld>
            <a:endParaRPr lang="en-US"/>
          </a:p>
        </p:txBody>
      </p:sp>
    </p:spTree>
    <p:extLst>
      <p:ext uri="{BB962C8B-B14F-4D97-AF65-F5344CB8AC3E}">
        <p14:creationId xmlns:p14="http://schemas.microsoft.com/office/powerpoint/2010/main" val="1005918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24</a:t>
            </a:fld>
            <a:endParaRPr lang="en-US"/>
          </a:p>
        </p:txBody>
      </p:sp>
    </p:spTree>
    <p:extLst>
      <p:ext uri="{BB962C8B-B14F-4D97-AF65-F5344CB8AC3E}">
        <p14:creationId xmlns:p14="http://schemas.microsoft.com/office/powerpoint/2010/main" val="99517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25</a:t>
            </a:fld>
            <a:endParaRPr lang="en-US"/>
          </a:p>
        </p:txBody>
      </p:sp>
    </p:spTree>
    <p:extLst>
      <p:ext uri="{BB962C8B-B14F-4D97-AF65-F5344CB8AC3E}">
        <p14:creationId xmlns:p14="http://schemas.microsoft.com/office/powerpoint/2010/main" val="1469200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26</a:t>
            </a:fld>
            <a:endParaRPr lang="en-US"/>
          </a:p>
        </p:txBody>
      </p:sp>
    </p:spTree>
    <p:extLst>
      <p:ext uri="{BB962C8B-B14F-4D97-AF65-F5344CB8AC3E}">
        <p14:creationId xmlns:p14="http://schemas.microsoft.com/office/powerpoint/2010/main" val="2498654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3851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28</a:t>
            </a:fld>
            <a:endParaRPr lang="en-US"/>
          </a:p>
        </p:txBody>
      </p:sp>
    </p:spTree>
    <p:extLst>
      <p:ext uri="{BB962C8B-B14F-4D97-AF65-F5344CB8AC3E}">
        <p14:creationId xmlns:p14="http://schemas.microsoft.com/office/powerpoint/2010/main" val="2545663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29</a:t>
            </a:fld>
            <a:endParaRPr lang="en-US"/>
          </a:p>
        </p:txBody>
      </p:sp>
    </p:spTree>
    <p:extLst>
      <p:ext uri="{BB962C8B-B14F-4D97-AF65-F5344CB8AC3E}">
        <p14:creationId xmlns:p14="http://schemas.microsoft.com/office/powerpoint/2010/main" val="1479013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Azure Cosmos DB </a:t>
            </a:r>
            <a:r>
              <a:rPr lang="en-US" sz="1200" dirty="0">
                <a:latin typeface="+mn-lt"/>
              </a:rPr>
              <a:t>offers the first globally distributed, multi-model database service for building planet scale apps. It’s been powering Microsoft’s internet-scale services for years, and now it’s ready to launch yours.</a:t>
            </a:r>
          </a:p>
          <a:p>
            <a:r>
              <a:rPr lang="en-US" sz="1200" dirty="0">
                <a:latin typeface="+mn-lt"/>
              </a:rPr>
              <a:t>Only Azure Cosmos DB makes </a:t>
            </a:r>
            <a:r>
              <a:rPr lang="en-US" sz="1200" b="1" dirty="0">
                <a:latin typeface="+mn-lt"/>
              </a:rPr>
              <a:t>global distribution turn-key</a:t>
            </a:r>
            <a:r>
              <a:rPr lang="en-US" sz="1200" dirty="0">
                <a:latin typeface="+mn-lt"/>
              </a:rPr>
              <a:t>. </a:t>
            </a:r>
          </a:p>
          <a:p>
            <a:endParaRPr lang="en-US" sz="1200" dirty="0">
              <a:latin typeface="+mn-lt"/>
            </a:endParaRPr>
          </a:p>
          <a:p>
            <a:r>
              <a:rPr lang="en-US" sz="1200" dirty="0">
                <a:latin typeface="+mn-lt"/>
              </a:rPr>
              <a:t>You can </a:t>
            </a:r>
            <a:r>
              <a:rPr lang="en-US" sz="1200" b="1" dirty="0">
                <a:latin typeface="+mn-lt"/>
              </a:rPr>
              <a:t>add Azure locations to your database anywhere across the world</a:t>
            </a:r>
            <a:r>
              <a:rPr lang="en-US" sz="1200" dirty="0">
                <a:latin typeface="+mn-lt"/>
              </a:rPr>
              <a:t>, at any time, with a single click. Cosmos DB will seamlessly replicate your data and make it highly available. </a:t>
            </a:r>
          </a:p>
          <a:p>
            <a:r>
              <a:rPr lang="en-US" sz="1200" dirty="0">
                <a:latin typeface="+mn-lt"/>
              </a:rPr>
              <a:t> </a:t>
            </a:r>
          </a:p>
          <a:p>
            <a:r>
              <a:rPr lang="en-US" sz="1200" dirty="0">
                <a:latin typeface="+mn-lt"/>
              </a:rPr>
              <a:t>Cosmos DB allows you to </a:t>
            </a:r>
            <a:r>
              <a:rPr lang="en-US" sz="1200" b="1" dirty="0">
                <a:latin typeface="+mn-lt"/>
              </a:rPr>
              <a:t>scale throughput and storage elastically</a:t>
            </a:r>
            <a:r>
              <a:rPr lang="en-US" sz="1200" dirty="0">
                <a:latin typeface="+mn-lt"/>
              </a:rPr>
              <a:t>, and </a:t>
            </a:r>
            <a:r>
              <a:rPr lang="en-US" sz="1200" b="1" dirty="0">
                <a:latin typeface="+mn-lt"/>
              </a:rPr>
              <a:t>globally</a:t>
            </a:r>
            <a:r>
              <a:rPr lang="en-US" sz="1200" dirty="0">
                <a:latin typeface="+mn-lt"/>
              </a:rPr>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434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30</a:t>
            </a:fld>
            <a:endParaRPr lang="en-US"/>
          </a:p>
        </p:txBody>
      </p:sp>
    </p:spTree>
    <p:extLst>
      <p:ext uri="{BB962C8B-B14F-4D97-AF65-F5344CB8AC3E}">
        <p14:creationId xmlns:p14="http://schemas.microsoft.com/office/powerpoint/2010/main" val="1373813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955128-46DB-4B46-8D54-0B8BFA51CA0B}" type="slidenum">
              <a:rPr lang="en-US" smtClean="0"/>
              <a:t>31</a:t>
            </a:fld>
            <a:endParaRPr lang="en-US"/>
          </a:p>
        </p:txBody>
      </p:sp>
    </p:spTree>
    <p:extLst>
      <p:ext uri="{BB962C8B-B14F-4D97-AF65-F5344CB8AC3E}">
        <p14:creationId xmlns:p14="http://schemas.microsoft.com/office/powerpoint/2010/main" val="3564210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059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210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6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171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649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097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317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291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Azure Cosmos DB </a:t>
            </a:r>
            <a:r>
              <a:rPr lang="en-US" sz="1200" dirty="0">
                <a:latin typeface="+mn-lt"/>
              </a:rPr>
              <a:t>offers the first globally distributed, multi-model database service for building planet scale apps. It’s been powering Microsoft’s internet-scale services for years, and now it’s ready to launch yours.</a:t>
            </a:r>
          </a:p>
          <a:p>
            <a:r>
              <a:rPr lang="en-US" sz="1200" dirty="0">
                <a:latin typeface="+mn-lt"/>
              </a:rPr>
              <a:t>Only Azure Cosmos DB makes </a:t>
            </a:r>
            <a:r>
              <a:rPr lang="en-US" sz="1200" b="1" dirty="0">
                <a:latin typeface="+mn-lt"/>
              </a:rPr>
              <a:t>global distribution turn-key</a:t>
            </a:r>
            <a:r>
              <a:rPr lang="en-US" sz="1200" dirty="0">
                <a:latin typeface="+mn-lt"/>
              </a:rPr>
              <a:t>. </a:t>
            </a:r>
          </a:p>
          <a:p>
            <a:endParaRPr lang="en-US" sz="1200" dirty="0">
              <a:latin typeface="+mn-lt"/>
            </a:endParaRPr>
          </a:p>
          <a:p>
            <a:r>
              <a:rPr lang="en-US" sz="1200" dirty="0">
                <a:latin typeface="+mn-lt"/>
              </a:rPr>
              <a:t>You can </a:t>
            </a:r>
            <a:r>
              <a:rPr lang="en-US" sz="1200" b="1" dirty="0">
                <a:latin typeface="+mn-lt"/>
              </a:rPr>
              <a:t>add Azure locations to your database anywhere across the world</a:t>
            </a:r>
            <a:r>
              <a:rPr lang="en-US" sz="1200" dirty="0">
                <a:latin typeface="+mn-lt"/>
              </a:rPr>
              <a:t>, at any time, with a single click. Cosmos DB will seamlessly replicate your data and make it highly available. </a:t>
            </a:r>
          </a:p>
          <a:p>
            <a:r>
              <a:rPr lang="en-US" sz="1200" dirty="0">
                <a:latin typeface="+mn-lt"/>
              </a:rPr>
              <a:t> </a:t>
            </a:r>
          </a:p>
          <a:p>
            <a:r>
              <a:rPr lang="en-US" sz="1200" dirty="0">
                <a:latin typeface="+mn-lt"/>
              </a:rPr>
              <a:t>Cosmos DB allows you to </a:t>
            </a:r>
            <a:r>
              <a:rPr lang="en-US" sz="1200" b="1" dirty="0">
                <a:latin typeface="+mn-lt"/>
              </a:rPr>
              <a:t>scale throughput and storage elastically</a:t>
            </a:r>
            <a:r>
              <a:rPr lang="en-US" sz="1200" dirty="0">
                <a:latin typeface="+mn-lt"/>
              </a:rPr>
              <a:t>, and </a:t>
            </a:r>
            <a:r>
              <a:rPr lang="en-US" sz="1200" b="1" dirty="0">
                <a:latin typeface="+mn-lt"/>
              </a:rPr>
              <a:t>globally</a:t>
            </a:r>
            <a:r>
              <a:rPr lang="en-US" sz="1200" dirty="0">
                <a:latin typeface="+mn-lt"/>
              </a:rPr>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578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585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05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6641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949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145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0265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519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520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3763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89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614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021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6477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5143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715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749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7465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68575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81693E6E-1E62-44E6-ADEC-B246846247C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541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Cosmos DB service is deployed worldwide across all Azure regions including the sovereign and government clouds. We deploy and manage the Cosmos DB service on stamps of machines, each with dedicated local SSDs. The Cosmos DB service is layered on top of Azure Service Fabric, which is a foundational distributed systems infrastructure of Azure. Cosmos DB uses Service Fabric for naming, routing, cluster and container management, coordination of rolling upgrades, failure detection, leader election (within a resource partition) and load balancing capabilities. Cosmos DB is deployed across one or more Service Fabric clusters, each potentially running multiple generations of hardware and of varying number of machines (currently, between 60-800 machines).  </a:t>
            </a:r>
          </a:p>
          <a:p>
            <a:r>
              <a:rPr lang="en-US" sz="1200" kern="1200" dirty="0">
                <a:solidFill>
                  <a:schemeClr val="tx1"/>
                </a:solidFill>
                <a:effectLst/>
                <a:latin typeface="+mn-lt"/>
                <a:ea typeface="+mn-ea"/>
                <a:cs typeface="+mn-cs"/>
              </a:rPr>
              <a:t>Machines within a cluster typically are spread across 10-20 fault domains. The resource partitions is a logical concept. Physically, a resource partition is implemented in terms of a group of replicas, called replica-sets. Each machine hosts replicas corresponding to various resource partitions within a fixed set of processes. Replicas corresponding to the resource partitions are placed and load balanced across these machines. Each replica hosts an instance of Cosmos DB’s schema-agnostic database engine, which manages the resources as well as the associated indexes. The Cosmos DB database engine, in-turn, consists of components including implementation of several coordination primitives, the JavaScript language runtime, the query processor, the storage and indexing subsystems responsible for transactional storage and indexing of data, respectively. To provide durability and high availability, the database engine persists its index on SSDs and replicates it among the database engine instances within the replica-set(s) respectively. While the index is always persisted on local SSDs, the log is persisted either locally, on another machine within the cluster, or remotely across cluster or a datacenter within a region. The proximity of the index and log is configurable based on the price and latency SLA. The ability to dynamically configure the proximity between the database engine (compute) and log (storage) at the granularity of replicas of a resource partition is crucial for allowing tenants to dynamically select various service tiers.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571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167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Cosmos DB is designed to allow customers to elastically scale throughput based on the application traffic patterns across different regions to support fluctuating workloads varying both by geography and time. Operating hundreds of thousands of globally distributed and diverse workloads cost-effectively requires </a:t>
            </a:r>
            <a:r>
              <a:rPr lang="en-US" i="1" dirty="0"/>
              <a:t>fine-grained multi-tenancy</a:t>
            </a:r>
            <a:r>
              <a:rPr lang="en-US" dirty="0"/>
              <a:t>, where hundreds of customers share the same machine and yet thousands share the same cluster. To provide performance isolation to each customer while operating cost-effectively, we’ve engineered the entire system from the ground up with resource governance in mind. As a resource governed system, Azure Cosmos DB is a massively distributed queuing system with cascaded stages of components, each carefully calibrated to deliver predictable throughput while operating within the allotted budget of system resources. In order to optimally utilize the system resources (CPU, memory, disk, and network) available within a given cluster, every machine in the cluster is capable of </a:t>
            </a:r>
            <a:r>
              <a:rPr lang="en-US" i="1" dirty="0"/>
              <a:t>dynamically</a:t>
            </a:r>
            <a:r>
              <a:rPr lang="en-US" dirty="0"/>
              <a:t> hosting from 10s to 100s of customers. Rate-limiting and back-pressure are plumbed across the entire stack from the admission control to all I/O paths. Our database engine is designed to exploit fine-grained concurrency and to deliver high throughput while operating within frugal amounts of system resources.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404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9522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database operations issued within a unit of time (i.e., throughput) is the fundamental unit of reservation and consumption of system resources. Customers can perform wide range of database operations against their data. Depending on the operation type and the size of (the request and response) payload the operation may consume different amounts of system resources. In order to provide a normalized model for accounting the resources consumed by a request, budget system resources corresponding to the throughput a given resource partition needs to deliver, and charge the customers for throughput across various database operations consistently and in a hardware agnostic manner, we have defined an abstract rate-based currency for throughput called </a:t>
            </a:r>
            <a:r>
              <a:rPr lang="en-US" i="1" dirty="0"/>
              <a:t>Request Unit</a:t>
            </a:r>
            <a:r>
              <a:rPr lang="en-US" dirty="0"/>
              <a:t> or </a:t>
            </a:r>
            <a:r>
              <a:rPr lang="en-US" i="1" dirty="0"/>
              <a:t>RU</a:t>
            </a:r>
            <a:r>
              <a:rPr lang="en-US" dirty="0"/>
              <a:t>, which is available in two denominations based on the time granularity - </a:t>
            </a:r>
            <a:r>
              <a:rPr lang="en-US" i="1" dirty="0"/>
              <a:t>request units/sec</a:t>
            </a:r>
            <a:r>
              <a:rPr lang="en-US" dirty="0"/>
              <a:t> (</a:t>
            </a:r>
            <a:r>
              <a:rPr lang="en-US" i="1" dirty="0"/>
              <a:t>RU/s</a:t>
            </a:r>
            <a:r>
              <a:rPr lang="en-US" dirty="0"/>
              <a:t>) and </a:t>
            </a:r>
            <a:r>
              <a:rPr lang="en-US" i="1" dirty="0"/>
              <a:t>request units per minute</a:t>
            </a:r>
            <a:r>
              <a:rPr lang="en-US" dirty="0"/>
              <a:t> (</a:t>
            </a:r>
            <a:r>
              <a:rPr lang="en-US" i="1" dirty="0"/>
              <a:t>RU/m</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433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Customers can elastically scale throughput of a container by programmatically provisioning RU/s (and/or RU/m) on a container. Internally, the system manages resource partitions to deliver the throughput on a given container. Elastically scaling throughput using horizontally partitioning of resources requires that each resource partition is capable of delivering the portion of the overall throughput for a given budget of system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admission control, each resource partition employs adaptive rate limiting. If the resource partition receives more requests within a second than it was calibrated against, the client will receive “request rate too large” with a back-off interval after which the client can retry. Within each second, a resource partition performs (rate limited) background chores (e.g., background GC of the log structured database engine, taking periodic snapshot backups, deleting expired items etc.) within the spare capacity of RUs (if any).  Once a request is admitted, we account for the RUs consumed by each micro-operation (e.g., analyzing an item, reading/writing a page, or executing a query operator).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0032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0218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6081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8819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7638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4306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7515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790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791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500" dirty="0">
                <a:solidFill>
                  <a:srgbClr val="00B0F0"/>
                </a:solidFill>
                <a:cs typeface="Segoe UI Light" panose="020B0502040204020203" pitchFamily="34" charset="0"/>
              </a:rPr>
              <a:t>Unique design of the quorum based replication protocol</a:t>
            </a:r>
          </a:p>
          <a:p>
            <a:pPr lvl="1"/>
            <a:r>
              <a:rPr lang="en-US" sz="3700" dirty="0">
                <a:solidFill>
                  <a:schemeClr val="bg1"/>
                </a:solidFill>
                <a:cs typeface="Segoe UI Light" panose="020B0502040204020203" pitchFamily="34" charset="0"/>
              </a:rPr>
              <a:t>Globally distributed with reads and writes served from local region</a:t>
            </a:r>
          </a:p>
          <a:p>
            <a:pPr lvl="1"/>
            <a:r>
              <a:rPr lang="en-US" sz="3700" dirty="0">
                <a:solidFill>
                  <a:schemeClr val="bg1"/>
                </a:solidFill>
                <a:cs typeface="Segoe UI Light" panose="020B0502040204020203" pitchFamily="34" charset="0"/>
              </a:rPr>
              <a:t>Well defined consistency models designed to provide precise consistency guarantees</a:t>
            </a:r>
          </a:p>
          <a:p>
            <a:pPr lvl="1"/>
            <a:endParaRPr lang="en-US" sz="3700" dirty="0">
              <a:solidFill>
                <a:schemeClr val="bg1"/>
              </a:solidFill>
              <a:cs typeface="Segoe UI Light" panose="020B0502040204020203" pitchFamily="34" charset="0"/>
            </a:endParaRPr>
          </a:p>
          <a:p>
            <a:pPr lvl="0"/>
            <a:r>
              <a:rPr lang="en-US" sz="4500" dirty="0">
                <a:solidFill>
                  <a:srgbClr val="00B0F0"/>
                </a:solidFill>
                <a:cs typeface="Segoe UI Light" panose="020B0502040204020203" pitchFamily="34" charset="0"/>
              </a:rPr>
              <a:t>Unique design of database engine</a:t>
            </a:r>
          </a:p>
          <a:p>
            <a:pPr lvl="1"/>
            <a:r>
              <a:rPr lang="en-US" sz="3700" dirty="0">
                <a:solidFill>
                  <a:schemeClr val="bg1"/>
                </a:solidFill>
                <a:cs typeface="Segoe UI Light" panose="020B0502040204020203" pitchFamily="34" charset="0"/>
              </a:rPr>
              <a:t>Write optimized, latch-free database engine designed for SSDs and low latency access</a:t>
            </a:r>
          </a:p>
          <a:p>
            <a:pPr lvl="1"/>
            <a:r>
              <a:rPr lang="en-US" sz="3700" dirty="0">
                <a:solidFill>
                  <a:schemeClr val="bg1"/>
                </a:solidFill>
                <a:cs typeface="Segoe UI Light" panose="020B0502040204020203" pitchFamily="34" charset="0"/>
              </a:rPr>
              <a:t>Culmination of decades of database system research in marrying the best of NoSQL techniques for the write path with the Relational query optimized data structures concurrent </a:t>
            </a:r>
            <a:r>
              <a:rPr lang="en-US" sz="3700" dirty="0" err="1">
                <a:solidFill>
                  <a:schemeClr val="bg1"/>
                </a:solidFill>
                <a:cs typeface="Segoe UI Light" panose="020B0502040204020203" pitchFamily="34" charset="0"/>
              </a:rPr>
              <a:t>btree</a:t>
            </a:r>
            <a:r>
              <a:rPr lang="en-US" sz="3700" dirty="0">
                <a:solidFill>
                  <a:schemeClr val="bg1"/>
                </a:solidFill>
                <a:cs typeface="Segoe UI Light" panose="020B0502040204020203" pitchFamily="34" charset="0"/>
              </a:rPr>
              <a:t> on the read/query path</a:t>
            </a:r>
          </a:p>
          <a:p>
            <a:pPr lvl="1"/>
            <a:r>
              <a:rPr lang="en-US" sz="3700" dirty="0">
                <a:solidFill>
                  <a:schemeClr val="bg1"/>
                </a:solidFill>
                <a:cs typeface="Segoe UI Light" panose="020B0502040204020203" pitchFamily="34" charset="0"/>
              </a:rPr>
              <a:t>Benchmarked to have the lowest write and read amplifications.</a:t>
            </a:r>
          </a:p>
          <a:p>
            <a:pPr lvl="1"/>
            <a:r>
              <a:rPr lang="en-US" sz="3700" dirty="0">
                <a:solidFill>
                  <a:schemeClr val="bg1"/>
                </a:solidFill>
                <a:cs typeface="Segoe UI Light" panose="020B0502040204020203" pitchFamily="34" charset="0"/>
              </a:rPr>
              <a:t>Better performance and TCO compared to all popular log structured engines </a:t>
            </a:r>
            <a:r>
              <a:rPr lang="en-US" sz="3700" dirty="0" err="1">
                <a:solidFill>
                  <a:schemeClr val="bg1"/>
                </a:solidFill>
                <a:cs typeface="Segoe UI Light" panose="020B0502040204020203" pitchFamily="34" charset="0"/>
              </a:rPr>
              <a:t>LevelDB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RocksDB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TokuDB</a:t>
            </a:r>
            <a:r>
              <a:rPr lang="en-US" sz="3700" dirty="0">
                <a:solidFill>
                  <a:schemeClr val="bg1"/>
                </a:solidFill>
                <a:cs typeface="Segoe UI Light" panose="020B0502040204020203" pitchFamily="34" charset="0"/>
              </a:rPr>
              <a:t>, </a:t>
            </a:r>
            <a:r>
              <a:rPr lang="en-US" sz="3700" dirty="0" err="1">
                <a:solidFill>
                  <a:schemeClr val="bg1"/>
                </a:solidFill>
                <a:cs typeface="Segoe UI Light" panose="020B0502040204020203" pitchFamily="34" charset="0"/>
              </a:rPr>
              <a:t>WiredTiger</a:t>
            </a:r>
            <a:endParaRPr lang="en-US" sz="3700" dirty="0">
              <a:solidFill>
                <a:schemeClr val="bg1"/>
              </a:solidFill>
              <a:cs typeface="Segoe UI Light" panose="020B0502040204020203" pitchFamily="34" charset="0"/>
            </a:endParaRPr>
          </a:p>
          <a:p>
            <a:pPr lvl="1"/>
            <a:r>
              <a:rPr lang="en-US" sz="3700" dirty="0">
                <a:solidFill>
                  <a:schemeClr val="bg1"/>
                </a:solidFill>
                <a:cs typeface="Segoe UI Light" panose="020B0502040204020203" pitchFamily="34" charset="0"/>
              </a:rPr>
              <a:t>Fully resource governed NO WRITE PAUSES</a:t>
            </a:r>
          </a:p>
          <a:p>
            <a:pPr marL="593960" lvl="1" indent="0">
              <a:buNone/>
            </a:pPr>
            <a:endParaRPr lang="en-US" sz="3700" dirty="0">
              <a:solidFill>
                <a:schemeClr val="bg1"/>
              </a:solidFill>
              <a:cs typeface="Segoe UI Light" panose="020B0502040204020203" pitchFamily="34" charset="0"/>
            </a:endParaRPr>
          </a:p>
          <a:p>
            <a:pPr lvl="0"/>
            <a:r>
              <a:rPr lang="en-US" sz="4500" dirty="0">
                <a:solidFill>
                  <a:srgbClr val="00B0F0"/>
                </a:solidFill>
                <a:cs typeface="Segoe UI Light" panose="020B0502040204020203" pitchFamily="34" charset="0"/>
              </a:rPr>
              <a:t>Synchronous and automatic indexing at sustained ingestion rates</a:t>
            </a:r>
          </a:p>
          <a:p>
            <a:pPr lvl="1"/>
            <a:r>
              <a:rPr lang="en-US" sz="3700" dirty="0">
                <a:solidFill>
                  <a:schemeClr val="bg1"/>
                </a:solidFill>
                <a:cs typeface="Segoe UI Light" panose="020B0502040204020203" pitchFamily="34" charset="0"/>
              </a:rPr>
              <a:t>No schema or index management needed</a:t>
            </a:r>
          </a:p>
          <a:p>
            <a:pPr lvl="1"/>
            <a:r>
              <a:rPr lang="en-US" sz="3700" dirty="0">
                <a:solidFill>
                  <a:schemeClr val="bg1"/>
                </a:solidFill>
                <a:cs typeface="Segoe UI Light" panose="020B0502040204020203" pitchFamily="34" charset="0"/>
              </a:rPr>
              <a:t>No schema versioning needed</a:t>
            </a:r>
          </a:p>
          <a:p>
            <a:pPr lvl="1"/>
            <a:r>
              <a:rPr lang="en-US" sz="3700" dirty="0">
                <a:solidFill>
                  <a:schemeClr val="bg1"/>
                </a:solidFill>
                <a:cs typeface="Segoe UI Light" panose="020B0502040204020203" pitchFamily="34" charset="0"/>
              </a:rPr>
              <a:t>No schema migration needed</a:t>
            </a:r>
          </a:p>
          <a:p>
            <a:pPr lvl="1"/>
            <a:r>
              <a:rPr lang="en-US" sz="3700" dirty="0">
                <a:solidFill>
                  <a:schemeClr val="bg1"/>
                </a:solidFill>
                <a:cs typeface="Segoe UI Light" panose="020B0502040204020203" pitchFamily="34" charset="0"/>
              </a:rPr>
              <a:t>All of this is highly relevant for rapidly evolving apps in a globally distributed setup</a:t>
            </a:r>
          </a:p>
          <a:p>
            <a:pPr defTabSz="930772">
              <a:lnSpc>
                <a:spcPct val="100000"/>
              </a:lnSpc>
              <a:spcAft>
                <a:spcPts val="0"/>
              </a:spcAft>
              <a:defRPr/>
            </a:pPr>
            <a:endParaRPr lang="en-US" sz="1200" dirty="0"/>
          </a:p>
          <a:p>
            <a:pPr defTabSz="930772">
              <a:lnSpc>
                <a:spcPct val="100000"/>
              </a:lnSpc>
              <a:spcAft>
                <a:spcPts val="0"/>
              </a:spcAft>
              <a:defRPr/>
            </a:pPr>
            <a:r>
              <a:rPr lang="en-US" sz="1200" dirty="0"/>
              <a:t>Cosmos DB guarantees low latency access by serving reads and writes from the local regions. This helps your applications to beat the speed of light or network latency across regions.</a:t>
            </a:r>
          </a:p>
          <a:p>
            <a:pPr defTabSz="930772">
              <a:lnSpc>
                <a:spcPct val="100000"/>
              </a:lnSpc>
              <a:spcAft>
                <a:spcPts val="0"/>
              </a:spcAft>
              <a:defRPr/>
            </a:pPr>
            <a:endParaRPr lang="en-US" sz="1200" dirty="0"/>
          </a:p>
          <a:p>
            <a:pPr defTabSz="930772">
              <a:lnSpc>
                <a:spcPct val="100000"/>
              </a:lnSpc>
              <a:spcAft>
                <a:spcPts val="0"/>
              </a:spcAft>
              <a:defRPr/>
            </a:pPr>
            <a:r>
              <a:rPr lang="en-US" sz="1200" dirty="0"/>
              <a:t>Nucleus of Cosmos DB is a write optimized, latch-free database engine which is designed for Solid State Drives. The core design point is low latency and performance and global scale. </a:t>
            </a:r>
          </a:p>
          <a:p>
            <a:pPr defTabSz="930772">
              <a:lnSpc>
                <a:spcPct val="100000"/>
              </a:lnSpc>
              <a:spcAft>
                <a:spcPts val="0"/>
              </a:spcAft>
              <a:defRPr/>
            </a:pPr>
            <a:r>
              <a:rPr lang="en-US" sz="1200" dirty="0"/>
              <a:t>Cosmos DB indexes all your data automatically, synchronously at sustained ingestion rates. There is no overhead of secondary indexes as with other databases. Most of us know the pain of managing indexes. Now imagine for a moment maintaining, managing, migrating indexes at global scale. It is almost impossible but with Azure Cosmos DB, you don’t have to. At P99 Cosmos DB guarantees &lt;10ms latency for read access and &lt;15ms for write access. Most applications will experience even lower latency of under &lt;2ms for reads and &lt;6ms for writes.</a:t>
            </a:r>
          </a:p>
          <a:p>
            <a:pPr defTabSz="930772">
              <a:lnSpc>
                <a:spcPct val="100000"/>
              </a:lnSpc>
              <a:spcAft>
                <a:spcPts val="0"/>
              </a:spcAft>
              <a:defRPr/>
            </a:pPr>
            <a:endParaRPr lang="en-US" sz="1200" dirty="0"/>
          </a:p>
          <a:p>
            <a:pPr defTabSz="930772">
              <a:lnSpc>
                <a:spcPct val="100000"/>
              </a:lnSpc>
              <a:spcAft>
                <a:spcPts val="0"/>
              </a:spcAft>
              <a:defRPr/>
            </a:pPr>
            <a:r>
              <a:rPr lang="en-US" sz="1200" dirty="0"/>
              <a:t>Several of our large scale cloud services at Microsoft uses Cosmos DB for low latency access. All the device telemetry from windows mobile devices is stored in a globally distributed database and with 100s of millions of devices out there, low latency was a key factor in deciding on the right data store.</a:t>
            </a:r>
          </a:p>
          <a:p>
            <a:pPr defTabSz="930772">
              <a:lnSpc>
                <a:spcPct val="100000"/>
              </a:lnSpc>
              <a:spcAft>
                <a:spcPts val="0"/>
              </a:spcAf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05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7728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4399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93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1103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2728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8727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7026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6334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1161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90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4400" dirty="0">
                <a:solidFill>
                  <a:schemeClr val="bg1"/>
                </a:solidFill>
                <a:latin typeface="Segoe UI Light" panose="020B0502040204020203" pitchFamily="34" charset="0"/>
                <a:cs typeface="Segoe UI Light" panose="020B0502040204020203" pitchFamily="34" charset="0"/>
              </a:rPr>
              <a:t>Databases are divided into </a:t>
            </a:r>
            <a:r>
              <a:rPr lang="en-US" sz="4400" dirty="0">
                <a:solidFill>
                  <a:srgbClr val="00B0F0"/>
                </a:solidFill>
                <a:latin typeface="Segoe UI Light" panose="020B0502040204020203" pitchFamily="34" charset="0"/>
                <a:cs typeface="Segoe UI Light" panose="020B0502040204020203" pitchFamily="34" charset="0"/>
              </a:rPr>
              <a:t>two categories</a:t>
            </a:r>
          </a:p>
          <a:p>
            <a:pPr lvl="0"/>
            <a:endParaRPr lang="en-US" sz="4400" dirty="0">
              <a:solidFill>
                <a:srgbClr val="00B0F0"/>
              </a:solidFill>
              <a:latin typeface="Segoe UI Light" panose="020B0502040204020203" pitchFamily="34" charset="0"/>
              <a:cs typeface="Segoe UI Light" panose="020B0502040204020203" pitchFamily="34" charset="0"/>
            </a:endParaRPr>
          </a:p>
          <a:p>
            <a:pPr lvl="1"/>
            <a:r>
              <a:rPr lang="en-US" sz="3600" dirty="0">
                <a:solidFill>
                  <a:schemeClr val="bg1"/>
                </a:solidFill>
                <a:latin typeface="Segoe UI Light" panose="020B0502040204020203" pitchFamily="34" charset="0"/>
                <a:cs typeface="Segoe UI Light" panose="020B0502040204020203" pitchFamily="34" charset="0"/>
              </a:rPr>
              <a:t>Provide </a:t>
            </a:r>
            <a:r>
              <a:rPr lang="en-US" sz="3600" dirty="0">
                <a:solidFill>
                  <a:srgbClr val="00B0F0"/>
                </a:solidFill>
                <a:latin typeface="Segoe UI Light" panose="020B0502040204020203" pitchFamily="34" charset="0"/>
                <a:cs typeface="Segoe UI Light" panose="020B0502040204020203" pitchFamily="34" charset="0"/>
              </a:rPr>
              <a:t>extreme choices </a:t>
            </a:r>
            <a:r>
              <a:rPr lang="en-US" sz="3600" dirty="0">
                <a:solidFill>
                  <a:schemeClr val="bg1"/>
                </a:solidFill>
                <a:latin typeface="Segoe UI Light" panose="020B0502040204020203" pitchFamily="34" charset="0"/>
                <a:cs typeface="Segoe UI Light" panose="020B0502040204020203" pitchFamily="34" charset="0"/>
              </a:rPr>
              <a:t>– strong vs. eventual consistency (e.g., DynamoDB)</a:t>
            </a:r>
          </a:p>
          <a:p>
            <a:pPr lvl="1"/>
            <a:endParaRPr lang="en-US" sz="3600" dirty="0">
              <a:solidFill>
                <a:schemeClr val="bg1"/>
              </a:solidFill>
              <a:latin typeface="Segoe UI Light" panose="020B0502040204020203" pitchFamily="34" charset="0"/>
              <a:cs typeface="Segoe UI Light" panose="020B0502040204020203" pitchFamily="34" charset="0"/>
            </a:endParaRPr>
          </a:p>
          <a:p>
            <a:pPr lvl="1"/>
            <a:r>
              <a:rPr lang="en-US" sz="3600" dirty="0">
                <a:solidFill>
                  <a:schemeClr val="bg1"/>
                </a:solidFill>
                <a:latin typeface="Segoe UI Light" panose="020B0502040204020203" pitchFamily="34" charset="0"/>
                <a:cs typeface="Segoe UI Light" panose="020B0502040204020203" pitchFamily="34" charset="0"/>
              </a:rPr>
              <a:t>Leave </a:t>
            </a:r>
            <a:r>
              <a:rPr lang="en-US" sz="3600" dirty="0">
                <a:solidFill>
                  <a:srgbClr val="00B0F0"/>
                </a:solidFill>
                <a:latin typeface="Segoe UI Light" panose="020B0502040204020203" pitchFamily="34" charset="0"/>
                <a:cs typeface="Segoe UI Light" panose="020B0502040204020203" pitchFamily="34" charset="0"/>
              </a:rPr>
              <a:t>everything for developers </a:t>
            </a:r>
            <a:r>
              <a:rPr lang="en-US" sz="3600" dirty="0">
                <a:solidFill>
                  <a:schemeClr val="bg1"/>
                </a:solidFill>
                <a:latin typeface="Segoe UI Light" panose="020B0502040204020203" pitchFamily="34" charset="0"/>
                <a:cs typeface="Segoe UI Light" panose="020B0502040204020203" pitchFamily="34" charset="0"/>
              </a:rPr>
              <a:t>to configure (e.g., Cassandra)</a:t>
            </a:r>
          </a:p>
          <a:p>
            <a:pPr lvl="2"/>
            <a:r>
              <a:rPr lang="en-US" sz="3200" dirty="0">
                <a:solidFill>
                  <a:schemeClr val="bg1"/>
                </a:solidFill>
                <a:latin typeface="Segoe UI Light" panose="020B0502040204020203" pitchFamily="34" charset="0"/>
                <a:cs typeface="Segoe UI Light" panose="020B0502040204020203" pitchFamily="34" charset="0"/>
              </a:rPr>
              <a:t>Read repair, Hinted handoff, quorum sizes, replication topologies </a:t>
            </a:r>
            <a:r>
              <a:rPr lang="en-US" sz="3200" dirty="0" err="1">
                <a:solidFill>
                  <a:schemeClr val="bg1"/>
                </a:solidFill>
                <a:latin typeface="Segoe UI Light" panose="020B0502040204020203" pitchFamily="34" charset="0"/>
                <a:cs typeface="Segoe UI Light" panose="020B0502040204020203" pitchFamily="34" charset="0"/>
              </a:rPr>
              <a:t>etc</a:t>
            </a:r>
            <a:endParaRPr lang="en-US" sz="3200" dirty="0">
              <a:solidFill>
                <a:schemeClr val="bg1"/>
              </a:solidFill>
              <a:latin typeface="Segoe UI Light" panose="020B0502040204020203" pitchFamily="34" charset="0"/>
              <a:cs typeface="Segoe UI Light" panose="020B0502040204020203" pitchFamily="34" charset="0"/>
            </a:endParaRPr>
          </a:p>
          <a:p>
            <a:pPr marL="1165770" lvl="2" indent="0">
              <a:buNone/>
            </a:pPr>
            <a:endParaRPr lang="en-US" sz="3200" dirty="0">
              <a:solidFill>
                <a:schemeClr val="bg1"/>
              </a:solidFill>
              <a:latin typeface="Segoe UI Light" panose="020B0502040204020203" pitchFamily="34" charset="0"/>
              <a:cs typeface="Segoe UI Light" panose="020B0502040204020203" pitchFamily="34" charset="0"/>
            </a:endParaRPr>
          </a:p>
          <a:p>
            <a:pPr lvl="2"/>
            <a:r>
              <a:rPr lang="en-US" sz="3200" dirty="0">
                <a:solidFill>
                  <a:srgbClr val="00B0F0"/>
                </a:solidFill>
                <a:latin typeface="Segoe UI Light" panose="020B0502040204020203" pitchFamily="34" charset="0"/>
                <a:cs typeface="Segoe UI Light" panose="020B0502040204020203" pitchFamily="34" charset="0"/>
              </a:rPr>
              <a:t>Developers have to make </a:t>
            </a:r>
            <a:r>
              <a:rPr lang="en-US" sz="3200" u="sng" dirty="0">
                <a:solidFill>
                  <a:srgbClr val="00B0F0"/>
                </a:solidFill>
                <a:latin typeface="Segoe UI Light" panose="020B0502040204020203" pitchFamily="34" charset="0"/>
                <a:cs typeface="Segoe UI Light" panose="020B0502040204020203" pitchFamily="34" charset="0"/>
              </a:rPr>
              <a:t>precise</a:t>
            </a:r>
            <a:r>
              <a:rPr lang="en-US" sz="3200" dirty="0">
                <a:solidFill>
                  <a:srgbClr val="00B0F0"/>
                </a:solidFill>
                <a:latin typeface="Segoe UI Light" panose="020B0502040204020203" pitchFamily="34" charset="0"/>
                <a:cs typeface="Segoe UI Light" panose="020B0502040204020203" pitchFamily="34" charset="0"/>
              </a:rPr>
              <a:t> tradeoffs </a:t>
            </a:r>
            <a:r>
              <a:rPr lang="en-US" sz="3200" dirty="0">
                <a:solidFill>
                  <a:schemeClr val="bg1"/>
                </a:solidFill>
                <a:latin typeface="Segoe UI Light" panose="020B0502040204020203" pitchFamily="34" charset="0"/>
                <a:cs typeface="Segoe UI Light" panose="020B0502040204020203" pitchFamily="34" charset="0"/>
              </a:rPr>
              <a:t>between</a:t>
            </a:r>
          </a:p>
          <a:p>
            <a:pPr lvl="3"/>
            <a:r>
              <a:rPr lang="en-US" sz="2800" dirty="0">
                <a:solidFill>
                  <a:schemeClr val="bg1"/>
                </a:solidFill>
                <a:latin typeface="Segoe UI Light" panose="020B0502040204020203" pitchFamily="34" charset="0"/>
                <a:cs typeface="Segoe UI Light" panose="020B0502040204020203" pitchFamily="34" charset="0"/>
              </a:rPr>
              <a:t>Consistency and availability (</a:t>
            </a:r>
            <a:r>
              <a:rPr lang="en-US" sz="2800" dirty="0">
                <a:solidFill>
                  <a:srgbClr val="92D050"/>
                </a:solidFill>
                <a:latin typeface="Segoe UI Light" panose="020B0502040204020203" pitchFamily="34" charset="0"/>
                <a:cs typeface="Segoe UI Light" panose="020B0502040204020203" pitchFamily="34" charset="0"/>
              </a:rPr>
              <a:t>during failures</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latency (</a:t>
            </a:r>
            <a:r>
              <a:rPr lang="en-US" sz="2800" dirty="0">
                <a:solidFill>
                  <a:srgbClr val="92D050"/>
                </a:solidFill>
                <a:latin typeface="Segoe UI Light" panose="020B0502040204020203" pitchFamily="34" charset="0"/>
                <a:cs typeface="Segoe UI Light" panose="020B0502040204020203" pitchFamily="34" charset="0"/>
              </a:rPr>
              <a:t>during steady state</a:t>
            </a:r>
            <a:r>
              <a:rPr lang="en-US" sz="2800" dirty="0">
                <a:solidFill>
                  <a:schemeClr val="bg1"/>
                </a:solidFill>
                <a:latin typeface="Segoe UI Light" panose="020B0502040204020203" pitchFamily="34" charset="0"/>
                <a:cs typeface="Segoe UI Light" panose="020B0502040204020203" pitchFamily="34" charset="0"/>
              </a:rPr>
              <a:t>)</a:t>
            </a:r>
          </a:p>
          <a:p>
            <a:pPr lvl="3"/>
            <a:r>
              <a:rPr lang="en-US" sz="2800" dirty="0">
                <a:solidFill>
                  <a:schemeClr val="bg1"/>
                </a:solidFill>
                <a:latin typeface="Segoe UI Light" panose="020B0502040204020203" pitchFamily="34" charset="0"/>
                <a:cs typeface="Segoe UI Light" panose="020B0502040204020203" pitchFamily="34" charset="0"/>
              </a:rPr>
              <a:t>Consistency and throughput (this is </a:t>
            </a:r>
            <a:r>
              <a:rPr lang="en-US" sz="2800" dirty="0">
                <a:solidFill>
                  <a:srgbClr val="92D050"/>
                </a:solidFill>
                <a:latin typeface="Segoe UI Light" panose="020B0502040204020203" pitchFamily="34" charset="0"/>
                <a:cs typeface="Segoe UI Light" panose="020B0502040204020203" pitchFamily="34" charset="0"/>
              </a:rPr>
              <a:t>important for TCO </a:t>
            </a:r>
            <a:r>
              <a:rPr lang="en-US" sz="2800" dirty="0">
                <a:solidFill>
                  <a:schemeClr val="bg1"/>
                </a:solidFill>
                <a:latin typeface="Segoe UI Light" panose="020B0502040204020203" pitchFamily="34" charset="0"/>
                <a:cs typeface="Segoe UI Light" panose="020B0502040204020203" pitchFamily="34" charset="0"/>
              </a:rPr>
              <a:t>reasons)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349415" indent="-349415">
              <a:spcAft>
                <a:spcPts val="0"/>
              </a:spcAft>
              <a:buFont typeface="Symbol" panose="05050102010706020507" pitchFamily="18" charset="2"/>
              <a:buChar char=""/>
            </a:pPr>
            <a:endPar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6464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2534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4005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151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42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6766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1B7BA-2FF2-4235-88F5-32011048B6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88715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0366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23035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85114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9155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dirty="0">
                <a:solidFill>
                  <a:schemeClr val="bg1"/>
                </a:solidFill>
                <a:latin typeface="Segoe UI Light" panose="020B0502040204020203" pitchFamily="34" charset="0"/>
                <a:cs typeface="Segoe UI Light" panose="020B0502040204020203" pitchFamily="34" charset="0"/>
              </a:rPr>
              <a:t>Single machine is </a:t>
            </a:r>
            <a:r>
              <a:rPr lang="en-US" sz="4400" u="sng" dirty="0">
                <a:solidFill>
                  <a:srgbClr val="92D050"/>
                </a:solidFill>
                <a:latin typeface="Segoe UI Light" panose="020B0502040204020203" pitchFamily="34" charset="0"/>
                <a:cs typeface="Segoe UI Light" panose="020B0502040204020203" pitchFamily="34" charset="0"/>
              </a:rPr>
              <a:t>never</a:t>
            </a:r>
            <a:r>
              <a:rPr lang="en-US" sz="4400" dirty="0">
                <a:solidFill>
                  <a:srgbClr val="92D050"/>
                </a:solidFill>
                <a:latin typeface="Segoe UI Light" panose="020B0502040204020203" pitchFamily="34" charset="0"/>
                <a:cs typeface="Segoe UI Light" panose="020B0502040204020203" pitchFamily="34" charset="0"/>
              </a:rPr>
              <a:t> a bottleneck</a:t>
            </a:r>
          </a:p>
          <a:p>
            <a:endParaRPr lang="en-US" sz="4400" dirty="0">
              <a:solidFill>
                <a:srgbClr val="00B0F0"/>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A </a:t>
            </a:r>
            <a:r>
              <a:rPr lang="en-US" sz="4400" u="sng" dirty="0">
                <a:solidFill>
                  <a:srgbClr val="92D050"/>
                </a:solidFill>
                <a:latin typeface="Segoe UI Light" panose="020B0502040204020203" pitchFamily="34" charset="0"/>
                <a:cs typeface="Segoe UI Light" panose="020B0502040204020203" pitchFamily="34" charset="0"/>
              </a:rPr>
              <a:t>single table </a:t>
            </a:r>
            <a:r>
              <a:rPr lang="en-US" sz="4400" dirty="0">
                <a:solidFill>
                  <a:schemeClr val="bg1"/>
                </a:solidFill>
                <a:latin typeface="Segoe UI Light" panose="020B0502040204020203" pitchFamily="34" charset="0"/>
                <a:cs typeface="Segoe UI Light" panose="020B0502040204020203" pitchFamily="34" charset="0"/>
              </a:rPr>
              <a:t>can scale from </a:t>
            </a:r>
            <a:r>
              <a:rPr lang="en-US" sz="4400" dirty="0">
                <a:solidFill>
                  <a:srgbClr val="92D050"/>
                </a:solidFill>
                <a:latin typeface="Segoe UI Light" panose="020B0502040204020203" pitchFamily="34" charset="0"/>
                <a:cs typeface="Segoe UI Light" panose="020B0502040204020203" pitchFamily="34" charset="0"/>
              </a:rPr>
              <a:t>GB-PBs</a:t>
            </a:r>
            <a:r>
              <a:rPr lang="en-US" sz="4400" dirty="0">
                <a:solidFill>
                  <a:schemeClr val="bg1"/>
                </a:solidFill>
                <a:latin typeface="Segoe UI Light" panose="020B0502040204020203" pitchFamily="34" charset="0"/>
                <a:cs typeface="Segoe UI Light" panose="020B0502040204020203" pitchFamily="34" charset="0"/>
              </a:rPr>
              <a:t>, across </a:t>
            </a:r>
            <a:r>
              <a:rPr lang="en-US" sz="4400" dirty="0">
                <a:solidFill>
                  <a:srgbClr val="92D050"/>
                </a:solidFill>
                <a:latin typeface="Segoe UI Light" panose="020B0502040204020203" pitchFamily="34" charset="0"/>
                <a:cs typeface="Segoe UI Light" panose="020B0502040204020203" pitchFamily="34" charset="0"/>
              </a:rPr>
              <a:t>many machines</a:t>
            </a:r>
            <a:r>
              <a:rPr lang="en-US" sz="4400" dirty="0">
                <a:solidFill>
                  <a:schemeClr val="bg1"/>
                </a:solidFill>
                <a:latin typeface="Segoe UI Light" panose="020B0502040204020203" pitchFamily="34" charset="0"/>
                <a:cs typeface="Segoe UI Light" panose="020B0502040204020203" pitchFamily="34" charset="0"/>
              </a:rPr>
              <a:t>, and </a:t>
            </a:r>
            <a:r>
              <a:rPr lang="en-US" sz="4400" dirty="0">
                <a:solidFill>
                  <a:srgbClr val="92D050"/>
                </a:solidFill>
                <a:latin typeface="Segoe UI Light" panose="020B0502040204020203" pitchFamily="34" charset="0"/>
                <a:cs typeface="Segoe UI Light" panose="020B0502040204020203" pitchFamily="34" charset="0"/>
              </a:rPr>
              <a:t>regions</a:t>
            </a:r>
          </a:p>
          <a:p>
            <a:pPr marL="0" indent="0">
              <a:buNone/>
            </a:pPr>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Transparent server </a:t>
            </a:r>
            <a:r>
              <a:rPr lang="en-US" sz="4400" dirty="0">
                <a:solidFill>
                  <a:srgbClr val="92D050"/>
                </a:solidFill>
                <a:latin typeface="Segoe UI Light" panose="020B0502040204020203" pitchFamily="34" charset="0"/>
                <a:cs typeface="Segoe UI Light" panose="020B0502040204020203" pitchFamily="34" charset="0"/>
              </a:rPr>
              <a:t>side partition management </a:t>
            </a:r>
            <a:r>
              <a:rPr lang="en-US" sz="4400" dirty="0">
                <a:solidFill>
                  <a:schemeClr val="bg1"/>
                </a:solidFill>
                <a:latin typeface="Segoe UI Light" panose="020B0502040204020203" pitchFamily="34" charset="0"/>
                <a:cs typeface="Segoe UI Light" panose="020B0502040204020203" pitchFamily="34" charset="0"/>
              </a:rPr>
              <a:t>and </a:t>
            </a:r>
            <a:r>
              <a:rPr lang="en-US" sz="4400" dirty="0">
                <a:solidFill>
                  <a:srgbClr val="92D050"/>
                </a:solidFill>
                <a:latin typeface="Segoe UI Light" panose="020B0502040204020203" pitchFamily="34" charset="0"/>
                <a:cs typeface="Segoe UI Light" panose="020B0502040204020203" pitchFamily="34" charset="0"/>
              </a:rPr>
              <a:t>routing</a:t>
            </a:r>
          </a:p>
          <a:p>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Optionally evict old data using built-in support for </a:t>
            </a:r>
            <a:r>
              <a:rPr lang="en-US" sz="4400" dirty="0">
                <a:solidFill>
                  <a:srgbClr val="92D050"/>
                </a:solidFill>
                <a:latin typeface="Segoe UI Light" panose="020B0502040204020203" pitchFamily="34" charset="0"/>
                <a:cs typeface="Segoe UI Light" panose="020B0502040204020203" pitchFamily="34" charset="0"/>
              </a:rPr>
              <a:t>TTL</a:t>
            </a:r>
          </a:p>
          <a:p>
            <a:pPr lvl="1"/>
            <a:r>
              <a:rPr lang="en-US" sz="3600" dirty="0">
                <a:solidFill>
                  <a:schemeClr val="bg1"/>
                </a:solidFill>
                <a:latin typeface="Segoe UI Light" panose="020B0502040204020203" pitchFamily="34" charset="0"/>
                <a:cs typeface="Segoe UI Light" panose="020B0502040204020203" pitchFamily="34" charset="0"/>
              </a:rPr>
              <a:t> </a:t>
            </a: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Elastically scale throughput from </a:t>
            </a:r>
            <a:r>
              <a:rPr lang="en-US" sz="4400" dirty="0">
                <a:solidFill>
                  <a:srgbClr val="92D050"/>
                </a:solidFill>
                <a:latin typeface="Segoe UI Light" panose="020B0502040204020203" pitchFamily="34" charset="0"/>
                <a:cs typeface="Segoe UI Light" panose="020B0502040204020203" pitchFamily="34" charset="0"/>
              </a:rPr>
              <a:t>10 to 100s of millions of requests/sec </a:t>
            </a:r>
            <a:r>
              <a:rPr lang="en-US" sz="4400" dirty="0">
                <a:solidFill>
                  <a:schemeClr val="bg1"/>
                </a:solidFill>
                <a:latin typeface="Segoe UI Light" panose="020B0502040204020203" pitchFamily="34" charset="0"/>
                <a:cs typeface="Segoe UI Light" panose="020B0502040204020203" pitchFamily="34" charset="0"/>
              </a:rPr>
              <a:t>across multiple regions</a:t>
            </a:r>
          </a:p>
          <a:p>
            <a:pPr lvl="0"/>
            <a:endParaRPr lang="en-US" sz="4400" dirty="0">
              <a:solidFill>
                <a:schemeClr val="bg1"/>
              </a:solidFill>
              <a:latin typeface="Segoe UI Light" panose="020B0502040204020203" pitchFamily="34" charset="0"/>
              <a:cs typeface="Segoe UI Light" panose="020B0502040204020203" pitchFamily="34" charset="0"/>
            </a:endParaRPr>
          </a:p>
          <a:p>
            <a:pPr lvl="0"/>
            <a:r>
              <a:rPr lang="en-US" sz="4400" dirty="0">
                <a:solidFill>
                  <a:schemeClr val="bg1"/>
                </a:solidFill>
                <a:latin typeface="Segoe UI Light" panose="020B0502040204020203" pitchFamily="34" charset="0"/>
                <a:cs typeface="Segoe UI Light" panose="020B0502040204020203" pitchFamily="34" charset="0"/>
              </a:rPr>
              <a:t>Customers </a:t>
            </a:r>
            <a:r>
              <a:rPr lang="en-US" sz="4400" u="sng" dirty="0">
                <a:solidFill>
                  <a:srgbClr val="92D050"/>
                </a:solidFill>
                <a:latin typeface="Segoe UI Light" panose="020B0502040204020203" pitchFamily="34" charset="0"/>
                <a:cs typeface="Segoe UI Light" panose="020B0502040204020203" pitchFamily="34" charset="0"/>
              </a:rPr>
              <a:t>pay only for the throughput and storage they need </a:t>
            </a:r>
          </a:p>
          <a:p>
            <a:pPr lvl="0"/>
            <a:endParaRPr lang="en-US" sz="4400" dirty="0">
              <a:solidFill>
                <a:schemeClr val="bg1"/>
              </a:solidFill>
              <a:latin typeface="Segoe UI Light" panose="020B0502040204020203" pitchFamily="34" charset="0"/>
              <a:cs typeface="Segoe UI Light" panose="020B0502040204020203" pitchFamily="34" charset="0"/>
            </a:endParaRPr>
          </a:p>
          <a:p>
            <a:r>
              <a:rPr lang="en-US" sz="4400" dirty="0">
                <a:solidFill>
                  <a:schemeClr val="bg1"/>
                </a:solidFill>
                <a:latin typeface="Segoe UI Light" panose="020B0502040204020203" pitchFamily="34" charset="0"/>
                <a:cs typeface="Segoe UI Light" panose="020B0502040204020203" pitchFamily="34" charset="0"/>
              </a:rPr>
              <a:t>Customers </a:t>
            </a:r>
            <a:r>
              <a:rPr lang="en-US" sz="4400" dirty="0">
                <a:solidFill>
                  <a:srgbClr val="92D050"/>
                </a:solidFill>
                <a:latin typeface="Segoe UI Light" panose="020B0502040204020203" pitchFamily="34" charset="0"/>
                <a:cs typeface="Segoe UI Light" panose="020B0502040204020203" pitchFamily="34" charset="0"/>
              </a:rPr>
              <a:t>pay by the hour </a:t>
            </a:r>
            <a:r>
              <a:rPr lang="en-US" sz="4400" dirty="0">
                <a:solidFill>
                  <a:schemeClr val="bg1"/>
                </a:solidFill>
                <a:latin typeface="Segoe UI Light" panose="020B0502040204020203" pitchFamily="34" charset="0"/>
                <a:cs typeface="Segoe UI Light" panose="020B0502040204020203" pitchFamily="34" charset="0"/>
              </a:rPr>
              <a:t>for the provisioned throughput</a:t>
            </a:r>
          </a:p>
          <a:p>
            <a:pPr marL="0" lvl="0" indent="0">
              <a:buNone/>
            </a:pPr>
            <a:endParaRPr lang="en-US" sz="4400" dirty="0">
              <a:solidFill>
                <a:schemeClr val="bg1"/>
              </a:solidFill>
              <a:latin typeface="Segoe UI Light" panose="020B0502040204020203" pitchFamily="34" charset="0"/>
              <a:cs typeface="Segoe UI Light" panose="020B0502040204020203" pitchFamily="34" charset="0"/>
            </a:endParaRP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1536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84433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75443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9/18/18 10:52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12986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4808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Cosmos DB is a Foundational (Ring 0) Azure service</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Available in </a:t>
            </a:r>
            <a:r>
              <a:rPr lang="en-US" sz="1721" b="1" i="1" u="sng" kern="0" dirty="0">
                <a:solidFill>
                  <a:srgbClr val="92D050"/>
                </a:solidFill>
                <a:latin typeface="Segoe UI Light" panose="020B0502040204020203" pitchFamily="34" charset="0"/>
                <a:cs typeface="Segoe UI Light" panose="020B0502040204020203" pitchFamily="34" charset="0"/>
              </a:rPr>
              <a:t>all</a:t>
            </a:r>
            <a:r>
              <a:rPr lang="en-US" sz="1721" kern="0" dirty="0">
                <a:solidFill>
                  <a:schemeClr val="bg1"/>
                </a:solidFill>
                <a:latin typeface="Segoe UI Light" panose="020B0502040204020203" pitchFamily="34" charset="0"/>
                <a:cs typeface="Segoe UI Light" panose="020B0502040204020203" pitchFamily="34" charset="0"/>
              </a:rPr>
              <a:t> Azure regions by default, including sovereign/government clouds</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Transparent and automatic multi-region replication</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Associate </a:t>
            </a:r>
            <a:r>
              <a:rPr lang="en-US" sz="1721" b="1" i="1" u="sng" kern="0" dirty="0">
                <a:solidFill>
                  <a:srgbClr val="92D050"/>
                </a:solidFill>
                <a:latin typeface="Segoe UI Light" panose="020B0502040204020203" pitchFamily="34" charset="0"/>
                <a:cs typeface="Segoe UI Light" panose="020B0502040204020203" pitchFamily="34" charset="0"/>
              </a:rPr>
              <a:t>any</a:t>
            </a:r>
            <a:r>
              <a:rPr lang="en-US" sz="1721" b="1" kern="0" dirty="0">
                <a:solidFill>
                  <a:schemeClr val="bg1"/>
                </a:solidFill>
                <a:latin typeface="Segoe UI Light" panose="020B0502040204020203" pitchFamily="34" charset="0"/>
                <a:cs typeface="Segoe UI Light" panose="020B0502040204020203" pitchFamily="34" charset="0"/>
              </a:rPr>
              <a:t> </a:t>
            </a:r>
            <a:r>
              <a:rPr lang="en-US" sz="1721" kern="0" dirty="0">
                <a:solidFill>
                  <a:schemeClr val="bg1"/>
                </a:solidFill>
                <a:latin typeface="Segoe UI Light" panose="020B0502040204020203" pitchFamily="34" charset="0"/>
                <a:cs typeface="Segoe UI Light" panose="020B0502040204020203" pitchFamily="34" charset="0"/>
              </a:rPr>
              <a:t>number of regions with your database account, </a:t>
            </a:r>
            <a:r>
              <a:rPr lang="en-US" sz="1721" b="1" i="1" u="sng" kern="0" dirty="0">
                <a:solidFill>
                  <a:srgbClr val="92D050"/>
                </a:solidFill>
                <a:latin typeface="Segoe UI Light" panose="020B0502040204020203" pitchFamily="34" charset="0"/>
                <a:cs typeface="Segoe UI Light" panose="020B0502040204020203" pitchFamily="34" charset="0"/>
              </a:rPr>
              <a:t>at any time</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Policy based geo-fencing</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Multi-homing APIs</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All endpoints are logical, by default</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don’t need to be redeployed during regional failover</a:t>
            </a:r>
          </a:p>
          <a:p>
            <a:pPr marL="705026" lvl="1" indent="-267852" defTabSz="857124"/>
            <a:r>
              <a:rPr lang="en-US" sz="1721" kern="0" dirty="0">
                <a:solidFill>
                  <a:schemeClr val="bg1"/>
                </a:solidFill>
                <a:latin typeface="Segoe UI Light" panose="020B0502040204020203" pitchFamily="34" charset="0"/>
                <a:cs typeface="Segoe UI Light" panose="020B0502040204020203" pitchFamily="34" charset="0"/>
              </a:rPr>
              <a:t>Apps can also access physical endpoints if needed</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Support for both manual and automatic failover</a:t>
            </a:r>
          </a:p>
          <a:p>
            <a:pPr marL="267852" indent="-267852" defTabSz="857124"/>
            <a:endParaRPr lang="en-US" sz="2295" kern="0" dirty="0">
              <a:solidFill>
                <a:srgbClr val="00B0F0"/>
              </a:solidFill>
              <a:latin typeface="Segoe UI Light" panose="020B0502040204020203" pitchFamily="34" charset="0"/>
              <a:cs typeface="Segoe UI Light" panose="020B0502040204020203" pitchFamily="34" charset="0"/>
            </a:endParaRPr>
          </a:p>
          <a:p>
            <a:pPr marL="267852" indent="-267852" defTabSz="857124"/>
            <a:r>
              <a:rPr lang="en-US" sz="2295" kern="0" dirty="0">
                <a:solidFill>
                  <a:srgbClr val="00B0F0"/>
                </a:solidFill>
                <a:latin typeface="Segoe UI Light" panose="020B0502040204020203" pitchFamily="34" charset="0"/>
                <a:cs typeface="Segoe UI Light" panose="020B0502040204020203" pitchFamily="34" charset="0"/>
              </a:rPr>
              <a:t>Designed for high availability</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Allows for dynamically setting </a:t>
            </a:r>
            <a:r>
              <a:rPr lang="en-US" sz="1721" i="1" kern="0" dirty="0">
                <a:solidFill>
                  <a:srgbClr val="92D050"/>
                </a:solidFill>
                <a:latin typeface="Segoe UI Light" panose="020B0502040204020203" pitchFamily="34" charset="0"/>
                <a:cs typeface="Segoe UI Light" panose="020B0502040204020203" pitchFamily="34" charset="0"/>
              </a:rPr>
              <a:t>priorities</a:t>
            </a:r>
            <a:r>
              <a:rPr lang="en-US" sz="1721" kern="0" dirty="0">
                <a:solidFill>
                  <a:schemeClr val="bg1"/>
                </a:solidFill>
                <a:latin typeface="Segoe UI Light" panose="020B0502040204020203" pitchFamily="34" charset="0"/>
                <a:cs typeface="Segoe UI Light" panose="020B0502040204020203" pitchFamily="34" charset="0"/>
              </a:rPr>
              <a:t> to regions</a:t>
            </a:r>
          </a:p>
          <a:p>
            <a:pPr marL="494037" lvl="1" indent="-267852" defTabSz="857124"/>
            <a:r>
              <a:rPr lang="en-US" sz="1721" i="1" kern="0" dirty="0">
                <a:solidFill>
                  <a:srgbClr val="92D050"/>
                </a:solidFill>
                <a:latin typeface="Segoe UI Light" panose="020B0502040204020203" pitchFamily="34" charset="0"/>
                <a:cs typeface="Segoe UI Light" panose="020B0502040204020203" pitchFamily="34" charset="0"/>
              </a:rPr>
              <a:t>Simulate</a:t>
            </a:r>
            <a:r>
              <a:rPr lang="en-US" sz="1721" kern="0" dirty="0">
                <a:solidFill>
                  <a:schemeClr val="bg1"/>
                </a:solidFill>
                <a:latin typeface="Segoe UI Light" panose="020B0502040204020203" pitchFamily="34" charset="0"/>
                <a:cs typeface="Segoe UI Light" panose="020B0502040204020203" pitchFamily="34" charset="0"/>
              </a:rPr>
              <a:t> regional disasters via API</a:t>
            </a:r>
          </a:p>
          <a:p>
            <a:pPr marL="494037" lvl="1" indent="-267852" defTabSz="857124"/>
            <a:r>
              <a:rPr lang="en-US" sz="1721" kern="0" dirty="0">
                <a:solidFill>
                  <a:schemeClr val="bg1"/>
                </a:solidFill>
                <a:latin typeface="Segoe UI Light" panose="020B0502040204020203" pitchFamily="34" charset="0"/>
                <a:cs typeface="Segoe UI Light" panose="020B0502040204020203" pitchFamily="34" charset="0"/>
              </a:rPr>
              <a:t>Test the </a:t>
            </a:r>
            <a:r>
              <a:rPr lang="en-US" sz="1721" i="1" kern="0" dirty="0">
                <a:solidFill>
                  <a:srgbClr val="92D050"/>
                </a:solidFill>
                <a:latin typeface="Segoe UI Light" panose="020B0502040204020203" pitchFamily="34" charset="0"/>
                <a:cs typeface="Segoe UI Light" panose="020B0502040204020203" pitchFamily="34" charset="0"/>
              </a:rPr>
              <a:t>end-to-end availability </a:t>
            </a:r>
            <a:r>
              <a:rPr lang="en-US" sz="1721" kern="0" dirty="0">
                <a:solidFill>
                  <a:schemeClr val="bg1"/>
                </a:solidFill>
                <a:latin typeface="Segoe UI Light" panose="020B0502040204020203" pitchFamily="34" charset="0"/>
                <a:cs typeface="Segoe UI Light" panose="020B0502040204020203" pitchFamily="34" charset="0"/>
              </a:rPr>
              <a:t>for the entire app (beyond just the database)</a:t>
            </a:r>
          </a:p>
          <a:p>
            <a:pPr marL="267852" indent="-267852" defTabSz="857124"/>
            <a:endParaRPr lang="en-US" sz="2295" kern="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4614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95</a:t>
            </a:fld>
            <a:endParaRPr lang="en-US"/>
          </a:p>
        </p:txBody>
      </p:sp>
    </p:spTree>
    <p:extLst>
      <p:ext uri="{BB962C8B-B14F-4D97-AF65-F5344CB8AC3E}">
        <p14:creationId xmlns:p14="http://schemas.microsoft.com/office/powerpoint/2010/main" val="36355527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96</a:t>
            </a:fld>
            <a:endParaRPr lang="en-US"/>
          </a:p>
        </p:txBody>
      </p:sp>
    </p:spTree>
    <p:extLst>
      <p:ext uri="{BB962C8B-B14F-4D97-AF65-F5344CB8AC3E}">
        <p14:creationId xmlns:p14="http://schemas.microsoft.com/office/powerpoint/2010/main" val="34489257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97</a:t>
            </a:fld>
            <a:endParaRPr lang="en-US"/>
          </a:p>
        </p:txBody>
      </p:sp>
    </p:spTree>
    <p:extLst>
      <p:ext uri="{BB962C8B-B14F-4D97-AF65-F5344CB8AC3E}">
        <p14:creationId xmlns:p14="http://schemas.microsoft.com/office/powerpoint/2010/main" val="40469702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98</a:t>
            </a:fld>
            <a:endParaRPr lang="en-US"/>
          </a:p>
        </p:txBody>
      </p:sp>
    </p:spTree>
    <p:extLst>
      <p:ext uri="{BB962C8B-B14F-4D97-AF65-F5344CB8AC3E}">
        <p14:creationId xmlns:p14="http://schemas.microsoft.com/office/powerpoint/2010/main" val="13142656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955128-46DB-4B46-8D54-0B8BFA51CA0B}" type="slidenum">
              <a:rPr lang="en-US" smtClean="0"/>
              <a:t>99</a:t>
            </a:fld>
            <a:endParaRPr lang="en-US"/>
          </a:p>
        </p:txBody>
      </p:sp>
    </p:spTree>
    <p:extLst>
      <p:ext uri="{BB962C8B-B14F-4D97-AF65-F5344CB8AC3E}">
        <p14:creationId xmlns:p14="http://schemas.microsoft.com/office/powerpoint/2010/main" val="183807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9.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530842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222162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7"/>
            <a:ext cx="11653523"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334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71506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9329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846210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3769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4056279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894819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9288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06049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2175C-3CF6-487A-9684-5B9CA6422935}"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4238389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22523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674729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1498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795946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729843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920481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920552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41223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176954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94289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175C-3CF6-487A-9684-5B9CA6422935}" type="datetimeFigureOut">
              <a:rPr lang="en-US" smtClean="0"/>
              <a:t>9/18/18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1118817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43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0941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7146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3687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32080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090984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7627967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57304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6724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5717078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608069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1120C9-890A-4013-ADCB-1DF4AE2150B6}"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210446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2139549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1120C9-890A-4013-ADCB-1DF4AE2150B6}"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4093978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120C9-890A-4013-ADCB-1DF4AE2150B6}" type="datetimeFigureOut">
              <a:rPr lang="en-US" smtClean="0"/>
              <a:t>9/18/18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4262963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120C9-890A-4013-ADCB-1DF4AE2150B6}" type="datetimeFigureOut">
              <a:rPr lang="en-US" smtClean="0"/>
              <a:t>9/18/18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1267015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1120C9-890A-4013-ADCB-1DF4AE2150B6}" type="datetimeFigureOut">
              <a:rPr lang="en-US" smtClean="0"/>
              <a:t>9/18/18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6167513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9/18/18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042798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9/18/18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6632859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1120C9-890A-4013-ADCB-1DF4AE2150B6}" type="datetimeFigureOut">
              <a:rPr lang="en-US" smtClean="0"/>
              <a:t>9/18/18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13810920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744642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3612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1120C9-890A-4013-ADCB-1DF4AE2150B6}"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3889964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2"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92201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575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3" y="6412611"/>
            <a:ext cx="248609" cy="252604"/>
          </a:xfrm>
          <a:prstGeom prst="rect">
            <a:avLst/>
          </a:prstGeom>
        </p:spPr>
        <p:txBody>
          <a:bodyPr lIns="34289" tIns="34289" rIns="34289" bIns="34289"/>
          <a:lstStyle>
            <a:lvl1pPr defTabSz="914246">
              <a:defRPr sz="1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558775551"/>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7"/>
            <a:ext cx="11653523"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642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Developer Code Layout">
    <p:bg>
      <p:bgPr>
        <a:solidFill>
          <a:srgbClr val="0072C6"/>
        </a:solidFill>
        <a:effectLst/>
      </p:bgPr>
    </p:bg>
    <p:spTree>
      <p:nvGrpSpPr>
        <p:cNvPr id="1" name=""/>
        <p:cNvGrpSpPr/>
        <p:nvPr/>
      </p:nvGrpSpPr>
      <p:grpSpPr>
        <a:xfrm>
          <a:off x="0" y="0"/>
          <a:ext cx="0" cy="0"/>
          <a:chOff x="0" y="0"/>
          <a:chExt cx="0" cy="0"/>
        </a:xfrm>
      </p:grpSpPr>
      <p:sp>
        <p:nvSpPr>
          <p:cNvPr id="148" name="Title Text"/>
          <p:cNvSpPr>
            <a:spLocks noGrp="1"/>
          </p:cNvSpPr>
          <p:nvPr>
            <p:ph type="title"/>
          </p:nvPr>
        </p:nvSpPr>
        <p:spPr>
          <a:xfrm>
            <a:off x="838200" y="366185"/>
            <a:ext cx="10515600" cy="1325035"/>
          </a:xfrm>
          <a:prstGeom prst="rect">
            <a:avLst/>
          </a:prstGeom>
        </p:spPr>
        <p:txBody>
          <a:bodyPr/>
          <a:lstStyle/>
          <a:p>
            <a:r>
              <a:t>Title Text</a:t>
            </a:r>
          </a:p>
        </p:txBody>
      </p:sp>
      <p:sp>
        <p:nvSpPr>
          <p:cNvPr id="149" name="Rectangle"/>
          <p:cNvSpPr/>
          <p:nvPr/>
        </p:nvSpPr>
        <p:spPr>
          <a:xfrm>
            <a:off x="2" y="1189176"/>
            <a:ext cx="12192001" cy="5668825"/>
          </a:xfrm>
          <a:prstGeom prst="rect">
            <a:avLst/>
          </a:prstGeom>
          <a:solidFill>
            <a:srgbClr val="FFFFFF"/>
          </a:solidFill>
          <a:ln w="12700">
            <a:miter lim="400000"/>
          </a:ln>
        </p:spPr>
        <p:txBody>
          <a:bodyPr lIns="60950" rIns="60950" anchor="ctr"/>
          <a:lstStyle/>
          <a:p>
            <a:pPr algn="ctr" defTabSz="914043">
              <a:defRPr sz="1300">
                <a:solidFill>
                  <a:srgbClr val="FFFFFF"/>
                </a:solidFill>
              </a:defRPr>
            </a:pPr>
            <a:endParaRPr sz="1733"/>
          </a:p>
        </p:txBody>
      </p:sp>
      <p:sp>
        <p:nvSpPr>
          <p:cNvPr id="150" name="Body Level One…"/>
          <p:cNvSpPr>
            <a:spLocks noGrp="1"/>
          </p:cNvSpPr>
          <p:nvPr>
            <p:ph type="body" sz="half" idx="1"/>
          </p:nvPr>
        </p:nvSpPr>
        <p:spPr>
          <a:xfrm>
            <a:off x="269239" y="1197323"/>
            <a:ext cx="11653523" cy="1956975"/>
          </a:xfrm>
          <a:prstGeom prst="rect">
            <a:avLst/>
          </a:prstGeom>
        </p:spPr>
        <p:txBody>
          <a:bodyPr/>
          <a:lstStyle>
            <a:lvl1pPr marL="0" indent="0">
              <a:buSzTx/>
              <a:buFontTx/>
              <a:buNone/>
              <a:defRPr sz="3200">
                <a:solidFill>
                  <a:srgbClr val="000000"/>
                </a:solidFill>
                <a:latin typeface="Consolas"/>
                <a:ea typeface="Consolas"/>
                <a:cs typeface="Consolas"/>
                <a:sym typeface="Consolas"/>
              </a:defRPr>
            </a:lvl1pPr>
            <a:lvl2pPr marL="0" indent="339703">
              <a:buSzTx/>
              <a:buFontTx/>
              <a:buNone/>
              <a:defRPr sz="3200">
                <a:solidFill>
                  <a:srgbClr val="000000"/>
                </a:solidFill>
                <a:latin typeface="Consolas"/>
                <a:ea typeface="Consolas"/>
                <a:cs typeface="Consolas"/>
                <a:sym typeface="Consolas"/>
              </a:defRPr>
            </a:lvl2pPr>
            <a:lvl3pPr marL="0" indent="573052">
              <a:buSzTx/>
              <a:buFontTx/>
              <a:buNone/>
              <a:defRPr sz="3200">
                <a:solidFill>
                  <a:srgbClr val="000000"/>
                </a:solidFill>
                <a:latin typeface="Consolas"/>
                <a:ea typeface="Consolas"/>
                <a:cs typeface="Consolas"/>
                <a:sym typeface="Consolas"/>
              </a:defRPr>
            </a:lvl3pPr>
            <a:lvl4pPr marL="0" indent="798462">
              <a:buSzTx/>
              <a:buFontTx/>
              <a:buNone/>
              <a:defRPr sz="3200">
                <a:solidFill>
                  <a:srgbClr val="000000"/>
                </a:solidFill>
                <a:latin typeface="Consolas"/>
                <a:ea typeface="Consolas"/>
                <a:cs typeface="Consolas"/>
                <a:sym typeface="Consolas"/>
              </a:defRPr>
            </a:lvl4pPr>
            <a:lvl5pPr marL="0" indent="1030224">
              <a:buSzTx/>
              <a:buFontTx/>
              <a:buNone/>
              <a:defRPr sz="3200">
                <a:solidFill>
                  <a:srgbClr val="000000"/>
                </a:solidFill>
                <a:latin typeface="Consolas"/>
                <a:ea typeface="Consolas"/>
                <a:cs typeface="Consolas"/>
                <a:sym typeface="Consola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7276571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4929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768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9/18/18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3546274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3" y="6412611"/>
            <a:ext cx="248609" cy="252604"/>
          </a:xfrm>
          <a:prstGeom prst="rect">
            <a:avLst/>
          </a:prstGeom>
        </p:spPr>
        <p:txBody>
          <a:bodyPr lIns="34289" tIns="34289" rIns="34289" bIns="34289"/>
          <a:lstStyle>
            <a:lvl1pPr defTabSz="914246">
              <a:defRPr sz="1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36752399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10.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emf"/><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7.xml"/><Relationship Id="rId1"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3.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9.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12175C-3CF6-487A-9684-5B9CA6422935}" type="datetimeFigureOut">
              <a:rPr lang="en-US" smtClean="0"/>
              <a:t>9/18/18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EB9E8-CA3A-4349-8165-A1A8FED2E9F7}" type="slidenum">
              <a:rPr lang="en-US" smtClean="0"/>
              <a:t>‹#›</a:t>
            </a:fld>
            <a:endParaRPr lang="en-US"/>
          </a:p>
        </p:txBody>
      </p:sp>
    </p:spTree>
    <p:extLst>
      <p:ext uri="{BB962C8B-B14F-4D97-AF65-F5344CB8AC3E}">
        <p14:creationId xmlns:p14="http://schemas.microsoft.com/office/powerpoint/2010/main" val="3465903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1" r:id="rId4"/>
    <p:sldLayoutId id="2147483803" r:id="rId5"/>
    <p:sldLayoutId id="2147483804" r:id="rId6"/>
    <p:sldLayoutId id="214748380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120C9-890A-4013-ADCB-1DF4AE2150B6}" type="datetimeFigureOut">
              <a:rPr lang="en-US" smtClean="0"/>
              <a:t>9/18/18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C3BC81-F2B5-4BD2-808C-0E2507328F7C}" type="slidenum">
              <a:rPr lang="en-US" smtClean="0"/>
              <a:t>‹#›</a:t>
            </a:fld>
            <a:endParaRPr lang="en-US"/>
          </a:p>
        </p:txBody>
      </p:sp>
    </p:spTree>
    <p:extLst>
      <p:ext uri="{BB962C8B-B14F-4D97-AF65-F5344CB8AC3E}">
        <p14:creationId xmlns:p14="http://schemas.microsoft.com/office/powerpoint/2010/main" val="1310392396"/>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120C9-890A-4013-ADCB-1DF4AE2150B6}" type="datetimeFigureOut">
              <a:rPr lang="en-US" smtClean="0"/>
              <a:t>9/18/18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C3BC81-F2B5-4BD2-808C-0E2507328F7C}" type="slidenum">
              <a:rPr lang="en-US" smtClean="0"/>
              <a:t>‹#›</a:t>
            </a:fld>
            <a:endParaRPr lang="en-US"/>
          </a:p>
        </p:txBody>
      </p:sp>
    </p:spTree>
    <p:extLst>
      <p:ext uri="{BB962C8B-B14F-4D97-AF65-F5344CB8AC3E}">
        <p14:creationId xmlns:p14="http://schemas.microsoft.com/office/powerpoint/2010/main" val="2292535788"/>
      </p:ext>
    </p:extLst>
  </p:cSld>
  <p:clrMap bg1="lt1" tx1="dk1" bg2="lt2" tx2="dk2" accent1="accent1" accent2="accent2" accent3="accent3" accent4="accent4" accent5="accent5" accent6="accent6" hlink="hlink" folHlink="folHlink"/>
  <p:sldLayoutIdLst>
    <p:sldLayoutId id="2147483669" r:id="rId1"/>
    <p:sldLayoutId id="2147483676" r:id="rId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120C9-890A-4013-ADCB-1DF4AE2150B6}" type="datetimeFigureOut">
              <a:rPr lang="en-US" smtClean="0"/>
              <a:t>9/18/18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C3BC81-F2B5-4BD2-808C-0E2507328F7C}" type="slidenum">
              <a:rPr lang="en-US" smtClean="0"/>
              <a:t>‹#›</a:t>
            </a:fld>
            <a:endParaRPr lang="en-US"/>
          </a:p>
        </p:txBody>
      </p:sp>
    </p:spTree>
    <p:extLst>
      <p:ext uri="{BB962C8B-B14F-4D97-AF65-F5344CB8AC3E}">
        <p14:creationId xmlns:p14="http://schemas.microsoft.com/office/powerpoint/2010/main" val="1020818677"/>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927250604"/>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EFF40-F835-4012-A939-14B0D2B15DC2}"/>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B9BB6-A0D9-436C-9EDE-4C349660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3748F-D937-4069-B84A-D7BDA921D15D}"/>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37CCF4-7AC1-40BB-B6FF-4361214D7DD8}" type="datetimeFigureOut">
              <a:rPr lang="en-US" smtClean="0"/>
              <a:t>9/18/18</a:t>
            </a:fld>
            <a:endParaRPr lang="en-US"/>
          </a:p>
        </p:txBody>
      </p:sp>
      <p:sp>
        <p:nvSpPr>
          <p:cNvPr id="5" name="Footer Placeholder 4">
            <a:extLst>
              <a:ext uri="{FF2B5EF4-FFF2-40B4-BE49-F238E27FC236}">
                <a16:creationId xmlns:a16="http://schemas.microsoft.com/office/drawing/2014/main" id="{E492926B-C5C4-44C0-85B0-81E7697FDB3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232C9B-8578-4F28-BE15-DE59A222231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D0C01-6D90-4530-B24D-E0C7E5BE8D75}" type="slidenum">
              <a:rPr lang="en-US" smtClean="0"/>
              <a:t>‹#›</a:t>
            </a:fld>
            <a:endParaRPr lang="en-US"/>
          </a:p>
        </p:txBody>
      </p:sp>
    </p:spTree>
    <p:extLst>
      <p:ext uri="{BB962C8B-B14F-4D97-AF65-F5344CB8AC3E}">
        <p14:creationId xmlns:p14="http://schemas.microsoft.com/office/powerpoint/2010/main" val="1702384043"/>
      </p:ext>
    </p:extLst>
  </p:cSld>
  <p:clrMap bg1="lt1" tx1="dk1" bg2="lt2" tx2="dk2" accent1="accent1" accent2="accent2" accent3="accent3" accent4="accent4" accent5="accent5" accent6="accent6" hlink="hlink" folHlink="folHlink"/>
  <p:sldLayoutIdLst>
    <p:sldLayoutId id="2147483725"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31455003"/>
      </p:ext>
    </p:extLst>
  </p:cSld>
  <p:clrMap bg1="lt1" tx1="dk1" bg2="lt2" tx2="dk2" accent1="accent1" accent2="accent2" accent3="accent3" accent4="accent4" accent5="accent5" accent6="accent6" hlink="hlink" folHlink="folHlink"/>
  <p:sldLayoutIdLst>
    <p:sldLayoutId id="2147483736" r:id="rId1"/>
    <p:sldLayoutId id="2147483746" r:id="rId2"/>
    <p:sldLayoutId id="2147483850"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17865451"/>
      </p:ext>
    </p:extLst>
  </p:cSld>
  <p:clrMap bg1="lt1" tx1="dk1" bg2="lt2" tx2="dk2" accent1="accent1" accent2="accent2" accent3="accent3" accent4="accent4" accent5="accent5" accent6="accent6" hlink="hlink" folHlink="folHlink"/>
  <p:sldLayoutIdLst>
    <p:sldLayoutId id="2147483765"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4710909"/>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Ignite_logos-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4236" y="6107901"/>
            <a:ext cx="2341531" cy="780620"/>
          </a:xfrm>
          <a:prstGeom prst="rect">
            <a:avLst/>
          </a:prstGeom>
        </p:spPr>
      </p:pic>
    </p:spTree>
    <p:extLst>
      <p:ext uri="{BB962C8B-B14F-4D97-AF65-F5344CB8AC3E}">
        <p14:creationId xmlns:p14="http://schemas.microsoft.com/office/powerpoint/2010/main" val="1831038440"/>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1853161"/>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0.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7.svg"/></Relationships>
</file>

<file path=ppt/slides/_rels/slide1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10.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9.svg"/></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105.tiff"/><Relationship Id="rId4" Type="http://schemas.openxmlformats.org/officeDocument/2006/relationships/image" Target="../media/image104.png"/></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1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1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4.xml"/><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1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8.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1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50.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150.xml"/><Relationship Id="rId1" Type="http://schemas.openxmlformats.org/officeDocument/2006/relationships/slideLayout" Target="../slideLayouts/slideLayout15.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58.png"/></Relationships>
</file>

<file path=ppt/slides/_rels/slide1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emf"/></Relationships>
</file>

<file path=ppt/slides/_rels/slide1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8" Type="http://schemas.openxmlformats.org/officeDocument/2006/relationships/image" Target="../media/image137.tif"/><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63.xml"/><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147.tif"/><Relationship Id="rId4" Type="http://schemas.openxmlformats.org/officeDocument/2006/relationships/image" Target="../media/image146.tif"/></Relationships>
</file>

<file path=ppt/slides/_rels/slide1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4.xml"/><Relationship Id="rId1" Type="http://schemas.openxmlformats.org/officeDocument/2006/relationships/slideLayout" Target="../slideLayouts/slideLayout4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5.xml"/><Relationship Id="rId1" Type="http://schemas.openxmlformats.org/officeDocument/2006/relationships/slideLayout" Target="../slideLayouts/slideLayout10.xml"/><Relationship Id="rId6" Type="http://schemas.openxmlformats.org/officeDocument/2006/relationships/image" Target="../media/image119.png"/><Relationship Id="rId5" Type="http://schemas.openxmlformats.org/officeDocument/2006/relationships/image" Target="../media/image152.png"/><Relationship Id="rId4" Type="http://schemas.openxmlformats.org/officeDocument/2006/relationships/image" Target="../media/image151.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emf"/><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4.emf"/><Relationship Id="rId4" Type="http://schemas.openxmlformats.org/officeDocument/2006/relationships/image" Target="../media/image49.png"/><Relationship Id="rId9" Type="http://schemas.openxmlformats.org/officeDocument/2006/relationships/image" Target="../media/image62.svg"/></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3.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49.png"/><Relationship Id="rId10" Type="http://schemas.openxmlformats.org/officeDocument/2006/relationships/image" Target="../media/image47.png"/><Relationship Id="rId4" Type="http://schemas.openxmlformats.org/officeDocument/2006/relationships/image" Target="../media/image68.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jpe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7.png"/><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4.emf"/><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4.emf"/><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3.sv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9.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30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3.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9423" y="4861102"/>
            <a:ext cx="6436413" cy="553998"/>
          </a:xfrm>
          <a:prstGeom prst="rect">
            <a:avLst/>
          </a:prstGeom>
          <a:noFill/>
        </p:spPr>
        <p:txBody>
          <a:bodyPr wrap="square" rtlCol="0">
            <a:spAutoFit/>
          </a:bodyPr>
          <a:lstStyle/>
          <a:p>
            <a:r>
              <a:rPr lang="en-US" sz="3000" dirty="0">
                <a:solidFill>
                  <a:srgbClr val="00B0F0"/>
                </a:solidFill>
                <a:latin typeface="Segoe UI Semibold" panose="020B0702040204020203" pitchFamily="34" charset="0"/>
                <a:cs typeface="Segoe UI Semibold" panose="020B0702040204020203" pitchFamily="34" charset="0"/>
              </a:rPr>
              <a:t>Azure Cosmos DB Workshop</a:t>
            </a:r>
            <a:endParaRPr lang="en-US" sz="300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98337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Schema-agnostic, automatic indexing</a:t>
            </a:r>
          </a:p>
        </p:txBody>
      </p:sp>
      <p:sp>
        <p:nvSpPr>
          <p:cNvPr id="4" name="TextBox 3"/>
          <p:cNvSpPr txBox="1"/>
          <p:nvPr/>
        </p:nvSpPr>
        <p:spPr>
          <a:xfrm>
            <a:off x="5711515" y="2050410"/>
            <a:ext cx="605099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At global scale, schema/index management is painful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and synchronous indexing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Hash, range, and geospatial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Works across every data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Highly write-optimized database engine</a:t>
            </a:r>
          </a:p>
        </p:txBody>
      </p:sp>
      <p:grpSp>
        <p:nvGrpSpPr>
          <p:cNvPr id="75" name="Group 74"/>
          <p:cNvGrpSpPr/>
          <p:nvPr/>
        </p:nvGrpSpPr>
        <p:grpSpPr>
          <a:xfrm>
            <a:off x="742176" y="1431056"/>
            <a:ext cx="4092248" cy="3598678"/>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89" name="Straight Arrow Connector 88"/>
          <p:cNvCxnSpPr>
            <a:stCxn id="87" idx="3"/>
            <a:endCxn id="88" idx="1"/>
          </p:cNvCxnSpPr>
          <p:nvPr/>
        </p:nvCxnSpPr>
        <p:spPr>
          <a:xfrm>
            <a:off x="3744182" y="4044510"/>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744182"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209351"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755587" y="4639814"/>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1278971" y="3161445"/>
            <a:ext cx="1577369" cy="1524990"/>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Box 102"/>
          <p:cNvSpPr txBox="1"/>
          <p:nvPr/>
        </p:nvSpPr>
        <p:spPr>
          <a:xfrm>
            <a:off x="2318164" y="5188899"/>
            <a:ext cx="107112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Physical index</a:t>
            </a:r>
          </a:p>
        </p:txBody>
      </p:sp>
      <p:sp>
        <p:nvSpPr>
          <p:cNvPr id="104" name="TextBox 103"/>
          <p:cNvSpPr txBox="1"/>
          <p:nvPr/>
        </p:nvSpPr>
        <p:spPr>
          <a:xfrm>
            <a:off x="677207" y="3471559"/>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Schema</a:t>
            </a:r>
          </a:p>
        </p:txBody>
      </p:sp>
    </p:spTree>
    <p:extLst>
      <p:ext uri="{BB962C8B-B14F-4D97-AF65-F5344CB8AC3E}">
        <p14:creationId xmlns:p14="http://schemas.microsoft.com/office/powerpoint/2010/main" val="3802489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667" y="348371"/>
            <a:ext cx="6426071" cy="42681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641" y="3872596"/>
            <a:ext cx="9036121" cy="2347221"/>
          </a:xfrm>
          <a:prstGeom prst="rect">
            <a:avLst/>
          </a:prstGeom>
          <a:ln>
            <a:solidFill>
              <a:srgbClr val="FF0000"/>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861" y="2077854"/>
            <a:ext cx="592667" cy="575733"/>
          </a:xfrm>
          <a:prstGeom prst="rect">
            <a:avLst/>
          </a:prstGeom>
          <a:ln w="19050">
            <a:solidFill>
              <a:srgbClr val="FF0000"/>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6646" y="2906255"/>
            <a:ext cx="474133" cy="508000"/>
          </a:xfrm>
          <a:prstGeom prst="rect">
            <a:avLst/>
          </a:prstGeom>
          <a:ln w="19050">
            <a:solidFill>
              <a:srgbClr val="FF0000"/>
            </a:solidFill>
          </a:ln>
        </p:spPr>
      </p:pic>
      <p:cxnSp>
        <p:nvCxnSpPr>
          <p:cNvPr id="9" name="Curved Connector 8"/>
          <p:cNvCxnSpPr>
            <a:endCxn id="7" idx="0"/>
          </p:cNvCxnSpPr>
          <p:nvPr/>
        </p:nvCxnSpPr>
        <p:spPr>
          <a:xfrm>
            <a:off x="3344336" y="2365721"/>
            <a:ext cx="5039376" cy="540535"/>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6" idx="2"/>
          </p:cNvCxnSpPr>
          <p:nvPr/>
        </p:nvCxnSpPr>
        <p:spPr>
          <a:xfrm rot="10800000">
            <a:off x="2985195" y="2653589"/>
            <a:ext cx="5161451" cy="506668"/>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75784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667" y="348371"/>
            <a:ext cx="6426071" cy="42681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861" y="2077854"/>
            <a:ext cx="592667" cy="575733"/>
          </a:xfrm>
          <a:prstGeom prst="rect">
            <a:avLst/>
          </a:prstGeom>
          <a:ln w="19050">
            <a:solidFill>
              <a:srgbClr val="FF0000"/>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4232" y="1644535"/>
            <a:ext cx="474133" cy="508000"/>
          </a:xfrm>
          <a:prstGeom prst="rect">
            <a:avLst/>
          </a:prstGeom>
          <a:ln w="19050">
            <a:solidFill>
              <a:srgbClr val="FF0000"/>
            </a:solidFill>
          </a:ln>
        </p:spPr>
      </p:pic>
      <p:cxnSp>
        <p:nvCxnSpPr>
          <p:cNvPr id="9" name="Curved Connector 8"/>
          <p:cNvCxnSpPr>
            <a:stCxn id="6" idx="0"/>
            <a:endCxn id="7" idx="1"/>
          </p:cNvCxnSpPr>
          <p:nvPr/>
        </p:nvCxnSpPr>
        <p:spPr>
          <a:xfrm rot="5400000" flipH="1" flipV="1">
            <a:off x="3120055" y="1763676"/>
            <a:ext cx="179319" cy="449037"/>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2"/>
            <a:endCxn id="6" idx="3"/>
          </p:cNvCxnSpPr>
          <p:nvPr/>
        </p:nvCxnSpPr>
        <p:spPr>
          <a:xfrm rot="5400000">
            <a:off x="3369822" y="2064241"/>
            <a:ext cx="213185" cy="389771"/>
          </a:xfrm>
          <a:prstGeom prst="curvedConnector2">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641" y="3882017"/>
            <a:ext cx="9036121" cy="2395624"/>
          </a:xfrm>
          <a:prstGeom prst="rect">
            <a:avLst/>
          </a:prstGeom>
          <a:ln>
            <a:solidFill>
              <a:srgbClr val="FF0000"/>
            </a:solidFill>
          </a:ln>
        </p:spPr>
      </p:pic>
    </p:spTree>
    <p:extLst>
      <p:ext uri="{BB962C8B-B14F-4D97-AF65-F5344CB8AC3E}">
        <p14:creationId xmlns:p14="http://schemas.microsoft.com/office/powerpoint/2010/main" val="147221729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3"/>
          <a:stretch>
            <a:fillRect/>
          </a:stretch>
        </p:blipFill>
        <p:spPr>
          <a:xfrm>
            <a:off x="1295400" y="0"/>
            <a:ext cx="9601200" cy="6858000"/>
          </a:xfrm>
          <a:prstGeom prst="rect">
            <a:avLst/>
          </a:prstGeom>
        </p:spPr>
      </p:pic>
    </p:spTree>
    <p:extLst>
      <p:ext uri="{BB962C8B-B14F-4D97-AF65-F5344CB8AC3E}">
        <p14:creationId xmlns:p14="http://schemas.microsoft.com/office/powerpoint/2010/main" val="7703382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E7062-E0FD-48C9-9362-A754E129F6C7}"/>
              </a:ext>
            </a:extLst>
          </p:cNvPr>
          <p:cNvPicPr>
            <a:picLocks noChangeAspect="1"/>
          </p:cNvPicPr>
          <p:nvPr/>
        </p:nvPicPr>
        <p:blipFill>
          <a:blip r:embed="rId3"/>
          <a:stretch>
            <a:fillRect/>
          </a:stretch>
        </p:blipFill>
        <p:spPr>
          <a:xfrm>
            <a:off x="1295400" y="0"/>
            <a:ext cx="9601200" cy="6858000"/>
          </a:xfrm>
          <a:prstGeom prst="rect">
            <a:avLst/>
          </a:prstGeom>
        </p:spPr>
      </p:pic>
      <p:sp>
        <p:nvSpPr>
          <p:cNvPr id="3" name="Flowchart: Alternate Process 2">
            <a:extLst>
              <a:ext uri="{FF2B5EF4-FFF2-40B4-BE49-F238E27FC236}">
                <a16:creationId xmlns:a16="http://schemas.microsoft.com/office/drawing/2014/main" id="{44C7C6DF-36DF-4D79-8A33-9C3917864569}"/>
              </a:ext>
            </a:extLst>
          </p:cNvPr>
          <p:cNvSpPr/>
          <p:nvPr/>
        </p:nvSpPr>
        <p:spPr>
          <a:xfrm>
            <a:off x="1553737" y="3429000"/>
            <a:ext cx="9196039" cy="342900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69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84A9F6-2015-46F7-AC7C-F0DAED9AA693}"/>
              </a:ext>
            </a:extLst>
          </p:cNvPr>
          <p:cNvPicPr>
            <a:picLocks noChangeAspect="1"/>
          </p:cNvPicPr>
          <p:nvPr/>
        </p:nvPicPr>
        <p:blipFill>
          <a:blip r:embed="rId3"/>
          <a:stretch>
            <a:fillRect/>
          </a:stretch>
        </p:blipFill>
        <p:spPr>
          <a:xfrm>
            <a:off x="1242208" y="0"/>
            <a:ext cx="9707584" cy="6858000"/>
          </a:xfrm>
          <a:prstGeom prst="rect">
            <a:avLst/>
          </a:prstGeom>
        </p:spPr>
      </p:pic>
      <p:sp>
        <p:nvSpPr>
          <p:cNvPr id="5" name="Flowchart: Alternate Process 4">
            <a:extLst>
              <a:ext uri="{FF2B5EF4-FFF2-40B4-BE49-F238E27FC236}">
                <a16:creationId xmlns:a16="http://schemas.microsoft.com/office/drawing/2014/main" id="{A85986CE-BBFB-4479-9CC6-124A77576764}"/>
              </a:ext>
            </a:extLst>
          </p:cNvPr>
          <p:cNvSpPr/>
          <p:nvPr/>
        </p:nvSpPr>
        <p:spPr>
          <a:xfrm>
            <a:off x="1553737" y="3429000"/>
            <a:ext cx="9196039" cy="342900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AF625F-F106-46F3-A3FD-84F119F31554}"/>
              </a:ext>
            </a:extLst>
          </p:cNvPr>
          <p:cNvSpPr txBox="1"/>
          <p:nvPr/>
        </p:nvSpPr>
        <p:spPr>
          <a:xfrm>
            <a:off x="7051964" y="1028971"/>
            <a:ext cx="4787769"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Note: For multi-master enabled accounts – </a:t>
            </a:r>
          </a:p>
          <a:p>
            <a:r>
              <a:rPr lang="en-US" dirty="0"/>
              <a:t>The priority list indicates which is the designated “hub” region for resolving write conflicts.</a:t>
            </a:r>
          </a:p>
        </p:txBody>
      </p:sp>
    </p:spTree>
    <p:extLst>
      <p:ext uri="{BB962C8B-B14F-4D97-AF65-F5344CB8AC3E}">
        <p14:creationId xmlns:p14="http://schemas.microsoft.com/office/powerpoint/2010/main" val="20429304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4596D9-4626-4780-90B8-ADD5D6C747E5}"/>
              </a:ext>
            </a:extLst>
          </p:cNvPr>
          <p:cNvPicPr>
            <a:picLocks noChangeAspect="1"/>
          </p:cNvPicPr>
          <p:nvPr/>
        </p:nvPicPr>
        <p:blipFill>
          <a:blip r:embed="rId3"/>
          <a:stretch>
            <a:fillRect/>
          </a:stretch>
        </p:blipFill>
        <p:spPr>
          <a:xfrm>
            <a:off x="1514475" y="1385887"/>
            <a:ext cx="9163050" cy="4086225"/>
          </a:xfrm>
          <a:prstGeom prst="rect">
            <a:avLst/>
          </a:prstGeom>
        </p:spPr>
      </p:pic>
      <p:sp>
        <p:nvSpPr>
          <p:cNvPr id="5" name="Flowchart: Alternate Process 4">
            <a:extLst>
              <a:ext uri="{FF2B5EF4-FFF2-40B4-BE49-F238E27FC236}">
                <a16:creationId xmlns:a16="http://schemas.microsoft.com/office/drawing/2014/main" id="{D1B9E606-A870-4096-A1DE-194ECFFF8C0D}"/>
              </a:ext>
            </a:extLst>
          </p:cNvPr>
          <p:cNvSpPr/>
          <p:nvPr/>
        </p:nvSpPr>
        <p:spPr>
          <a:xfrm>
            <a:off x="1514475" y="4215161"/>
            <a:ext cx="9196039" cy="959005"/>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233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18280-7490-4A07-8779-6519AF5440AD}"/>
              </a:ext>
            </a:extLst>
          </p:cNvPr>
          <p:cNvPicPr>
            <a:picLocks noChangeAspect="1"/>
          </p:cNvPicPr>
          <p:nvPr/>
        </p:nvPicPr>
        <p:blipFill>
          <a:blip r:embed="rId3"/>
          <a:stretch>
            <a:fillRect/>
          </a:stretch>
        </p:blipFill>
        <p:spPr>
          <a:xfrm>
            <a:off x="3244075" y="0"/>
            <a:ext cx="5703849" cy="6858000"/>
          </a:xfrm>
          <a:prstGeom prst="rect">
            <a:avLst/>
          </a:prstGeom>
        </p:spPr>
      </p:pic>
    </p:spTree>
    <p:extLst>
      <p:ext uri="{BB962C8B-B14F-4D97-AF65-F5344CB8AC3E}">
        <p14:creationId xmlns:p14="http://schemas.microsoft.com/office/powerpoint/2010/main" val="11613944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Consistency</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97586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Segoe UI Light" panose="020B0502040204020203" pitchFamily="34" charset="0"/>
                <a:cs typeface="Segoe UI Light" panose="020B0502040204020203" pitchFamily="34" charset="0"/>
              </a:rPr>
              <a:t>A</a:t>
            </a:r>
            <a:r>
              <a:rPr lang="en-US" sz="3529" b="1" u="sng" dirty="0">
                <a:solidFill>
                  <a:srgbClr val="00B0F0"/>
                </a:solidFill>
                <a:latin typeface="Segoe UI Light" panose="020B0502040204020203" pitchFamily="34" charset="0"/>
                <a:cs typeface="Segoe UI Light" panose="020B0502040204020203" pitchFamily="34" charset="0"/>
              </a:rPr>
              <a:t>C</a:t>
            </a:r>
            <a:r>
              <a:rPr lang="en-US" sz="3529" dirty="0">
                <a:solidFill>
                  <a:srgbClr val="00B0F0"/>
                </a:solidFill>
                <a:latin typeface="Segoe UI Light" panose="020B0502040204020203" pitchFamily="34" charset="0"/>
                <a:cs typeface="Segoe UI Light" panose="020B0502040204020203" pitchFamily="34" charset="0"/>
              </a:rPr>
              <a:t>ID != </a:t>
            </a:r>
            <a:r>
              <a:rPr lang="en-US" sz="3529" b="1" u="sng" dirty="0">
                <a:solidFill>
                  <a:srgbClr val="00B0F0"/>
                </a:solidFill>
                <a:latin typeface="Segoe UI Light" panose="020B0502040204020203" pitchFamily="34" charset="0"/>
                <a:cs typeface="Segoe UI Light" panose="020B0502040204020203" pitchFamily="34" charset="0"/>
              </a:rPr>
              <a:t>C</a:t>
            </a:r>
            <a:r>
              <a:rPr lang="en-US" sz="3529" dirty="0">
                <a:solidFill>
                  <a:srgbClr val="00B0F0"/>
                </a:solidFill>
                <a:latin typeface="Segoe UI Light" panose="020B0502040204020203" pitchFamily="34" charset="0"/>
                <a:cs typeface="Segoe UI Light" panose="020B0502040204020203" pitchFamily="34" charset="0"/>
              </a:rPr>
              <a:t>AP</a:t>
            </a:r>
            <a:endParaRPr lang="en-US" sz="3529" u="sng" dirty="0">
              <a:solidFill>
                <a:srgbClr val="00B0F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113439" y="3570185"/>
            <a:ext cx="10625304" cy="362072"/>
          </a:xfrm>
          <a:prstGeom prst="rect">
            <a:avLst/>
          </a:prstGeom>
          <a:noFill/>
        </p:spPr>
        <p:txBody>
          <a:bodyPr wrap="square" rtlCol="0">
            <a:spAutoFit/>
          </a:bodyPr>
          <a:lstStyle/>
          <a:p>
            <a:pPr algn="ctr" defTabSz="914225">
              <a:defRPr/>
            </a:pPr>
            <a:r>
              <a:rPr lang="en-US" sz="1765" dirty="0">
                <a:solidFill>
                  <a:srgbClr val="505050"/>
                </a:solidFill>
                <a:latin typeface="Segoe UI"/>
              </a:rPr>
              <a:t>Consistency w.r.t. Transactions is </a:t>
            </a:r>
            <a:r>
              <a:rPr lang="en-US" sz="1765" b="1" u="sng" dirty="0">
                <a:solidFill>
                  <a:srgbClr val="505050"/>
                </a:solidFill>
                <a:latin typeface="Segoe UI"/>
              </a:rPr>
              <a:t>NOT</a:t>
            </a:r>
            <a:r>
              <a:rPr lang="en-US" sz="1765" dirty="0">
                <a:solidFill>
                  <a:srgbClr val="505050"/>
                </a:solidFill>
                <a:latin typeface="Segoe UI"/>
              </a:rPr>
              <a:t> the same thing as Consistency w.r.t. Replication.</a:t>
            </a:r>
            <a:endParaRPr lang="en-US" sz="1961" dirty="0">
              <a:solidFill>
                <a:srgbClr val="D83B01"/>
              </a:solidFill>
              <a:latin typeface="Segoe UI Light" panose="020B0502040204020203" pitchFamily="34" charset="0"/>
              <a:cs typeface="Segoe UI Light" panose="020B0502040204020203" pitchFamily="34" charset="0"/>
            </a:endParaRPr>
          </a:p>
        </p:txBody>
      </p:sp>
      <p:cxnSp>
        <p:nvCxnSpPr>
          <p:cNvPr id="6" name="Straight Arrow Connector 5">
            <a:extLst>
              <a:ext uri="{FF2B5EF4-FFF2-40B4-BE49-F238E27FC236}">
                <a16:creationId xmlns:a16="http://schemas.microsoft.com/office/drawing/2014/main" id="{57F8303C-5334-4233-B238-35BB36ED40D5}"/>
              </a:ext>
            </a:extLst>
          </p:cNvPr>
          <p:cNvCxnSpPr/>
          <p:nvPr/>
        </p:nvCxnSpPr>
        <p:spPr>
          <a:xfrm flipV="1">
            <a:off x="4279900" y="3981450"/>
            <a:ext cx="50800" cy="692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C367C3F-624A-4F6D-A050-A10D5CD8AB7A}"/>
              </a:ext>
            </a:extLst>
          </p:cNvPr>
          <p:cNvCxnSpPr/>
          <p:nvPr/>
        </p:nvCxnSpPr>
        <p:spPr>
          <a:xfrm flipV="1">
            <a:off x="9779000" y="4083050"/>
            <a:ext cx="76200" cy="66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071CA0-C368-4ABF-BA50-03BD12B3296E}"/>
              </a:ext>
            </a:extLst>
          </p:cNvPr>
          <p:cNvSpPr txBox="1"/>
          <p:nvPr/>
        </p:nvSpPr>
        <p:spPr>
          <a:xfrm>
            <a:off x="1779032" y="4772283"/>
            <a:ext cx="4780518" cy="646331"/>
          </a:xfrm>
          <a:prstGeom prst="rect">
            <a:avLst/>
          </a:prstGeom>
          <a:noFill/>
        </p:spPr>
        <p:txBody>
          <a:bodyPr wrap="square" rtlCol="0">
            <a:spAutoFit/>
          </a:bodyPr>
          <a:lstStyle/>
          <a:p>
            <a:r>
              <a:rPr lang="en-US" i="1" dirty="0"/>
              <a:t>this is about moving from one valid state to another for a single given </a:t>
            </a:r>
            <a:r>
              <a:rPr lang="en-US" i="1" dirty="0" err="1"/>
              <a:t>tx</a:t>
            </a:r>
            <a:endParaRPr lang="en-US" i="1" dirty="0"/>
          </a:p>
        </p:txBody>
      </p:sp>
      <p:sp>
        <p:nvSpPr>
          <p:cNvPr id="10" name="TextBox 9">
            <a:extLst>
              <a:ext uri="{FF2B5EF4-FFF2-40B4-BE49-F238E27FC236}">
                <a16:creationId xmlns:a16="http://schemas.microsoft.com/office/drawing/2014/main" id="{8997133E-6AA6-47A9-80B2-8C0A0CCCFB0B}"/>
              </a:ext>
            </a:extLst>
          </p:cNvPr>
          <p:cNvSpPr txBox="1"/>
          <p:nvPr/>
        </p:nvSpPr>
        <p:spPr>
          <a:xfrm>
            <a:off x="7661275" y="4774347"/>
            <a:ext cx="4235450" cy="646331"/>
          </a:xfrm>
          <a:prstGeom prst="rect">
            <a:avLst/>
          </a:prstGeom>
          <a:noFill/>
        </p:spPr>
        <p:txBody>
          <a:bodyPr wrap="square" rtlCol="0">
            <a:spAutoFit/>
          </a:bodyPr>
          <a:lstStyle/>
          <a:p>
            <a:r>
              <a:rPr lang="en-US" i="1" dirty="0"/>
              <a:t>this about getting a consistent view across replicated copies of data</a:t>
            </a:r>
          </a:p>
        </p:txBody>
      </p:sp>
    </p:spTree>
    <p:extLst>
      <p:ext uri="{BB962C8B-B14F-4D97-AF65-F5344CB8AC3E}">
        <p14:creationId xmlns:p14="http://schemas.microsoft.com/office/powerpoint/2010/main" val="34470701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108188" cy="369332"/>
          </a:xfrm>
          <a:prstGeom prst="rect">
            <a:avLst/>
          </a:prstGeom>
          <a:noFill/>
        </p:spPr>
        <p:txBody>
          <a:bodyPr wrap="none" rtlCol="0">
            <a:spAutoFit/>
          </a:bodyPr>
          <a:lstStyle/>
          <a:p>
            <a:pPr lvl="0">
              <a:defRPr/>
            </a:pPr>
            <a:r>
              <a:rPr lang="en-US" dirty="0">
                <a:solidFill>
                  <a:prstClr val="black"/>
                </a:solidFill>
              </a:rPr>
              <a:t>(West US)</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lvl="0">
              <a:defRPr/>
            </a:pPr>
            <a:r>
              <a:rPr lang="en-US" dirty="0">
                <a:solidFill>
                  <a:prstClr val="black"/>
                </a:solidFill>
              </a:rPr>
              <a:t>(East US)</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598002" cy="369332"/>
          </a:xfrm>
          <a:prstGeom prst="rect">
            <a:avLst/>
          </a:prstGeom>
          <a:noFill/>
        </p:spPr>
        <p:txBody>
          <a:bodyPr wrap="none" rtlCol="0">
            <a:spAutoFit/>
          </a:bodyPr>
          <a:lstStyle/>
          <a:p>
            <a:pPr lvl="0">
              <a:defRPr/>
            </a:pPr>
            <a:r>
              <a:rPr lang="en-US" dirty="0">
                <a:solidFill>
                  <a:prstClr val="black"/>
                </a:solidFill>
              </a:rPr>
              <a:t>(North Europe)</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5"/>
              <a:stretch>
                <a:fillRect/>
              </a:stretch>
            </p:blipFill>
            <p:spPr>
              <a:xfrm>
                <a:off x="2107967" y="220724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Tree>
    <p:extLst>
      <p:ext uri="{BB962C8B-B14F-4D97-AF65-F5344CB8AC3E}">
        <p14:creationId xmlns:p14="http://schemas.microsoft.com/office/powerpoint/2010/main" val="2189542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Multi-model, multi-API</a:t>
            </a:r>
          </a:p>
        </p:txBody>
      </p:sp>
      <p:sp>
        <p:nvSpPr>
          <p:cNvPr id="4" name="TextBox 3"/>
          <p:cNvSpPr txBox="1"/>
          <p:nvPr/>
        </p:nvSpPr>
        <p:spPr>
          <a:xfrm>
            <a:off x="5711514" y="2050410"/>
            <a:ext cx="648048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Database engine operates on Atom-Record-Sequence type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All data models can be efficiently translated to 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Multi-model: Key-value, Document, Column, and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Multi-API: SQL (DocumentDB), MongoDB, Table, Cassandra and Gremlin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More data-models and APIs to be added</a:t>
            </a:r>
          </a:p>
        </p:txBody>
      </p:sp>
      <p:pic>
        <p:nvPicPr>
          <p:cNvPr id="7" name="Graphic 6">
            <a:extLst>
              <a:ext uri="{FF2B5EF4-FFF2-40B4-BE49-F238E27FC236}">
                <a16:creationId xmlns:a16="http://schemas.microsoft.com/office/drawing/2014/main" id="{D4E5635F-ED54-4335-BD68-E77D1C5815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7045" y="2005015"/>
            <a:ext cx="3351795" cy="2658320"/>
          </a:xfrm>
          <a:prstGeom prst="rect">
            <a:avLst/>
          </a:prstGeom>
        </p:spPr>
      </p:pic>
    </p:spTree>
    <p:extLst>
      <p:ext uri="{BB962C8B-B14F-4D97-AF65-F5344CB8AC3E}">
        <p14:creationId xmlns:p14="http://schemas.microsoft.com/office/powerpoint/2010/main" val="2763078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5"/>
              <a:stretch>
                <a:fillRect/>
              </a:stretch>
            </p:blipFill>
            <p:spPr>
              <a:xfrm>
                <a:off x="2107967" y="220724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Tree>
    <p:extLst>
      <p:ext uri="{BB962C8B-B14F-4D97-AF65-F5344CB8AC3E}">
        <p14:creationId xmlns:p14="http://schemas.microsoft.com/office/powerpoint/2010/main" val="40378637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spTree>
    <p:extLst>
      <p:ext uri="{BB962C8B-B14F-4D97-AF65-F5344CB8AC3E}">
        <p14:creationId xmlns:p14="http://schemas.microsoft.com/office/powerpoint/2010/main" val="3746174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114332" y="5661781"/>
            <a:ext cx="537993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a network partition is introduced?</a:t>
            </a:r>
          </a:p>
        </p:txBody>
      </p:sp>
    </p:spTree>
    <p:extLst>
      <p:ext uri="{BB962C8B-B14F-4D97-AF65-F5344CB8AC3E}">
        <p14:creationId xmlns:p14="http://schemas.microsoft.com/office/powerpoint/2010/main" val="22773194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4033350" y="5561429"/>
            <a:ext cx="7556492"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What is the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Should it see 5? (prioritize availability)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does the system go offline until network is restored? (prioritize consistency)</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114332" y="5661781"/>
            <a:ext cx="537993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a network partition is introduced?</a:t>
            </a:r>
          </a:p>
        </p:txBody>
      </p:sp>
    </p:spTree>
    <p:extLst>
      <p:ext uri="{BB962C8B-B14F-4D97-AF65-F5344CB8AC3E}">
        <p14:creationId xmlns:p14="http://schemas.microsoft.com/office/powerpoint/2010/main" val="3454928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7FC7F2D-E916-49F2-B427-537DCAE70A09}"/>
              </a:ext>
            </a:extLst>
          </p:cNvPr>
          <p:cNvSpPr txBox="1"/>
          <p:nvPr/>
        </p:nvSpPr>
        <p:spPr>
          <a:xfrm>
            <a:off x="3071132" y="5605676"/>
            <a:ext cx="72399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Brewer’s CAP Theorem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impossible for distributed data store to simultaneously provide more than 2 out of the following 3 guarantees: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Consistency, Availability, Partition Tolerance</a:t>
            </a:r>
          </a:p>
        </p:txBody>
      </p:sp>
    </p:spTree>
    <p:extLst>
      <p:ext uri="{BB962C8B-B14F-4D97-AF65-F5344CB8AC3E}">
        <p14:creationId xmlns:p14="http://schemas.microsoft.com/office/powerpoint/2010/main" val="3568418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9" name="Straight Arrow Connector 8">
            <a:extLst>
              <a:ext uri="{FF2B5EF4-FFF2-40B4-BE49-F238E27FC236}">
                <a16:creationId xmlns:a16="http://schemas.microsoft.com/office/drawing/2014/main" id="{FED8612F-B073-4107-9C68-FEE71760F7D1}"/>
              </a:ext>
            </a:extLst>
          </p:cNvPr>
          <p:cNvCxnSpPr>
            <a:cxnSpLocks/>
          </p:cNvCxnSpPr>
          <p:nvPr/>
        </p:nvCxnSpPr>
        <p:spPr>
          <a:xfrm>
            <a:off x="6075243" y="1110343"/>
            <a:ext cx="77363" cy="79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1ADB07-A549-460D-808E-E73BDF8CFD46}"/>
              </a:ext>
            </a:extLst>
          </p:cNvPr>
          <p:cNvSpPr txBox="1"/>
          <p:nvPr/>
        </p:nvSpPr>
        <p:spPr>
          <a:xfrm>
            <a:off x="3122023" y="267379"/>
            <a:ext cx="74504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Latency: packet of information can travel as fast as speed of light.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Replication between distant geographic regions can take 100’s of milliseconds</a:t>
            </a:r>
          </a:p>
        </p:txBody>
      </p:sp>
      <p:cxnSp>
        <p:nvCxnSpPr>
          <p:cNvPr id="12" name="Straight Arrow Connector 11">
            <a:extLst>
              <a:ext uri="{FF2B5EF4-FFF2-40B4-BE49-F238E27FC236}">
                <a16:creationId xmlns:a16="http://schemas.microsoft.com/office/drawing/2014/main" id="{7938630C-5BEF-48C7-8A7D-5F764E60B239}"/>
              </a:ext>
            </a:extLst>
          </p:cNvPr>
          <p:cNvCxnSpPr>
            <a:cxnSpLocks/>
          </p:cNvCxnSpPr>
          <p:nvPr/>
        </p:nvCxnSpPr>
        <p:spPr>
          <a:xfrm flipH="1">
            <a:off x="5669280" y="1110343"/>
            <a:ext cx="328600" cy="231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1630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6371899" y="5561429"/>
            <a:ext cx="287937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B: What is the value?</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A: What is the value?</a:t>
            </a:r>
          </a:p>
        </p:txBody>
      </p:sp>
    </p:spTree>
    <p:extLst>
      <p:ext uri="{BB962C8B-B14F-4D97-AF65-F5344CB8AC3E}">
        <p14:creationId xmlns:p14="http://schemas.microsoft.com/office/powerpoint/2010/main" val="3199811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212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a:t>
            </a:r>
            <a:r>
              <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rPr>
              <a:t>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6</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0422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4977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4418576" y="5561429"/>
            <a:ext cx="678602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B: What is the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Should it see 5 immediately? (prioritize 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 it see the same result as reader A? (quorum impacts throughput)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does it sit and wait for 5 =&gt; 6 propagate? (prioritize consistency)</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Reader A: What is the value?</a:t>
            </a:r>
          </a:p>
        </p:txBody>
      </p:sp>
    </p:spTree>
    <p:extLst>
      <p:ext uri="{BB962C8B-B14F-4D97-AF65-F5344CB8AC3E}">
        <p14:creationId xmlns:p14="http://schemas.microsoft.com/office/powerpoint/2010/main" val="20469025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12" name="TextBox 11">
            <a:extLst>
              <a:ext uri="{FF2B5EF4-FFF2-40B4-BE49-F238E27FC236}">
                <a16:creationId xmlns:a16="http://schemas.microsoft.com/office/drawing/2014/main" id="{161C06F2-4112-4780-9660-9AC2DB3E807C}"/>
              </a:ext>
            </a:extLst>
          </p:cNvPr>
          <p:cNvSpPr txBox="1"/>
          <p:nvPr/>
        </p:nvSpPr>
        <p:spPr>
          <a:xfrm>
            <a:off x="2248172" y="5578695"/>
            <a:ext cx="822484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PACELC Theorem: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the case of network partitioning (P) in a distributed computer system, one has to choose between availability (A) and consistency (C) (as per the CAP theorem), but else (E), even when the system is running normally in the absence of partitions, one has to choose between latency (L) and consistency (C).</a:t>
            </a:r>
          </a:p>
        </p:txBody>
      </p:sp>
    </p:spTree>
    <p:extLst>
      <p:ext uri="{BB962C8B-B14F-4D97-AF65-F5344CB8AC3E}">
        <p14:creationId xmlns:p14="http://schemas.microsoft.com/office/powerpoint/2010/main" val="22016250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2459038" y="205107"/>
            <a:ext cx="9732962" cy="985837"/>
          </a:xfrm>
        </p:spPr>
        <p:txBody>
          <a:bodyPr/>
          <a:lstStyle/>
          <a:p>
            <a:r>
              <a:rPr lang="en-US" dirty="0"/>
              <a:t>Programmable Data Consistency </a:t>
            </a:r>
          </a:p>
        </p:txBody>
      </p:sp>
      <p:pic>
        <p:nvPicPr>
          <p:cNvPr id="8" name="Picture 2" descr="http://counterinception.com/sites/default/files/pictures/MatrixBluePillRedPi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071" y="1190944"/>
            <a:ext cx="7645619" cy="443103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991428" y="5439245"/>
            <a:ext cx="2833169" cy="784831"/>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Calibri Light" panose="020F0302020204030204"/>
                <a:ea typeface="+mn-ea"/>
                <a:cs typeface="+mn-cs"/>
              </a:rPr>
              <a:t>Strong consistency High latency</a:t>
            </a:r>
          </a:p>
        </p:txBody>
      </p:sp>
      <p:sp>
        <p:nvSpPr>
          <p:cNvPr id="11" name="TextBox 10"/>
          <p:cNvSpPr txBox="1"/>
          <p:nvPr/>
        </p:nvSpPr>
        <p:spPr>
          <a:xfrm>
            <a:off x="6110009" y="5439245"/>
            <a:ext cx="3079694" cy="784830"/>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Eventual consistency, Low latency</a:t>
            </a:r>
          </a:p>
        </p:txBody>
      </p:sp>
      <p:sp>
        <p:nvSpPr>
          <p:cNvPr id="9" name="Title 1"/>
          <p:cNvSpPr txBox="1">
            <a:spLocks/>
          </p:cNvSpPr>
          <p:nvPr/>
        </p:nvSpPr>
        <p:spPr>
          <a:xfrm>
            <a:off x="-132239" y="1763066"/>
            <a:ext cx="2991585" cy="700233"/>
          </a:xfrm>
          <a:prstGeom prst="rect">
            <a:avLst/>
          </a:prstGeom>
        </p:spPr>
        <p:txBody>
          <a:bodyPr vert="horz" wrap="square" lIns="134444" tIns="84028" rIns="134444" bIns="84028"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9644" marR="0" lvl="0" indent="-259644" algn="l" defTabSz="857055" rtl="0" eaLnBrk="1" fontAlgn="auto" latinLnBrk="0" hangingPunct="1">
              <a:lnSpc>
                <a:spcPct val="90000"/>
              </a:lnSpc>
              <a:spcBef>
                <a:spcPct val="0"/>
              </a:spcBef>
              <a:spcAft>
                <a:spcPts val="0"/>
              </a:spcAft>
              <a:buClrTx/>
              <a:buSzTx/>
              <a:buFontTx/>
              <a:buNone/>
              <a:tabLst>
                <a:tab pos="259644" algn="l"/>
              </a:tabLst>
              <a:defRPr/>
            </a:pPr>
            <a:r>
              <a:rPr kumimoji="0" lang="en-US" sz="4042" b="0" i="1" u="none" strike="noStrike" kern="1200" cap="none" spc="-102"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mn-ea"/>
                <a:cs typeface="Segoe UI" pitchFamily="34" charset="0"/>
              </a:rPr>
              <a:t>  Choice for most distributed apps</a:t>
            </a:r>
            <a:endParaRPr kumimoji="0" lang="en-US" sz="4042" b="0" i="1" u="none" strike="noStrike" kern="1200" cap="none" spc="-102" normalizeH="0" baseline="0" noProof="0" dirty="0">
              <a:ln w="3175">
                <a:noFill/>
              </a:ln>
              <a:solidFill>
                <a:srgbClr val="FF0000"/>
              </a:solidFill>
              <a:effectLst/>
              <a:uLnTx/>
              <a:uFillTx/>
              <a:latin typeface="Calibri Light" panose="020F0302020204030204"/>
              <a:ea typeface="+mn-ea"/>
              <a:cs typeface="Segoe UI" pitchFamily="34" charset="0"/>
            </a:endParaRPr>
          </a:p>
        </p:txBody>
      </p:sp>
      <p:sp>
        <p:nvSpPr>
          <p:cNvPr id="2" name="Right Brace 1"/>
          <p:cNvSpPr/>
          <p:nvPr/>
        </p:nvSpPr>
        <p:spPr>
          <a:xfrm rot="5400000">
            <a:off x="5774074" y="3363628"/>
            <a:ext cx="493238" cy="6058526"/>
          </a:xfrm>
          <a:prstGeom prst="rightBrace">
            <a:avLst>
              <a:gd name="adj1" fmla="val 13567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Industry-leading, enterprise-grade SLAs </a:t>
            </a:r>
          </a:p>
        </p:txBody>
      </p:sp>
      <p:sp>
        <p:nvSpPr>
          <p:cNvPr id="28" name="TextBox 27"/>
          <p:cNvSpPr txBox="1"/>
          <p:nvPr/>
        </p:nvSpPr>
        <p:spPr>
          <a:xfrm>
            <a:off x="5711515" y="2050410"/>
            <a:ext cx="5614576"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99.99% availability – even with a single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Made possible with highly-redundant storage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Guaranteed durability – writes are majority quorum committed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First and only service to offer SLAs 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Low-latency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Consistency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Throughput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3CBC6BF8-2FB3-4330-915E-00ADD8C23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2186" y="2168721"/>
            <a:ext cx="2866002" cy="2317922"/>
          </a:xfrm>
          <a:prstGeom prst="rect">
            <a:avLst/>
          </a:prstGeom>
        </p:spPr>
      </p:pic>
    </p:spTree>
    <p:extLst>
      <p:ext uri="{BB962C8B-B14F-4D97-AF65-F5344CB8AC3E}">
        <p14:creationId xmlns:p14="http://schemas.microsoft.com/office/powerpoint/2010/main" val="1046534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94967295"/>
          </p:nvPr>
        </p:nvSpPr>
        <p:spPr>
          <a:xfrm>
            <a:off x="170342" y="1328738"/>
            <a:ext cx="6608763" cy="4554537"/>
          </a:xfrm>
        </p:spPr>
        <p:txBody>
          <a:bodyPr>
            <a:normAutofit lnSpcReduction="10000"/>
          </a:bodyPr>
          <a:lstStyle/>
          <a:p>
            <a:pPr>
              <a:spcAft>
                <a:spcPts val="551"/>
              </a:spcAft>
            </a:pPr>
            <a:r>
              <a:rPr lang="en-US" sz="2941" dirty="0"/>
              <a:t>Intuitive programming model</a:t>
            </a:r>
          </a:p>
          <a:p>
            <a:pPr>
              <a:spcAft>
                <a:spcPts val="551"/>
              </a:spcAft>
            </a:pPr>
            <a:r>
              <a:rPr lang="en-US" sz="2573" dirty="0"/>
              <a:t>5 Well-defined, consistency models</a:t>
            </a:r>
          </a:p>
          <a:p>
            <a:pPr>
              <a:spcAft>
                <a:spcPts val="1655"/>
              </a:spcAft>
            </a:pPr>
            <a:r>
              <a:rPr lang="en-US" sz="2573" dirty="0"/>
              <a:t>Overridable on a per-request basis</a:t>
            </a:r>
          </a:p>
          <a:p>
            <a:pPr>
              <a:spcAft>
                <a:spcPts val="551"/>
              </a:spcAft>
            </a:pPr>
            <a:endParaRPr lang="en-US" sz="2573" b="1" dirty="0"/>
          </a:p>
          <a:p>
            <a:pPr>
              <a:spcAft>
                <a:spcPts val="551"/>
              </a:spcAft>
            </a:pPr>
            <a:r>
              <a:rPr lang="en-US" sz="2941" dirty="0"/>
              <a:t>Clear tradeoffs</a:t>
            </a:r>
          </a:p>
          <a:p>
            <a:pPr>
              <a:spcAft>
                <a:spcPts val="551"/>
              </a:spcAft>
            </a:pPr>
            <a:r>
              <a:rPr lang="en-US" sz="2573" dirty="0"/>
              <a:t>Latency </a:t>
            </a:r>
          </a:p>
          <a:p>
            <a:pPr>
              <a:spcAft>
                <a:spcPts val="551"/>
              </a:spcAft>
            </a:pPr>
            <a:r>
              <a:rPr lang="en-US" sz="2573" dirty="0"/>
              <a:t>Availability </a:t>
            </a:r>
          </a:p>
          <a:p>
            <a:pPr>
              <a:spcAft>
                <a:spcPts val="551"/>
              </a:spcAft>
            </a:pPr>
            <a:r>
              <a:rPr lang="en-US" sz="2573" dirty="0"/>
              <a:t>Throughput</a:t>
            </a:r>
            <a:endParaRPr lang="en-US" sz="2206" dirty="0"/>
          </a:p>
        </p:txBody>
      </p:sp>
      <p:sp>
        <p:nvSpPr>
          <p:cNvPr id="17" name="Title 16"/>
          <p:cNvSpPr>
            <a:spLocks noGrp="1"/>
          </p:cNvSpPr>
          <p:nvPr>
            <p:ph type="title" idx="4294967295"/>
          </p:nvPr>
        </p:nvSpPr>
        <p:spPr>
          <a:xfrm>
            <a:off x="0" y="123825"/>
            <a:ext cx="10287000" cy="1143000"/>
          </a:xfrm>
        </p:spPr>
        <p:txBody>
          <a:bodyPr/>
          <a:lstStyle/>
          <a:p>
            <a:r>
              <a:rPr lang="en-US" dirty="0"/>
              <a:t>Well-defined consistency models</a:t>
            </a:r>
          </a:p>
        </p:txBody>
      </p:sp>
      <p:grpSp>
        <p:nvGrpSpPr>
          <p:cNvPr id="86" name="Group 85">
            <a:extLst>
              <a:ext uri="{FF2B5EF4-FFF2-40B4-BE49-F238E27FC236}">
                <a16:creationId xmlns:a16="http://schemas.microsoft.com/office/drawing/2014/main" id="{C0A338ED-71B3-4374-83B7-33ECEBA008A8}"/>
              </a:ext>
            </a:extLst>
          </p:cNvPr>
          <p:cNvGrpSpPr/>
          <p:nvPr/>
        </p:nvGrpSpPr>
        <p:grpSpPr>
          <a:xfrm>
            <a:off x="5115536" y="2730336"/>
            <a:ext cx="6593844" cy="3317322"/>
            <a:chOff x="445531" y="2209801"/>
            <a:chExt cx="7174469" cy="3609431"/>
          </a:xfrm>
        </p:grpSpPr>
        <p:sp>
          <p:nvSpPr>
            <p:cNvPr id="87" name="Freeform 609">
              <a:extLst>
                <a:ext uri="{FF2B5EF4-FFF2-40B4-BE49-F238E27FC236}">
                  <a16:creationId xmlns:a16="http://schemas.microsoft.com/office/drawing/2014/main" id="{F2EB571E-ABFE-4B9E-98D6-A099E7ED3426}"/>
                </a:ext>
              </a:extLst>
            </p:cNvPr>
            <p:cNvSpPr>
              <a:spLocks noEditPoints="1"/>
            </p:cNvSpPr>
            <p:nvPr/>
          </p:nvSpPr>
          <p:spPr bwMode="auto">
            <a:xfrm>
              <a:off x="445531" y="2209801"/>
              <a:ext cx="7174469" cy="3609431"/>
            </a:xfrm>
            <a:custGeom>
              <a:avLst/>
              <a:gdLst>
                <a:gd name="T0" fmla="*/ 42 w 1779"/>
                <a:gd name="T1" fmla="*/ 140 h 895"/>
                <a:gd name="T2" fmla="*/ 155 w 1779"/>
                <a:gd name="T3" fmla="*/ 148 h 895"/>
                <a:gd name="T4" fmla="*/ 327 w 1779"/>
                <a:gd name="T5" fmla="*/ 46 h 895"/>
                <a:gd name="T6" fmla="*/ 337 w 1779"/>
                <a:gd name="T7" fmla="*/ 74 h 895"/>
                <a:gd name="T8" fmla="*/ 382 w 1779"/>
                <a:gd name="T9" fmla="*/ 79 h 895"/>
                <a:gd name="T10" fmla="*/ 161 w 1779"/>
                <a:gd name="T11" fmla="*/ 328 h 895"/>
                <a:gd name="T12" fmla="*/ 431 w 1779"/>
                <a:gd name="T13" fmla="*/ 71 h 895"/>
                <a:gd name="T14" fmla="*/ 414 w 1779"/>
                <a:gd name="T15" fmla="*/ 103 h 895"/>
                <a:gd name="T16" fmla="*/ 488 w 1779"/>
                <a:gd name="T17" fmla="*/ 57 h 895"/>
                <a:gd name="T18" fmla="*/ 433 w 1779"/>
                <a:gd name="T19" fmla="*/ 121 h 895"/>
                <a:gd name="T20" fmla="*/ 466 w 1779"/>
                <a:gd name="T21" fmla="*/ 106 h 895"/>
                <a:gd name="T22" fmla="*/ 287 w 1779"/>
                <a:gd name="T23" fmla="*/ 329 h 895"/>
                <a:gd name="T24" fmla="*/ 507 w 1779"/>
                <a:gd name="T25" fmla="*/ 132 h 895"/>
                <a:gd name="T26" fmla="*/ 476 w 1779"/>
                <a:gd name="T27" fmla="*/ 193 h 895"/>
                <a:gd name="T28" fmla="*/ 468 w 1779"/>
                <a:gd name="T29" fmla="*/ 231 h 895"/>
                <a:gd name="T30" fmla="*/ 583 w 1779"/>
                <a:gd name="T31" fmla="*/ 125 h 895"/>
                <a:gd name="T32" fmla="*/ 643 w 1779"/>
                <a:gd name="T33" fmla="*/ 97 h 895"/>
                <a:gd name="T34" fmla="*/ 305 w 1779"/>
                <a:gd name="T35" fmla="*/ 463 h 895"/>
                <a:gd name="T36" fmla="*/ 333 w 1779"/>
                <a:gd name="T37" fmla="*/ 478 h 895"/>
                <a:gd name="T38" fmla="*/ 324 w 1779"/>
                <a:gd name="T39" fmla="*/ 552 h 895"/>
                <a:gd name="T40" fmla="*/ 751 w 1779"/>
                <a:gd name="T41" fmla="*/ 184 h 895"/>
                <a:gd name="T42" fmla="*/ 797 w 1779"/>
                <a:gd name="T43" fmla="*/ 160 h 895"/>
                <a:gd name="T44" fmla="*/ 851 w 1779"/>
                <a:gd name="T45" fmla="*/ 147 h 895"/>
                <a:gd name="T46" fmla="*/ 380 w 1779"/>
                <a:gd name="T47" fmla="*/ 639 h 895"/>
                <a:gd name="T48" fmla="*/ 911 w 1779"/>
                <a:gd name="T49" fmla="*/ 138 h 895"/>
                <a:gd name="T50" fmla="*/ 941 w 1779"/>
                <a:gd name="T51" fmla="*/ 127 h 895"/>
                <a:gd name="T52" fmla="*/ 1002 w 1779"/>
                <a:gd name="T53" fmla="*/ 80 h 895"/>
                <a:gd name="T54" fmla="*/ 708 w 1779"/>
                <a:gd name="T55" fmla="*/ 410 h 895"/>
                <a:gd name="T56" fmla="*/ 399 w 1779"/>
                <a:gd name="T57" fmla="*/ 743 h 895"/>
                <a:gd name="T58" fmla="*/ 1157 w 1779"/>
                <a:gd name="T59" fmla="*/ 18 h 895"/>
                <a:gd name="T60" fmla="*/ 591 w 1779"/>
                <a:gd name="T61" fmla="*/ 592 h 895"/>
                <a:gd name="T62" fmla="*/ 1152 w 1779"/>
                <a:gd name="T63" fmla="*/ 50 h 895"/>
                <a:gd name="T64" fmla="*/ 980 w 1779"/>
                <a:gd name="T65" fmla="*/ 242 h 895"/>
                <a:gd name="T66" fmla="*/ 928 w 1779"/>
                <a:gd name="T67" fmla="*/ 308 h 895"/>
                <a:gd name="T68" fmla="*/ 1246 w 1779"/>
                <a:gd name="T69" fmla="*/ 41 h 895"/>
                <a:gd name="T70" fmla="*/ 1065 w 1779"/>
                <a:gd name="T71" fmla="*/ 245 h 895"/>
                <a:gd name="T72" fmla="*/ 1087 w 1779"/>
                <a:gd name="T73" fmla="*/ 265 h 895"/>
                <a:gd name="T74" fmla="*/ 1337 w 1779"/>
                <a:gd name="T75" fmla="*/ 38 h 895"/>
                <a:gd name="T76" fmla="*/ 865 w 1779"/>
                <a:gd name="T77" fmla="*/ 557 h 895"/>
                <a:gd name="T78" fmla="*/ 1027 w 1779"/>
                <a:gd name="T79" fmla="*/ 418 h 895"/>
                <a:gd name="T80" fmla="*/ 1057 w 1779"/>
                <a:gd name="T81" fmla="*/ 449 h 895"/>
                <a:gd name="T82" fmla="*/ 1191 w 1779"/>
                <a:gd name="T83" fmla="*/ 371 h 895"/>
                <a:gd name="T84" fmla="*/ 890 w 1779"/>
                <a:gd name="T85" fmla="*/ 717 h 895"/>
                <a:gd name="T86" fmla="*/ 1001 w 1779"/>
                <a:gd name="T87" fmla="*/ 659 h 895"/>
                <a:gd name="T88" fmla="*/ 1597 w 1779"/>
                <a:gd name="T89" fmla="*/ 91 h 895"/>
                <a:gd name="T90" fmla="*/ 1457 w 1779"/>
                <a:gd name="T91" fmla="*/ 277 h 895"/>
                <a:gd name="T92" fmla="*/ 1342 w 1779"/>
                <a:gd name="T93" fmla="*/ 397 h 895"/>
                <a:gd name="T94" fmla="*/ 1546 w 1779"/>
                <a:gd name="T95" fmla="*/ 221 h 895"/>
                <a:gd name="T96" fmla="*/ 1576 w 1779"/>
                <a:gd name="T97" fmla="*/ 242 h 895"/>
                <a:gd name="T98" fmla="*/ 1348 w 1779"/>
                <a:gd name="T99" fmla="*/ 482 h 895"/>
                <a:gd name="T100" fmla="*/ 1535 w 1779"/>
                <a:gd name="T101" fmla="*/ 317 h 895"/>
                <a:gd name="T102" fmla="*/ 1380 w 1779"/>
                <a:gd name="T103" fmla="*/ 520 h 895"/>
                <a:gd name="T104" fmla="*/ 1393 w 1779"/>
                <a:gd name="T105" fmla="*/ 547 h 895"/>
                <a:gd name="T106" fmla="*/ 1532 w 1779"/>
                <a:gd name="T107" fmla="*/ 459 h 895"/>
                <a:gd name="T108" fmla="*/ 1482 w 1779"/>
                <a:gd name="T109" fmla="*/ 537 h 895"/>
                <a:gd name="T110" fmla="*/ 1500 w 1779"/>
                <a:gd name="T111" fmla="*/ 561 h 895"/>
                <a:gd name="T112" fmla="*/ 1590 w 1779"/>
                <a:gd name="T113" fmla="*/ 535 h 895"/>
                <a:gd name="T114" fmla="*/ 1578 w 1779"/>
                <a:gd name="T115" fmla="*/ 599 h 895"/>
                <a:gd name="T116" fmla="*/ 1597 w 1779"/>
                <a:gd name="T117" fmla="*/ 632 h 895"/>
                <a:gd name="T118" fmla="*/ 1680 w 1779"/>
                <a:gd name="T119" fmla="*/ 599 h 895"/>
                <a:gd name="T120" fmla="*/ 1739 w 1779"/>
                <a:gd name="T121" fmla="*/ 588 h 895"/>
                <a:gd name="T122" fmla="*/ 1692 w 1779"/>
                <a:gd name="T123" fmla="*/ 817 h 895"/>
                <a:gd name="T124" fmla="*/ 997 w 1779"/>
                <a:gd name="T125" fmla="*/ 69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2C3E50">
                <a:lumMod val="60000"/>
                <a:lumOff val="40000"/>
              </a:srgbClr>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88" name="Oval 87">
              <a:extLst>
                <a:ext uri="{FF2B5EF4-FFF2-40B4-BE49-F238E27FC236}">
                  <a16:creationId xmlns:a16="http://schemas.microsoft.com/office/drawing/2014/main" id="{5B8D242E-B567-4FC1-B8FC-BC36A5920AA1}"/>
                </a:ext>
              </a:extLst>
            </p:cNvPr>
            <p:cNvSpPr/>
            <p:nvPr/>
          </p:nvSpPr>
          <p:spPr>
            <a:xfrm>
              <a:off x="4147803" y="45619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89" name="Oval 88">
              <a:extLst>
                <a:ext uri="{FF2B5EF4-FFF2-40B4-BE49-F238E27FC236}">
                  <a16:creationId xmlns:a16="http://schemas.microsoft.com/office/drawing/2014/main" id="{8D9FB80E-2D42-4D51-A299-C2B46EEF8EE0}"/>
                </a:ext>
              </a:extLst>
            </p:cNvPr>
            <p:cNvSpPr/>
            <p:nvPr/>
          </p:nvSpPr>
          <p:spPr>
            <a:xfrm>
              <a:off x="4230013" y="281940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0" name="Oval 89">
              <a:extLst>
                <a:ext uri="{FF2B5EF4-FFF2-40B4-BE49-F238E27FC236}">
                  <a16:creationId xmlns:a16="http://schemas.microsoft.com/office/drawing/2014/main" id="{C9360454-D82F-4CE3-8FCA-8F487FD61F3E}"/>
                </a:ext>
              </a:extLst>
            </p:cNvPr>
            <p:cNvSpPr/>
            <p:nvPr/>
          </p:nvSpPr>
          <p:spPr>
            <a:xfrm>
              <a:off x="5406549" y="3342731"/>
              <a:ext cx="138788" cy="138788"/>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1" name="Freeform 162">
              <a:extLst>
                <a:ext uri="{FF2B5EF4-FFF2-40B4-BE49-F238E27FC236}">
                  <a16:creationId xmlns:a16="http://schemas.microsoft.com/office/drawing/2014/main" id="{D2327FDD-188B-4927-856F-D00FA6B4D753}"/>
                </a:ext>
              </a:extLst>
            </p:cNvPr>
            <p:cNvSpPr>
              <a:spLocks noEditPoints="1"/>
            </p:cNvSpPr>
            <p:nvPr/>
          </p:nvSpPr>
          <p:spPr bwMode="auto">
            <a:xfrm>
              <a:off x="4187686" y="2515065"/>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2" name="Freeform 163">
              <a:extLst>
                <a:ext uri="{FF2B5EF4-FFF2-40B4-BE49-F238E27FC236}">
                  <a16:creationId xmlns:a16="http://schemas.microsoft.com/office/drawing/2014/main" id="{59DB8EF7-CD9E-46D2-84F5-2639CA379E44}"/>
                </a:ext>
              </a:extLst>
            </p:cNvPr>
            <p:cNvSpPr>
              <a:spLocks noEditPoints="1"/>
            </p:cNvSpPr>
            <p:nvPr/>
          </p:nvSpPr>
          <p:spPr bwMode="auto">
            <a:xfrm>
              <a:off x="5363243" y="30518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93" name="Freeform 164">
              <a:extLst>
                <a:ext uri="{FF2B5EF4-FFF2-40B4-BE49-F238E27FC236}">
                  <a16:creationId xmlns:a16="http://schemas.microsoft.com/office/drawing/2014/main" id="{2CA6C173-3C91-4EDF-B4FC-DFCA23C6AA3F}"/>
                </a:ext>
              </a:extLst>
            </p:cNvPr>
            <p:cNvSpPr>
              <a:spLocks noEditPoints="1"/>
            </p:cNvSpPr>
            <p:nvPr/>
          </p:nvSpPr>
          <p:spPr bwMode="auto">
            <a:xfrm>
              <a:off x="4104498" y="4271073"/>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cxnSp>
          <p:nvCxnSpPr>
            <p:cNvPr id="94" name="Straight Connector 93">
              <a:extLst>
                <a:ext uri="{FF2B5EF4-FFF2-40B4-BE49-F238E27FC236}">
                  <a16:creationId xmlns:a16="http://schemas.microsoft.com/office/drawing/2014/main" id="{B46E2737-3235-487A-90FC-97DE9542D9A4}"/>
                </a:ext>
              </a:extLst>
            </p:cNvPr>
            <p:cNvCxnSpPr>
              <a:stCxn id="101" idx="6"/>
              <a:endCxn id="89" idx="2"/>
            </p:cNvCxnSpPr>
            <p:nvPr/>
          </p:nvCxnSpPr>
          <p:spPr>
            <a:xfrm flipV="1">
              <a:off x="1513543" y="2888796"/>
              <a:ext cx="2716469" cy="149137"/>
            </a:xfrm>
            <a:prstGeom prst="line">
              <a:avLst/>
            </a:prstGeom>
            <a:noFill/>
            <a:ln w="9525" cap="flat" cmpd="sng" algn="ctr">
              <a:solidFill>
                <a:sysClr val="window" lastClr="FFFFFF"/>
              </a:solidFill>
              <a:prstDash val="solid"/>
            </a:ln>
            <a:effectLst/>
          </p:spPr>
        </p:cxnSp>
        <p:cxnSp>
          <p:nvCxnSpPr>
            <p:cNvPr id="95" name="Straight Connector 94">
              <a:extLst>
                <a:ext uri="{FF2B5EF4-FFF2-40B4-BE49-F238E27FC236}">
                  <a16:creationId xmlns:a16="http://schemas.microsoft.com/office/drawing/2014/main" id="{24E28266-19BC-4AFE-8E9B-4DC90E3E099E}"/>
                </a:ext>
              </a:extLst>
            </p:cNvPr>
            <p:cNvCxnSpPr>
              <a:stCxn id="90" idx="4"/>
              <a:endCxn id="88" idx="6"/>
            </p:cNvCxnSpPr>
            <p:nvPr/>
          </p:nvCxnSpPr>
          <p:spPr>
            <a:xfrm flipH="1">
              <a:off x="4286591" y="3481519"/>
              <a:ext cx="1189352" cy="1149807"/>
            </a:xfrm>
            <a:prstGeom prst="line">
              <a:avLst/>
            </a:prstGeom>
            <a:noFill/>
            <a:ln w="9525" cap="flat" cmpd="sng" algn="ctr">
              <a:solidFill>
                <a:sysClr val="window" lastClr="FFFFFF"/>
              </a:solidFill>
              <a:prstDash val="solid"/>
            </a:ln>
            <a:effectLst/>
          </p:spPr>
        </p:cxnSp>
        <p:cxnSp>
          <p:nvCxnSpPr>
            <p:cNvPr id="96" name="Straight Connector 95">
              <a:extLst>
                <a:ext uri="{FF2B5EF4-FFF2-40B4-BE49-F238E27FC236}">
                  <a16:creationId xmlns:a16="http://schemas.microsoft.com/office/drawing/2014/main" id="{A4885426-3DEB-45AA-AABC-0BE79F4F6326}"/>
                </a:ext>
              </a:extLst>
            </p:cNvPr>
            <p:cNvCxnSpPr>
              <a:stCxn id="88" idx="2"/>
              <a:endCxn id="101" idx="6"/>
            </p:cNvCxnSpPr>
            <p:nvPr/>
          </p:nvCxnSpPr>
          <p:spPr>
            <a:xfrm flipH="1" flipV="1">
              <a:off x="1513543" y="3037933"/>
              <a:ext cx="2634260" cy="1593393"/>
            </a:xfrm>
            <a:prstGeom prst="line">
              <a:avLst/>
            </a:prstGeom>
            <a:noFill/>
            <a:ln w="9525" cap="flat" cmpd="sng" algn="ctr">
              <a:solidFill>
                <a:sysClr val="window" lastClr="FFFFFF"/>
              </a:solidFill>
              <a:prstDash val="solid"/>
            </a:ln>
            <a:effectLst/>
          </p:spPr>
        </p:cxnSp>
        <p:cxnSp>
          <p:nvCxnSpPr>
            <p:cNvPr id="97" name="Straight Connector 96">
              <a:extLst>
                <a:ext uri="{FF2B5EF4-FFF2-40B4-BE49-F238E27FC236}">
                  <a16:creationId xmlns:a16="http://schemas.microsoft.com/office/drawing/2014/main" id="{1DAF150B-03B5-4ED1-B97F-8E0CE8D0F48C}"/>
                </a:ext>
              </a:extLst>
            </p:cNvPr>
            <p:cNvCxnSpPr>
              <a:stCxn id="101" idx="6"/>
              <a:endCxn id="90" idx="2"/>
            </p:cNvCxnSpPr>
            <p:nvPr/>
          </p:nvCxnSpPr>
          <p:spPr>
            <a:xfrm>
              <a:off x="1513543" y="3037933"/>
              <a:ext cx="3893005" cy="374193"/>
            </a:xfrm>
            <a:prstGeom prst="line">
              <a:avLst/>
            </a:prstGeom>
            <a:noFill/>
            <a:ln w="9525" cap="flat" cmpd="sng" algn="ctr">
              <a:solidFill>
                <a:sysClr val="window" lastClr="FFFFFF"/>
              </a:solidFill>
              <a:prstDash val="solid"/>
            </a:ln>
            <a:effectLst/>
          </p:spPr>
        </p:cxnSp>
        <p:grpSp>
          <p:nvGrpSpPr>
            <p:cNvPr id="98" name="Group 97">
              <a:extLst>
                <a:ext uri="{FF2B5EF4-FFF2-40B4-BE49-F238E27FC236}">
                  <a16:creationId xmlns:a16="http://schemas.microsoft.com/office/drawing/2014/main" id="{E0297ECD-EE76-408E-B872-4F5CC7D41381}"/>
                </a:ext>
              </a:extLst>
            </p:cNvPr>
            <p:cNvGrpSpPr/>
            <p:nvPr/>
          </p:nvGrpSpPr>
          <p:grpSpPr>
            <a:xfrm>
              <a:off x="1308919" y="2902701"/>
              <a:ext cx="270459" cy="270459"/>
              <a:chOff x="981689" y="2177026"/>
              <a:chExt cx="202844" cy="202844"/>
            </a:xfrm>
          </p:grpSpPr>
          <p:sp>
            <p:nvSpPr>
              <p:cNvPr id="100" name="Oval 99">
                <a:extLst>
                  <a:ext uri="{FF2B5EF4-FFF2-40B4-BE49-F238E27FC236}">
                    <a16:creationId xmlns:a16="http://schemas.microsoft.com/office/drawing/2014/main" id="{B6BF7DD3-6ABC-4FF8-B6A2-A205CFB45017}"/>
                  </a:ext>
                </a:extLst>
              </p:cNvPr>
              <p:cNvSpPr/>
              <p:nvPr/>
            </p:nvSpPr>
            <p:spPr>
              <a:xfrm>
                <a:off x="981689" y="2177026"/>
                <a:ext cx="202844" cy="202844"/>
              </a:xfrm>
              <a:prstGeom prst="ellipse">
                <a:avLst/>
              </a:prstGeom>
              <a:solidFill>
                <a:srgbClr val="2C3E50"/>
              </a:solidFill>
              <a:ln w="9525" cap="flat" cmpd="sng" algn="ctr">
                <a:solidFill>
                  <a:sysClr val="window" lastClr="FFFFFF"/>
                </a:solid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sp>
            <p:nvSpPr>
              <p:cNvPr id="101" name="Oval 100">
                <a:extLst>
                  <a:ext uri="{FF2B5EF4-FFF2-40B4-BE49-F238E27FC236}">
                    <a16:creationId xmlns:a16="http://schemas.microsoft.com/office/drawing/2014/main" id="{91952BCB-C3A7-462B-AAE3-ADDF41C4A40D}"/>
                  </a:ext>
                </a:extLst>
              </p:cNvPr>
              <p:cNvSpPr/>
              <p:nvPr/>
            </p:nvSpPr>
            <p:spPr>
              <a:xfrm>
                <a:off x="1031066" y="2226403"/>
                <a:ext cx="104091" cy="104091"/>
              </a:xfrm>
              <a:prstGeom prst="ellipse">
                <a:avLst/>
              </a:prstGeom>
              <a:solidFill>
                <a:sysClr val="window" lastClr="FFFFFF"/>
              </a:solidFill>
              <a:ln w="25400" cap="flat" cmpd="sng" algn="ctr">
                <a:noFill/>
                <a:prstDash val="solid"/>
              </a:ln>
              <a:effectLst/>
            </p:spPr>
            <p:txBody>
              <a:bodyPr rtlCol="0" anchor="ctr"/>
              <a:lstStyle/>
              <a:p>
                <a:pPr marL="0" marR="0" lvl="0" indent="0" algn="ctr"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grpSp>
        <p:sp>
          <p:nvSpPr>
            <p:cNvPr id="99" name="Freeform 6">
              <a:extLst>
                <a:ext uri="{FF2B5EF4-FFF2-40B4-BE49-F238E27FC236}">
                  <a16:creationId xmlns:a16="http://schemas.microsoft.com/office/drawing/2014/main" id="{AFA356EB-0A28-4169-97C3-B1D46DF1F0BA}"/>
                </a:ext>
              </a:extLst>
            </p:cNvPr>
            <p:cNvSpPr>
              <a:spLocks noEditPoints="1"/>
            </p:cNvSpPr>
            <p:nvPr/>
          </p:nvSpPr>
          <p:spPr bwMode="auto">
            <a:xfrm>
              <a:off x="1334625" y="2677678"/>
              <a:ext cx="225396" cy="360252"/>
            </a:xfrm>
            <a:custGeom>
              <a:avLst/>
              <a:gdLst>
                <a:gd name="T0" fmla="*/ 100 w 200"/>
                <a:gd name="T1" fmla="*/ 158 h 320"/>
                <a:gd name="T2" fmla="*/ 43 w 200"/>
                <a:gd name="T3" fmla="*/ 101 h 320"/>
                <a:gd name="T4" fmla="*/ 100 w 200"/>
                <a:gd name="T5" fmla="*/ 44 h 320"/>
                <a:gd name="T6" fmla="*/ 158 w 200"/>
                <a:gd name="T7" fmla="*/ 101 h 320"/>
                <a:gd name="T8" fmla="*/ 100 w 200"/>
                <a:gd name="T9" fmla="*/ 158 h 320"/>
                <a:gd name="T10" fmla="*/ 100 w 200"/>
                <a:gd name="T11" fmla="*/ 0 h 320"/>
                <a:gd name="T12" fmla="*/ 0 w 200"/>
                <a:gd name="T13" fmla="*/ 100 h 320"/>
                <a:gd name="T14" fmla="*/ 100 w 200"/>
                <a:gd name="T15" fmla="*/ 320 h 320"/>
                <a:gd name="T16" fmla="*/ 200 w 200"/>
                <a:gd name="T17" fmla="*/ 100 h 320"/>
                <a:gd name="T18" fmla="*/ 100 w 200"/>
                <a:gd name="T1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vert="horz" wrap="square" lIns="112053" tIns="56027" rIns="112053" bIns="56027" numCol="1" anchor="t" anchorCtr="0" compatLnSpc="1">
              <a:prstTxWarp prst="textNoShape">
                <a:avLst/>
              </a:prstTxWarp>
            </a:bodyPr>
            <a:lstStyle/>
            <a:p>
              <a:pPr marL="0" marR="0" lvl="0" indent="0" algn="l" defTabSz="1120455" rtl="0" eaLnBrk="1" fontAlgn="auto" latinLnBrk="0" hangingPunct="1">
                <a:lnSpc>
                  <a:spcPct val="100000"/>
                </a:lnSpc>
                <a:spcBef>
                  <a:spcPts val="0"/>
                </a:spcBef>
                <a:spcAft>
                  <a:spcPts val="0"/>
                </a:spcAft>
                <a:buClrTx/>
                <a:buSzTx/>
                <a:buFontTx/>
                <a:buNone/>
                <a:tabLst/>
                <a:defRPr/>
              </a:pPr>
              <a:endParaRPr kumimoji="0" lang="en-US" sz="2206" b="0" i="0" u="none" strike="noStrike" kern="0" cap="none" spc="0" normalizeH="0" baseline="0" noProof="0">
                <a:ln>
                  <a:noFill/>
                </a:ln>
                <a:solidFill>
                  <a:prstClr val="black"/>
                </a:solidFill>
                <a:effectLst/>
                <a:uLnTx/>
                <a:uFillTx/>
                <a:latin typeface="Calibri"/>
                <a:ea typeface="+mn-ea"/>
                <a:cs typeface="+mn-cs"/>
              </a:endParaRPr>
            </a:p>
          </p:txBody>
        </p:sp>
      </p:gr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5041" y="5029178"/>
            <a:ext cx="3639601" cy="1552862"/>
          </a:xfrm>
          <a:prstGeom prst="rect">
            <a:avLst/>
          </a:prstGeom>
        </p:spPr>
      </p:pic>
      <p:grpSp>
        <p:nvGrpSpPr>
          <p:cNvPr id="5" name="Group 4">
            <a:extLst>
              <a:ext uri="{FF2B5EF4-FFF2-40B4-BE49-F238E27FC236}">
                <a16:creationId xmlns:a16="http://schemas.microsoft.com/office/drawing/2014/main" id="{624F4AA8-4D8E-4D1F-8AE4-3E5F2022C027}"/>
              </a:ext>
            </a:extLst>
          </p:cNvPr>
          <p:cNvGrpSpPr/>
          <p:nvPr/>
        </p:nvGrpSpPr>
        <p:grpSpPr>
          <a:xfrm>
            <a:off x="4334430" y="2933407"/>
            <a:ext cx="8287911" cy="3663480"/>
            <a:chOff x="4084637" y="3408629"/>
            <a:chExt cx="9017707" cy="3986070"/>
          </a:xfrm>
        </p:grpSpPr>
        <p:pic>
          <p:nvPicPr>
            <p:cNvPr id="4" name="Picture 3">
              <a:extLst>
                <a:ext uri="{FF2B5EF4-FFF2-40B4-BE49-F238E27FC236}">
                  <a16:creationId xmlns:a16="http://schemas.microsoft.com/office/drawing/2014/main" id="{CF7AF229-5FFB-4BFF-892F-4B96BD3257A5}"/>
                </a:ext>
              </a:extLst>
            </p:cNvPr>
            <p:cNvPicPr>
              <a:picLocks noChangeAspect="1"/>
            </p:cNvPicPr>
            <p:nvPr/>
          </p:nvPicPr>
          <p:blipFill>
            <a:blip r:embed="rId4"/>
            <a:stretch>
              <a:fillRect/>
            </a:stretch>
          </p:blipFill>
          <p:spPr>
            <a:xfrm>
              <a:off x="5125102" y="3696582"/>
              <a:ext cx="6917962" cy="3698117"/>
            </a:xfrm>
            <a:prstGeom prst="rect">
              <a:avLst/>
            </a:prstGeom>
          </p:spPr>
        </p:pic>
        <p:pic>
          <p:nvPicPr>
            <p:cNvPr id="41" name="Picture 40">
              <a:extLst>
                <a:ext uri="{FF2B5EF4-FFF2-40B4-BE49-F238E27FC236}">
                  <a16:creationId xmlns:a16="http://schemas.microsoft.com/office/drawing/2014/main" id="{AE056496-906C-4E02-AA05-402FAE3BD87F}"/>
                </a:ext>
              </a:extLst>
            </p:cNvPr>
            <p:cNvPicPr>
              <a:picLocks noChangeAspect="1"/>
            </p:cNvPicPr>
            <p:nvPr/>
          </p:nvPicPr>
          <p:blipFill rotWithShape="1">
            <a:blip r:embed="rId5"/>
            <a:srcRect b="35324"/>
            <a:stretch/>
          </p:blipFill>
          <p:spPr>
            <a:xfrm>
              <a:off x="4084637" y="3408629"/>
              <a:ext cx="9017707" cy="3354853"/>
            </a:xfrm>
            <a:prstGeom prst="rect">
              <a:avLst/>
            </a:prstGeom>
          </p:spPr>
        </p:pic>
      </p:grpSp>
    </p:spTree>
    <p:extLst>
      <p:ext uri="{BB962C8B-B14F-4D97-AF65-F5344CB8AC3E}">
        <p14:creationId xmlns:p14="http://schemas.microsoft.com/office/powerpoint/2010/main" val="384810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304" y="2450428"/>
            <a:ext cx="6217393" cy="195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34213 " pathEditMode="relative" rAng="0" ptsTypes="AA">
                                      <p:cBhvr>
                                        <p:cTn id="6" dur="2000" fill="hold"/>
                                        <p:tgtEl>
                                          <p:spTgt spid="1026"/>
                                        </p:tgtEl>
                                        <p:attrNameLst>
                                          <p:attrName>ppt_x</p:attrName>
                                          <p:attrName>ppt_y</p:attrName>
                                        </p:attrNameLst>
                                      </p:cBhvr>
                                      <p:rCtr x="0" y="-17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49336AD-6547-4594-9F8E-AA84891C2BAA}"/>
              </a:ext>
            </a:extLst>
          </p:cNvPr>
          <p:cNvGraphicFramePr>
            <a:graphicFrameLocks noGrp="1"/>
          </p:cNvGraphicFramePr>
          <p:nvPr/>
        </p:nvGraphicFramePr>
        <p:xfrm>
          <a:off x="212221" y="2096589"/>
          <a:ext cx="11767558" cy="4663440"/>
        </p:xfrm>
        <a:graphic>
          <a:graphicData uri="http://schemas.openxmlformats.org/drawingml/2006/table">
            <a:tbl>
              <a:tblPr/>
              <a:tblGrid>
                <a:gridCol w="3427178">
                  <a:extLst>
                    <a:ext uri="{9D8B030D-6E8A-4147-A177-3AD203B41FA5}">
                      <a16:colId xmlns:a16="http://schemas.microsoft.com/office/drawing/2014/main" val="3161367515"/>
                    </a:ext>
                  </a:extLst>
                </a:gridCol>
                <a:gridCol w="8340380">
                  <a:extLst>
                    <a:ext uri="{9D8B030D-6E8A-4147-A177-3AD203B41FA5}">
                      <a16:colId xmlns:a16="http://schemas.microsoft.com/office/drawing/2014/main" val="3355261076"/>
                    </a:ext>
                  </a:extLst>
                </a:gridCol>
              </a:tblGrid>
              <a:tr h="0">
                <a:tc>
                  <a:txBody>
                    <a:bodyPr/>
                    <a:lstStyle/>
                    <a:p>
                      <a:pPr algn="l" fontAlgn="b"/>
                      <a:r>
                        <a:rPr lang="en-US" b="1">
                          <a:effectLst/>
                          <a:latin typeface="segoe-ui_semibold"/>
                        </a:rPr>
                        <a:t>Consistency Level</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effectLst/>
                          <a:latin typeface="segoe-ui_semibold"/>
                        </a:rPr>
                        <a:t>Guarantees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75038802"/>
                  </a:ext>
                </a:extLst>
              </a:tr>
              <a:tr h="0">
                <a:tc>
                  <a:txBody>
                    <a:bodyPr/>
                    <a:lstStyle/>
                    <a:p>
                      <a:pPr fontAlgn="t"/>
                      <a:r>
                        <a:rPr lang="en-US">
                          <a:effectLst/>
                        </a:rPr>
                        <a:t>Strong</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Linearizability (once operation is complete, it </a:t>
                      </a:r>
                      <a:r>
                        <a:rPr lang="en-US" b="0" u="none" dirty="0">
                          <a:effectLst/>
                        </a:rPr>
                        <a:t>will</a:t>
                      </a:r>
                      <a:r>
                        <a:rPr lang="en-US" dirty="0">
                          <a:effectLst/>
                        </a:rPr>
                        <a:t> be visible to all)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386260"/>
                  </a:ext>
                </a:extLst>
              </a:tr>
              <a:tr h="0">
                <a:tc>
                  <a:txBody>
                    <a:bodyPr/>
                    <a:lstStyle/>
                    <a:p>
                      <a:pPr fontAlgn="t"/>
                      <a:r>
                        <a:rPr lang="en-US">
                          <a:effectLst/>
                        </a:rPr>
                        <a:t>Bounded Staleness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Consistent Prefix.</a:t>
                      </a:r>
                    </a:p>
                    <a:p>
                      <a:pPr fontAlgn="t"/>
                      <a:r>
                        <a:rPr lang="en-US" dirty="0">
                          <a:effectLst/>
                        </a:rPr>
                        <a:t>Reads lag behind writes by at most k prefixes or t interval</a:t>
                      </a:r>
                    </a:p>
                    <a:p>
                      <a:pPr fontAlgn="t"/>
                      <a:r>
                        <a:rPr lang="en-US" dirty="0">
                          <a:effectLst/>
                        </a:rPr>
                        <a:t>Similar properties to strong consistency (except within staleness window), while preserving 99.99% availability and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40219728"/>
                  </a:ext>
                </a:extLst>
              </a:tr>
              <a:tr h="0">
                <a:tc>
                  <a:txBody>
                    <a:bodyPr/>
                    <a:lstStyle/>
                    <a:p>
                      <a:pPr fontAlgn="t"/>
                      <a:r>
                        <a:rPr lang="en-US" dirty="0">
                          <a:effectLst/>
                        </a:rPr>
                        <a:t>Session</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Consistent Prefix.</a:t>
                      </a:r>
                    </a:p>
                    <a:p>
                      <a:pPr fontAlgn="t"/>
                      <a:r>
                        <a:rPr lang="en-US" dirty="0">
                          <a:effectLst/>
                        </a:rPr>
                        <a:t>Within a session: monotonic reads, monotonic writes, read-your-writes, write-follows-reads</a:t>
                      </a:r>
                    </a:p>
                    <a:p>
                      <a:pPr fontAlgn="t"/>
                      <a:r>
                        <a:rPr lang="en-US" dirty="0">
                          <a:effectLst/>
                        </a:rPr>
                        <a:t>Predictable consistency for a session, high read throughput +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54513"/>
                  </a:ext>
                </a:extLst>
              </a:tr>
              <a:tr h="0">
                <a:tc>
                  <a:txBody>
                    <a:bodyPr/>
                    <a:lstStyle/>
                    <a:p>
                      <a:pPr fontAlgn="t"/>
                      <a:r>
                        <a:rPr lang="en-US" dirty="0">
                          <a:effectLst/>
                        </a:rPr>
                        <a:t>Consistent Prefix</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Reads will never see out of order writes (no gaps).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965067"/>
                  </a:ext>
                </a:extLst>
              </a:tr>
              <a:tr h="0">
                <a:tc>
                  <a:txBody>
                    <a:bodyPr/>
                    <a:lstStyle/>
                    <a:p>
                      <a:pPr fontAlgn="t"/>
                      <a:r>
                        <a:rPr lang="en-US">
                          <a:effectLst/>
                        </a:rPr>
                        <a:t>Eventual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rPr>
                        <a:t>Potential for out of order reads. Lowest cost for reads of all consistency levels.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92152620"/>
                  </a:ext>
                </a:extLst>
              </a:tr>
            </a:tbl>
          </a:graphicData>
        </a:graphic>
      </p:graphicFrame>
    </p:spTree>
    <p:extLst>
      <p:ext uri="{BB962C8B-B14F-4D97-AF65-F5344CB8AC3E}">
        <p14:creationId xmlns:p14="http://schemas.microsoft.com/office/powerpoint/2010/main" val="27941018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2588623" y="2403064"/>
            <a:ext cx="70147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Bounded-Staleness:</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Bounds are set server-side via the Azure Portal</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9" name="Picture 8">
            <a:extLst>
              <a:ext uri="{FF2B5EF4-FFF2-40B4-BE49-F238E27FC236}">
                <a16:creationId xmlns:a16="http://schemas.microsoft.com/office/drawing/2014/main" id="{06998F1B-F4DD-4AFC-919E-F0E8898E81EF}"/>
              </a:ext>
            </a:extLst>
          </p:cNvPr>
          <p:cNvPicPr>
            <a:picLocks noChangeAspect="1"/>
          </p:cNvPicPr>
          <p:nvPr/>
        </p:nvPicPr>
        <p:blipFill>
          <a:blip r:embed="rId4"/>
          <a:stretch>
            <a:fillRect/>
          </a:stretch>
        </p:blipFill>
        <p:spPr>
          <a:xfrm>
            <a:off x="2800805" y="2864729"/>
            <a:ext cx="6590391" cy="3523008"/>
          </a:xfrm>
          <a:prstGeom prst="rect">
            <a:avLst/>
          </a:prstGeom>
        </p:spPr>
      </p:pic>
      <p:sp>
        <p:nvSpPr>
          <p:cNvPr id="7" name="Rectangle 6">
            <a:extLst>
              <a:ext uri="{FF2B5EF4-FFF2-40B4-BE49-F238E27FC236}">
                <a16:creationId xmlns:a16="http://schemas.microsoft.com/office/drawing/2014/main" id="{1D855E37-2609-48CB-8A9A-5E332A1113C4}"/>
              </a:ext>
            </a:extLst>
          </p:cNvPr>
          <p:cNvSpPr/>
          <p:nvPr/>
        </p:nvSpPr>
        <p:spPr>
          <a:xfrm>
            <a:off x="4310745"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40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AD4EAC5-38C5-4C1E-B2C7-B20CA2A8809B}"/>
              </a:ext>
            </a:extLst>
          </p:cNvPr>
          <p:cNvSpPr>
            <a:spLocks noChangeArrowheads="1"/>
          </p:cNvSpPr>
          <p:nvPr/>
        </p:nvSpPr>
        <p:spPr bwMode="auto">
          <a:xfrm>
            <a:off x="1192676" y="3322453"/>
            <a:ext cx="6394373"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&lt;Document&gt; response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client.CreateDocumentAsync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collectionLink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id =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"an id"</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value =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"some value"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response.SessionToken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&lt;Document&gt; read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RequestOptions</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).Result;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Rectangle 3">
            <a:extLst>
              <a:ext uri="{FF2B5EF4-FFF2-40B4-BE49-F238E27FC236}">
                <a16:creationId xmlns:a16="http://schemas.microsoft.com/office/drawing/2014/main" id="{DDD14A27-2A34-4DC7-8C19-69DC9758399D}"/>
              </a:ext>
            </a:extLst>
          </p:cNvPr>
          <p:cNvSpPr/>
          <p:nvPr/>
        </p:nvSpPr>
        <p:spPr>
          <a:xfrm>
            <a:off x="5586549"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757646" y="2476644"/>
            <a:ext cx="992829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Session Consistency:</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Session is controlled using a “session token”.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Session tokens are automatically cached by the Client SDK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be pulled out and used to override other requests (to preserve session between multiple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0055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Cosmos DB offers multiple, well defined (relaxed) consistency models to choose from">
            <a:extLst>
              <a:ext uri="{FF2B5EF4-FFF2-40B4-BE49-F238E27FC236}">
                <a16:creationId xmlns:a16="http://schemas.microsoft.com/office/drawing/2014/main" id="{4B8C5E4C-1DF3-4E33-9700-830FE9F74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304" y="190553"/>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D14A27-2A34-4DC7-8C19-69DC9758399D}"/>
              </a:ext>
            </a:extLst>
          </p:cNvPr>
          <p:cNvSpPr/>
          <p:nvPr/>
        </p:nvSpPr>
        <p:spPr>
          <a:xfrm>
            <a:off x="5586549" y="151364"/>
            <a:ext cx="966649" cy="124636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3CB98A7-6335-4F8C-89CE-0F0B822CFD12}"/>
              </a:ext>
            </a:extLst>
          </p:cNvPr>
          <p:cNvSpPr txBox="1"/>
          <p:nvPr/>
        </p:nvSpPr>
        <p:spPr>
          <a:xfrm>
            <a:off x="757646" y="2476644"/>
            <a:ext cx="49074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Consistency can be relaxed on a per-request basis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2">
            <a:extLst>
              <a:ext uri="{FF2B5EF4-FFF2-40B4-BE49-F238E27FC236}">
                <a16:creationId xmlns:a16="http://schemas.microsoft.com/office/drawing/2014/main" id="{2EA65C5B-48E3-4AD8-A3D6-CFFEBB655CB4}"/>
              </a:ext>
            </a:extLst>
          </p:cNvPr>
          <p:cNvSpPr>
            <a:spLocks noChangeArrowheads="1"/>
          </p:cNvSpPr>
          <p:nvPr/>
        </p:nvSpPr>
        <p:spPr bwMode="auto">
          <a:xfrm>
            <a:off x="1405102" y="3174922"/>
            <a:ext cx="63487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RequestOptions</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ConsistencyLevel</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ConsistencyLevel.Eventual</a:t>
            </a: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br>
              <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56671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Indexing</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291832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Schema-agnostic, automatic indexing</a:t>
            </a:r>
          </a:p>
        </p:txBody>
      </p:sp>
      <p:sp>
        <p:nvSpPr>
          <p:cNvPr id="4" name="TextBox 3"/>
          <p:cNvSpPr txBox="1"/>
          <p:nvPr/>
        </p:nvSpPr>
        <p:spPr>
          <a:xfrm>
            <a:off x="5711515" y="2050410"/>
            <a:ext cx="6050994"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Automatically index every property of every record without having to define schemas and indices upfront.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No need for schema and index management</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r>
              <a:rPr lang="en-US" sz="1600" dirty="0">
                <a:solidFill>
                  <a:prstClr val="black">
                    <a:lumMod val="75000"/>
                    <a:lumOff val="25000"/>
                  </a:prstClr>
                </a:solidFill>
                <a:latin typeface="Segoe UI Light" panose="020B0502040204020203" pitchFamily="34" charset="0"/>
                <a:cs typeface="Segoe UI Light" panose="020B0502040204020203" pitchFamily="34" charset="0"/>
              </a:rPr>
              <a:t>Works across every data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r>
              <a:rPr lang="en-US" sz="1600" dirty="0">
                <a:solidFill>
                  <a:prstClr val="black">
                    <a:lumMod val="75000"/>
                    <a:lumOff val="25000"/>
                  </a:prstClr>
                </a:solidFill>
                <a:latin typeface="Segoe UI Light" panose="020B0502040204020203" pitchFamily="34" charset="0"/>
                <a:cs typeface="Segoe UI Light" panose="020B0502040204020203" pitchFamily="34" charset="0"/>
              </a:rPr>
              <a:t>Latch free data structure for highly write-optimized database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Multiple index types: Hash, range, and geospatial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p:txBody>
      </p:sp>
      <p:grpSp>
        <p:nvGrpSpPr>
          <p:cNvPr id="75" name="Group 74"/>
          <p:cNvGrpSpPr/>
          <p:nvPr/>
        </p:nvGrpSpPr>
        <p:grpSpPr>
          <a:xfrm>
            <a:off x="742176" y="1431056"/>
            <a:ext cx="4092248" cy="3598678"/>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89" name="Straight Arrow Connector 88"/>
          <p:cNvCxnSpPr>
            <a:stCxn id="87" idx="3"/>
            <a:endCxn id="88" idx="1"/>
          </p:cNvCxnSpPr>
          <p:nvPr/>
        </p:nvCxnSpPr>
        <p:spPr>
          <a:xfrm>
            <a:off x="3744182" y="4044510"/>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744182"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209351"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755587" y="4639814"/>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1278971" y="3161445"/>
            <a:ext cx="1577369" cy="1524990"/>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Box 102"/>
          <p:cNvSpPr txBox="1"/>
          <p:nvPr/>
        </p:nvSpPr>
        <p:spPr>
          <a:xfrm>
            <a:off x="2318164" y="5188899"/>
            <a:ext cx="107112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Physical index</a:t>
            </a:r>
          </a:p>
        </p:txBody>
      </p:sp>
      <p:sp>
        <p:nvSpPr>
          <p:cNvPr id="104" name="TextBox 103"/>
          <p:cNvSpPr txBox="1"/>
          <p:nvPr/>
        </p:nvSpPr>
        <p:spPr>
          <a:xfrm>
            <a:off x="677207" y="3471559"/>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Schema</a:t>
            </a:r>
          </a:p>
        </p:txBody>
      </p:sp>
    </p:spTree>
    <p:extLst>
      <p:ext uri="{BB962C8B-B14F-4D97-AF65-F5344CB8AC3E}">
        <p14:creationId xmlns:p14="http://schemas.microsoft.com/office/powerpoint/2010/main" val="25484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A784F3-5762-4588-A5FC-2300F67ACF21}"/>
              </a:ext>
            </a:extLst>
          </p:cNvPr>
          <p:cNvPicPr>
            <a:picLocks noChangeAspect="1"/>
          </p:cNvPicPr>
          <p:nvPr/>
        </p:nvPicPr>
        <p:blipFill>
          <a:blip r:embed="rId3"/>
          <a:stretch>
            <a:fillRect/>
          </a:stretch>
        </p:blipFill>
        <p:spPr>
          <a:xfrm>
            <a:off x="947737" y="1023937"/>
            <a:ext cx="10296525" cy="4810125"/>
          </a:xfrm>
          <a:prstGeom prst="rect">
            <a:avLst/>
          </a:prstGeom>
        </p:spPr>
      </p:pic>
    </p:spTree>
    <p:extLst>
      <p:ext uri="{BB962C8B-B14F-4D97-AF65-F5344CB8AC3E}">
        <p14:creationId xmlns:p14="http://schemas.microsoft.com/office/powerpoint/2010/main" val="3561679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5A8EF-CF7C-497C-A986-F249A66DDADA}"/>
              </a:ext>
            </a:extLst>
          </p:cNvPr>
          <p:cNvPicPr>
            <a:picLocks noChangeAspect="1"/>
          </p:cNvPicPr>
          <p:nvPr/>
        </p:nvPicPr>
        <p:blipFill>
          <a:blip r:embed="rId3"/>
          <a:stretch>
            <a:fillRect/>
          </a:stretch>
        </p:blipFill>
        <p:spPr>
          <a:xfrm>
            <a:off x="1195387" y="266700"/>
            <a:ext cx="9801225" cy="6324600"/>
          </a:xfrm>
          <a:prstGeom prst="rect">
            <a:avLst/>
          </a:prstGeom>
        </p:spPr>
      </p:pic>
    </p:spTree>
    <p:extLst>
      <p:ext uri="{BB962C8B-B14F-4D97-AF65-F5344CB8AC3E}">
        <p14:creationId xmlns:p14="http://schemas.microsoft.com/office/powerpoint/2010/main" val="2810382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162" y="1587761"/>
            <a:ext cx="0" cy="34928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70" y="1587761"/>
            <a:ext cx="42798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Security &amp; Compliance</a:t>
            </a:r>
          </a:p>
        </p:txBody>
      </p:sp>
      <p:sp>
        <p:nvSpPr>
          <p:cNvPr id="4" name="TextBox 3"/>
          <p:cNvSpPr txBox="1"/>
          <p:nvPr/>
        </p:nvSpPr>
        <p:spPr>
          <a:xfrm>
            <a:off x="5711570" y="2050606"/>
            <a:ext cx="5071705" cy="3539430"/>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Always encrypted at rest and in transit</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Rest – AES256</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 Transit – SSL / TLS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Fine grained “row level” authorization</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User/Permissions with Resource Tokens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Network security with IP firewall rules and VNET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Comprehensive Azure compliance certification:</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ISO 27001, ISO 27018, EUMC, HIPAA</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PCI, SOC1 and SOC2</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FEDRAMP, HITRUST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863" y="2050607"/>
            <a:ext cx="2685669" cy="233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77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87E524-718D-4BF6-97A4-A856B97B211A}"/>
              </a:ext>
            </a:extLst>
          </p:cNvPr>
          <p:cNvPicPr>
            <a:picLocks noChangeAspect="1"/>
          </p:cNvPicPr>
          <p:nvPr/>
        </p:nvPicPr>
        <p:blipFill>
          <a:blip r:embed="rId3"/>
          <a:stretch>
            <a:fillRect/>
          </a:stretch>
        </p:blipFill>
        <p:spPr>
          <a:xfrm>
            <a:off x="1227821" y="0"/>
            <a:ext cx="9736358" cy="6858000"/>
          </a:xfrm>
          <a:prstGeom prst="rect">
            <a:avLst/>
          </a:prstGeom>
        </p:spPr>
      </p:pic>
    </p:spTree>
    <p:extLst>
      <p:ext uri="{BB962C8B-B14F-4D97-AF65-F5344CB8AC3E}">
        <p14:creationId xmlns:p14="http://schemas.microsoft.com/office/powerpoint/2010/main" val="30771190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1991" y="4802900"/>
            <a:ext cx="6946925"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SQL API</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94313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60229" y="2066050"/>
            <a:ext cx="9496821"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Query Demo:</a:t>
            </a:r>
          </a:p>
          <a:p>
            <a:pPr lvl="0">
              <a:defRPr/>
            </a:pPr>
            <a:r>
              <a:rPr lang="en-US" sz="3000" u="sng" dirty="0">
                <a:solidFill>
                  <a:srgbClr val="00B0F0"/>
                </a:solidFill>
                <a:latin typeface="Segoe UI Semibold" panose="020B0702040204020203" pitchFamily="34" charset="0"/>
                <a:cs typeface="Segoe UI Semibold" panose="020B0702040204020203" pitchFamily="34" charset="0"/>
              </a:rPr>
              <a:t>https://www.documentdb.com/sql/demo</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8327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SQL API</a:t>
            </a:r>
          </a:p>
        </p:txBody>
      </p:sp>
      <p:sp>
        <p:nvSpPr>
          <p:cNvPr id="7" name="TextBox 6">
            <a:extLst>
              <a:ext uri="{FF2B5EF4-FFF2-40B4-BE49-F238E27FC236}">
                <a16:creationId xmlns:a16="http://schemas.microsoft.com/office/drawing/2014/main" id="{C04AB280-0909-440D-BE6D-70E59DE8C02B}"/>
              </a:ext>
            </a:extLst>
          </p:cNvPr>
          <p:cNvSpPr txBox="1"/>
          <p:nvPr/>
        </p:nvSpPr>
        <p:spPr>
          <a:xfrm>
            <a:off x="1647056" y="1161662"/>
            <a:ext cx="4384711"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Example: SQL Parameterization</a:t>
            </a:r>
          </a:p>
        </p:txBody>
      </p:sp>
      <p:pic>
        <p:nvPicPr>
          <p:cNvPr id="2" name="Picture 1">
            <a:extLst>
              <a:ext uri="{FF2B5EF4-FFF2-40B4-BE49-F238E27FC236}">
                <a16:creationId xmlns:a16="http://schemas.microsoft.com/office/drawing/2014/main" id="{F4E3D1C8-1674-44A4-978E-88DA4FFCFBA9}"/>
              </a:ext>
            </a:extLst>
          </p:cNvPr>
          <p:cNvPicPr>
            <a:picLocks noChangeAspect="1"/>
          </p:cNvPicPr>
          <p:nvPr/>
        </p:nvPicPr>
        <p:blipFill>
          <a:blip r:embed="rId3"/>
          <a:stretch>
            <a:fillRect/>
          </a:stretch>
        </p:blipFill>
        <p:spPr>
          <a:xfrm>
            <a:off x="2539923" y="1897217"/>
            <a:ext cx="5238750" cy="1933575"/>
          </a:xfrm>
          <a:prstGeom prst="rect">
            <a:avLst/>
          </a:prstGeom>
        </p:spPr>
      </p:pic>
      <p:pic>
        <p:nvPicPr>
          <p:cNvPr id="3" name="Picture 2">
            <a:extLst>
              <a:ext uri="{FF2B5EF4-FFF2-40B4-BE49-F238E27FC236}">
                <a16:creationId xmlns:a16="http://schemas.microsoft.com/office/drawing/2014/main" id="{0633DD1E-34C9-4AAA-9D1B-947B38F8B06D}"/>
              </a:ext>
            </a:extLst>
          </p:cNvPr>
          <p:cNvPicPr>
            <a:picLocks noChangeAspect="1"/>
          </p:cNvPicPr>
          <p:nvPr/>
        </p:nvPicPr>
        <p:blipFill>
          <a:blip r:embed="rId4"/>
          <a:stretch>
            <a:fillRect/>
          </a:stretch>
        </p:blipFill>
        <p:spPr>
          <a:xfrm>
            <a:off x="2539923" y="4613933"/>
            <a:ext cx="5010150" cy="1362075"/>
          </a:xfrm>
          <a:prstGeom prst="rect">
            <a:avLst/>
          </a:prstGeom>
        </p:spPr>
      </p:pic>
      <p:sp>
        <p:nvSpPr>
          <p:cNvPr id="10" name="TextBox 9">
            <a:extLst>
              <a:ext uri="{FF2B5EF4-FFF2-40B4-BE49-F238E27FC236}">
                <a16:creationId xmlns:a16="http://schemas.microsoft.com/office/drawing/2014/main" id="{5A5E2F23-443B-44B0-9EFD-FE5BF7050C49}"/>
              </a:ext>
            </a:extLst>
          </p:cNvPr>
          <p:cNvSpPr txBox="1"/>
          <p:nvPr/>
        </p:nvSpPr>
        <p:spPr>
          <a:xfrm>
            <a:off x="1647055" y="3840433"/>
            <a:ext cx="2343383"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Example: LINQ</a:t>
            </a:r>
          </a:p>
        </p:txBody>
      </p:sp>
    </p:spTree>
    <p:extLst>
      <p:ext uri="{BB962C8B-B14F-4D97-AF65-F5344CB8AC3E}">
        <p14:creationId xmlns:p14="http://schemas.microsoft.com/office/powerpoint/2010/main" val="197585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SQL API</a:t>
            </a:r>
          </a:p>
        </p:txBody>
      </p:sp>
      <p:sp>
        <p:nvSpPr>
          <p:cNvPr id="7" name="TextBox 6">
            <a:extLst>
              <a:ext uri="{FF2B5EF4-FFF2-40B4-BE49-F238E27FC236}">
                <a16:creationId xmlns:a16="http://schemas.microsoft.com/office/drawing/2014/main" id="{C04AB280-0909-440D-BE6D-70E59DE8C02B}"/>
              </a:ext>
            </a:extLst>
          </p:cNvPr>
          <p:cNvSpPr txBox="1"/>
          <p:nvPr/>
        </p:nvSpPr>
        <p:spPr>
          <a:xfrm>
            <a:off x="1647056" y="1161662"/>
            <a:ext cx="4085591"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Query Results are paginated:</a:t>
            </a:r>
          </a:p>
        </p:txBody>
      </p:sp>
      <p:sp>
        <p:nvSpPr>
          <p:cNvPr id="5" name="TextBox 4">
            <a:extLst>
              <a:ext uri="{FF2B5EF4-FFF2-40B4-BE49-F238E27FC236}">
                <a16:creationId xmlns:a16="http://schemas.microsoft.com/office/drawing/2014/main" id="{B3BCDE55-D100-42C4-B124-06DB2B6D9CAB}"/>
              </a:ext>
            </a:extLst>
          </p:cNvPr>
          <p:cNvSpPr txBox="1"/>
          <p:nvPr/>
        </p:nvSpPr>
        <p:spPr>
          <a:xfrm>
            <a:off x="1647055" y="4144119"/>
            <a:ext cx="6495482"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err="1">
                <a:gradFill>
                  <a:gsLst>
                    <a:gs pos="2917">
                      <a:srgbClr val="353535"/>
                    </a:gs>
                    <a:gs pos="30000">
                      <a:srgbClr val="353535"/>
                    </a:gs>
                  </a:gsLst>
                  <a:lin ang="5400000" scaled="0"/>
                </a:gradFill>
                <a:latin typeface="Segoe UI Semilight"/>
              </a:rPr>
              <a:t>ToList</a:t>
            </a:r>
            <a:r>
              <a:rPr lang="en-US" sz="2353" dirty="0">
                <a:gradFill>
                  <a:gsLst>
                    <a:gs pos="2917">
                      <a:srgbClr val="353535"/>
                    </a:gs>
                    <a:gs pos="30000">
                      <a:srgbClr val="353535"/>
                    </a:gs>
                  </a:gsLst>
                  <a:lin ang="5400000" scaled="0"/>
                </a:gradFill>
                <a:latin typeface="Segoe UI Semilight"/>
              </a:rPr>
              <a:t>() automatically iterates through all pages:</a:t>
            </a:r>
          </a:p>
        </p:txBody>
      </p:sp>
      <p:pic>
        <p:nvPicPr>
          <p:cNvPr id="8" name="Picture 7">
            <a:extLst>
              <a:ext uri="{FF2B5EF4-FFF2-40B4-BE49-F238E27FC236}">
                <a16:creationId xmlns:a16="http://schemas.microsoft.com/office/drawing/2014/main" id="{CD689FBE-97D1-4C30-986D-B1BC48E8C019}"/>
              </a:ext>
            </a:extLst>
          </p:cNvPr>
          <p:cNvPicPr>
            <a:picLocks noChangeAspect="1"/>
          </p:cNvPicPr>
          <p:nvPr/>
        </p:nvPicPr>
        <p:blipFill>
          <a:blip r:embed="rId3"/>
          <a:stretch>
            <a:fillRect/>
          </a:stretch>
        </p:blipFill>
        <p:spPr>
          <a:xfrm>
            <a:off x="2655036" y="1898611"/>
            <a:ext cx="5781675" cy="2124075"/>
          </a:xfrm>
          <a:prstGeom prst="rect">
            <a:avLst/>
          </a:prstGeom>
        </p:spPr>
      </p:pic>
      <p:pic>
        <p:nvPicPr>
          <p:cNvPr id="9" name="Picture 8">
            <a:extLst>
              <a:ext uri="{FF2B5EF4-FFF2-40B4-BE49-F238E27FC236}">
                <a16:creationId xmlns:a16="http://schemas.microsoft.com/office/drawing/2014/main" id="{E8953C75-F608-420C-8D58-1D8AFD83E36E}"/>
              </a:ext>
            </a:extLst>
          </p:cNvPr>
          <p:cNvPicPr>
            <a:picLocks noChangeAspect="1"/>
          </p:cNvPicPr>
          <p:nvPr/>
        </p:nvPicPr>
        <p:blipFill>
          <a:blip r:embed="rId4"/>
          <a:stretch>
            <a:fillRect/>
          </a:stretch>
        </p:blipFill>
        <p:spPr>
          <a:xfrm>
            <a:off x="2775958" y="4944831"/>
            <a:ext cx="1733550" cy="257175"/>
          </a:xfrm>
          <a:prstGeom prst="rect">
            <a:avLst/>
          </a:prstGeom>
        </p:spPr>
      </p:pic>
    </p:spTree>
    <p:extLst>
      <p:ext uri="{BB962C8B-B14F-4D97-AF65-F5344CB8AC3E}">
        <p14:creationId xmlns:p14="http://schemas.microsoft.com/office/powerpoint/2010/main" val="122561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SQL API</a:t>
            </a:r>
          </a:p>
        </p:txBody>
      </p:sp>
      <p:sp>
        <p:nvSpPr>
          <p:cNvPr id="7" name="TextBox 6">
            <a:extLst>
              <a:ext uri="{FF2B5EF4-FFF2-40B4-BE49-F238E27FC236}">
                <a16:creationId xmlns:a16="http://schemas.microsoft.com/office/drawing/2014/main" id="{C04AB280-0909-440D-BE6D-70E59DE8C02B}"/>
              </a:ext>
            </a:extLst>
          </p:cNvPr>
          <p:cNvSpPr txBox="1"/>
          <p:nvPr/>
        </p:nvSpPr>
        <p:spPr>
          <a:xfrm>
            <a:off x="1647056" y="1890208"/>
            <a:ext cx="3353083"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Cross-Partition Queries</a:t>
            </a:r>
          </a:p>
        </p:txBody>
      </p:sp>
      <p:pic>
        <p:nvPicPr>
          <p:cNvPr id="10" name="Picture 9">
            <a:extLst>
              <a:ext uri="{FF2B5EF4-FFF2-40B4-BE49-F238E27FC236}">
                <a16:creationId xmlns:a16="http://schemas.microsoft.com/office/drawing/2014/main" id="{420D09BD-E1EB-458A-BE9A-2A136E277089}"/>
              </a:ext>
            </a:extLst>
          </p:cNvPr>
          <p:cNvPicPr>
            <a:picLocks noChangeAspect="1"/>
          </p:cNvPicPr>
          <p:nvPr/>
        </p:nvPicPr>
        <p:blipFill>
          <a:blip r:embed="rId3"/>
          <a:stretch>
            <a:fillRect/>
          </a:stretch>
        </p:blipFill>
        <p:spPr>
          <a:xfrm>
            <a:off x="2828925" y="2701499"/>
            <a:ext cx="6534150" cy="1514475"/>
          </a:xfrm>
          <a:prstGeom prst="rect">
            <a:avLst/>
          </a:prstGeom>
        </p:spPr>
      </p:pic>
    </p:spTree>
    <p:extLst>
      <p:ext uri="{BB962C8B-B14F-4D97-AF65-F5344CB8AC3E}">
        <p14:creationId xmlns:p14="http://schemas.microsoft.com/office/powerpoint/2010/main" val="307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1991" y="4802900"/>
            <a:ext cx="6946925"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Concurrency</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46178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Write Optimized Database Engine</a:t>
            </a:r>
          </a:p>
        </p:txBody>
      </p:sp>
      <p:sp>
        <p:nvSpPr>
          <p:cNvPr id="4" name="TextBox 3"/>
          <p:cNvSpPr txBox="1"/>
          <p:nvPr/>
        </p:nvSpPr>
        <p:spPr>
          <a:xfrm>
            <a:off x="5711514" y="2050410"/>
            <a:ext cx="6392855" cy="32932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Designed for sustained large write volume without any term locality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Lock free; threads never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Log structured with large elastic writes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Blind incremental updates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Low write, read, and space amplification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Index updates must operate within frugal resource budgets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Optimistic Concurrency Control via </a:t>
            </a:r>
            <a:r>
              <a:rPr lang="en-US" sz="1600" dirty="0" err="1">
                <a:solidFill>
                  <a:prstClr val="black">
                    <a:lumMod val="75000"/>
                    <a:lumOff val="25000"/>
                  </a:prstClr>
                </a:solidFill>
                <a:latin typeface="Segoe UI Light" panose="020B0502040204020203" pitchFamily="34" charset="0"/>
                <a:cs typeface="Segoe UI Light" panose="020B0502040204020203" pitchFamily="34" charset="0"/>
              </a:rPr>
              <a:t>etag</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property</a:t>
            </a:r>
          </a:p>
        </p:txBody>
      </p:sp>
      <p:grpSp>
        <p:nvGrpSpPr>
          <p:cNvPr id="5" name="Group 4">
            <a:extLst>
              <a:ext uri="{FF2B5EF4-FFF2-40B4-BE49-F238E27FC236}">
                <a16:creationId xmlns:a16="http://schemas.microsoft.com/office/drawing/2014/main" id="{7F56D0C1-05A2-49E3-A28B-8B8CDB2269A6}"/>
              </a:ext>
            </a:extLst>
          </p:cNvPr>
          <p:cNvGrpSpPr/>
          <p:nvPr/>
        </p:nvGrpSpPr>
        <p:grpSpPr>
          <a:xfrm>
            <a:off x="262799" y="2336086"/>
            <a:ext cx="5066961" cy="1996178"/>
            <a:chOff x="6714753" y="4361282"/>
            <a:chExt cx="5066961" cy="1996178"/>
          </a:xfrm>
        </p:grpSpPr>
        <p:sp>
          <p:nvSpPr>
            <p:cNvPr id="52" name="Rectangle 51">
              <a:extLst>
                <a:ext uri="{FF2B5EF4-FFF2-40B4-BE49-F238E27FC236}">
                  <a16:creationId xmlns:a16="http://schemas.microsoft.com/office/drawing/2014/main" id="{7A357232-785A-42D1-8AE6-73B00845C17E}"/>
                </a:ext>
              </a:extLst>
            </p:cNvPr>
            <p:cNvSpPr/>
            <p:nvPr/>
          </p:nvSpPr>
          <p:spPr>
            <a:xfrm>
              <a:off x="6714753" y="4475922"/>
              <a:ext cx="1649488" cy="549769"/>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a:latin typeface="Segoe UI Light" panose="020B0502040204020203" pitchFamily="34" charset="0"/>
                  <a:cs typeface="Segoe UI Light" panose="020B0502040204020203" pitchFamily="34" charset="0"/>
                </a:rPr>
                <a:t>B-Tree</a:t>
              </a:r>
              <a:endParaRPr lang="en-US" sz="1200" b="1">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0F7A0A33-1582-482E-A499-F008F1B7591C}"/>
                </a:ext>
              </a:extLst>
            </p:cNvPr>
            <p:cNvSpPr/>
            <p:nvPr/>
          </p:nvSpPr>
          <p:spPr>
            <a:xfrm>
              <a:off x="6714753" y="5065670"/>
              <a:ext cx="1649488" cy="5083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a:latin typeface="Segoe UI Light" panose="020B0502040204020203" pitchFamily="34" charset="0"/>
                  <a:cs typeface="Segoe UI Light" panose="020B0502040204020203" pitchFamily="34" charset="0"/>
                </a:rPr>
                <a:t>Cache</a:t>
              </a:r>
              <a:endParaRPr lang="en-US" sz="1600" b="1">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DF4D936C-C18A-474E-BC7D-67C953E22C74}"/>
                </a:ext>
              </a:extLst>
            </p:cNvPr>
            <p:cNvSpPr/>
            <p:nvPr/>
          </p:nvSpPr>
          <p:spPr>
            <a:xfrm>
              <a:off x="6714753" y="5608093"/>
              <a:ext cx="1649488" cy="685331"/>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a:latin typeface="Segoe UI Light" panose="020B0502040204020203" pitchFamily="34" charset="0"/>
                  <a:cs typeface="Segoe UI Light" panose="020B0502040204020203" pitchFamily="34" charset="0"/>
                </a:rPr>
                <a:t>Log Structured Store</a:t>
              </a:r>
              <a:endParaRPr lang="en-US" sz="1100" b="1">
                <a:latin typeface="Segoe UI Light" panose="020B0502040204020203" pitchFamily="34" charset="0"/>
                <a:cs typeface="Segoe UI Light" panose="020B0502040204020203" pitchFamily="34" charset="0"/>
              </a:endParaRPr>
            </a:p>
          </p:txBody>
        </p:sp>
        <p:sp>
          <p:nvSpPr>
            <p:cNvPr id="55" name="Rectangle 54">
              <a:extLst>
                <a:ext uri="{FF2B5EF4-FFF2-40B4-BE49-F238E27FC236}">
                  <a16:creationId xmlns:a16="http://schemas.microsoft.com/office/drawing/2014/main" id="{6FDB1069-6E55-4F99-B815-1017FFBA6031}"/>
                </a:ext>
              </a:extLst>
            </p:cNvPr>
            <p:cNvSpPr/>
            <p:nvPr/>
          </p:nvSpPr>
          <p:spPr>
            <a:xfrm>
              <a:off x="9287188" y="4361282"/>
              <a:ext cx="1177014" cy="225122"/>
            </a:xfrm>
            <a:prstGeom prst="rect">
              <a:avLst/>
            </a:prstGeom>
            <a:solidFill>
              <a:srgbClr val="0070C0"/>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6" name="Curved Connector 62">
              <a:extLst>
                <a:ext uri="{FF2B5EF4-FFF2-40B4-BE49-F238E27FC236}">
                  <a16:creationId xmlns:a16="http://schemas.microsoft.com/office/drawing/2014/main" id="{6385104A-5E44-4101-B77C-1AEBD5B7FE48}"/>
                </a:ext>
              </a:extLst>
            </p:cNvPr>
            <p:cNvCxnSpPr>
              <a:stCxn id="64" idx="2"/>
              <a:endCxn id="59" idx="0"/>
            </p:cNvCxnSpPr>
            <p:nvPr/>
          </p:nvCxnSpPr>
          <p:spPr>
            <a:xfrm rot="10800000" flipV="1">
              <a:off x="8921617" y="4480609"/>
              <a:ext cx="437620" cy="370413"/>
            </a:xfrm>
            <a:prstGeom prst="curvedConnector2">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Curved Connector 63">
              <a:extLst>
                <a:ext uri="{FF2B5EF4-FFF2-40B4-BE49-F238E27FC236}">
                  <a16:creationId xmlns:a16="http://schemas.microsoft.com/office/drawing/2014/main" id="{E44B1F3B-3E28-4783-B227-C72A3AEAA265}"/>
                </a:ext>
              </a:extLst>
            </p:cNvPr>
            <p:cNvCxnSpPr>
              <a:stCxn id="62" idx="4"/>
              <a:endCxn id="61" idx="0"/>
            </p:cNvCxnSpPr>
            <p:nvPr/>
          </p:nvCxnSpPr>
          <p:spPr>
            <a:xfrm rot="16200000" flipH="1">
              <a:off x="9666069" y="4638488"/>
              <a:ext cx="292254" cy="137350"/>
            </a:xfrm>
            <a:prstGeom prst="curvedConnector3">
              <a:avLst>
                <a:gd name="adj1" fmla="val 50000"/>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Curved Connector 64">
              <a:extLst>
                <a:ext uri="{FF2B5EF4-FFF2-40B4-BE49-F238E27FC236}">
                  <a16:creationId xmlns:a16="http://schemas.microsoft.com/office/drawing/2014/main" id="{8CE5EF67-0191-42D5-9DD0-0883289DCDCE}"/>
                </a:ext>
              </a:extLst>
            </p:cNvPr>
            <p:cNvCxnSpPr>
              <a:stCxn id="63" idx="6"/>
              <a:endCxn id="60" idx="0"/>
            </p:cNvCxnSpPr>
            <p:nvPr/>
          </p:nvCxnSpPr>
          <p:spPr>
            <a:xfrm>
              <a:off x="10246241" y="4524461"/>
              <a:ext cx="736881" cy="326561"/>
            </a:xfrm>
            <a:prstGeom prst="curvedConnector2">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4B5D3929-5716-492B-8741-CD349C38E34B}"/>
                </a:ext>
              </a:extLst>
            </p:cNvPr>
            <p:cNvSpPr/>
            <p:nvPr/>
          </p:nvSpPr>
          <p:spPr>
            <a:xfrm>
              <a:off x="8658357" y="4851023"/>
              <a:ext cx="526521" cy="257393"/>
            </a:xfrm>
            <a:prstGeom prst="rect">
              <a:avLst/>
            </a:prstGeom>
            <a:solidFill>
              <a:srgbClr val="0070C0"/>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FE404140-1F70-4A3C-A5E9-9BB7BDD3A03D}"/>
                </a:ext>
              </a:extLst>
            </p:cNvPr>
            <p:cNvSpPr/>
            <p:nvPr/>
          </p:nvSpPr>
          <p:spPr>
            <a:xfrm>
              <a:off x="10597913" y="4851022"/>
              <a:ext cx="770416" cy="257393"/>
            </a:xfrm>
            <a:prstGeom prst="rect">
              <a:avLst/>
            </a:prstGeom>
            <a:solidFill>
              <a:srgbClr val="32824B"/>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DBF76F1D-15C4-4047-9D1F-0CA5D275B5EA}"/>
                </a:ext>
              </a:extLst>
            </p:cNvPr>
            <p:cNvSpPr/>
            <p:nvPr/>
          </p:nvSpPr>
          <p:spPr>
            <a:xfrm>
              <a:off x="9372516" y="4853291"/>
              <a:ext cx="1016710" cy="257393"/>
            </a:xfrm>
            <a:prstGeom prst="rect">
              <a:avLst/>
            </a:prstGeom>
            <a:solidFill>
              <a:srgbClr val="0070C0"/>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69F1DEAC-19FE-4D00-B1D0-622E722BBD34}"/>
                </a:ext>
              </a:extLst>
            </p:cNvPr>
            <p:cNvSpPr/>
            <p:nvPr/>
          </p:nvSpPr>
          <p:spPr>
            <a:xfrm>
              <a:off x="9705421" y="4487884"/>
              <a:ext cx="76200" cy="73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3FC9D25C-2812-43A0-B607-BCDEB03E1197}"/>
                </a:ext>
              </a:extLst>
            </p:cNvPr>
            <p:cNvSpPr/>
            <p:nvPr/>
          </p:nvSpPr>
          <p:spPr>
            <a:xfrm>
              <a:off x="10170040" y="4487884"/>
              <a:ext cx="76200" cy="73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AC8E524E-9029-4B1D-9808-57176C172245}"/>
                </a:ext>
              </a:extLst>
            </p:cNvPr>
            <p:cNvSpPr/>
            <p:nvPr/>
          </p:nvSpPr>
          <p:spPr>
            <a:xfrm>
              <a:off x="9359237" y="4444033"/>
              <a:ext cx="76200" cy="73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DB6052DB-1A64-4E75-8B9E-0EBB4E4D1CC3}"/>
                </a:ext>
              </a:extLst>
            </p:cNvPr>
            <p:cNvSpPr/>
            <p:nvPr/>
          </p:nvSpPr>
          <p:spPr>
            <a:xfrm>
              <a:off x="8976411" y="4941556"/>
              <a:ext cx="65986" cy="73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12F8D331-3159-4516-91C3-DAE3FAA60A43}"/>
                </a:ext>
              </a:extLst>
            </p:cNvPr>
            <p:cNvSpPr/>
            <p:nvPr/>
          </p:nvSpPr>
          <p:spPr>
            <a:xfrm>
              <a:off x="8774278" y="4940076"/>
              <a:ext cx="65986" cy="73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D1757B77-043A-4F6F-AD05-F7C85CA0A454}"/>
                </a:ext>
              </a:extLst>
            </p:cNvPr>
            <p:cNvSpPr/>
            <p:nvPr/>
          </p:nvSpPr>
          <p:spPr>
            <a:xfrm>
              <a:off x="9820744" y="4946150"/>
              <a:ext cx="76200" cy="73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85C2CCAC-7C3C-4208-B64A-76CA9B1AC278}"/>
                </a:ext>
              </a:extLst>
            </p:cNvPr>
            <p:cNvSpPr/>
            <p:nvPr/>
          </p:nvSpPr>
          <p:spPr>
            <a:xfrm>
              <a:off x="10180588" y="4946150"/>
              <a:ext cx="76200" cy="73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56F8CEE5-F42A-4427-AD70-7F7EA63E8BD6}"/>
                </a:ext>
              </a:extLst>
            </p:cNvPr>
            <p:cNvSpPr/>
            <p:nvPr/>
          </p:nvSpPr>
          <p:spPr>
            <a:xfrm>
              <a:off x="9504311" y="4954195"/>
              <a:ext cx="76200" cy="73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0" name="Oval 69">
              <a:extLst>
                <a:ext uri="{FF2B5EF4-FFF2-40B4-BE49-F238E27FC236}">
                  <a16:creationId xmlns:a16="http://schemas.microsoft.com/office/drawing/2014/main" id="{AD3E77A9-8CB2-4F31-AF87-FDCFB748F8F9}"/>
                </a:ext>
              </a:extLst>
            </p:cNvPr>
            <p:cNvSpPr/>
            <p:nvPr/>
          </p:nvSpPr>
          <p:spPr>
            <a:xfrm>
              <a:off x="11062110" y="4948168"/>
              <a:ext cx="76200" cy="73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E176A215-8537-46EF-BE8F-9BFECEDC64B2}"/>
                </a:ext>
              </a:extLst>
            </p:cNvPr>
            <p:cNvSpPr/>
            <p:nvPr/>
          </p:nvSpPr>
          <p:spPr>
            <a:xfrm>
              <a:off x="10793302" y="4946688"/>
              <a:ext cx="76200" cy="731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82BA5040-EF12-41C8-83B5-0C9AA87A7F3A}"/>
                </a:ext>
              </a:extLst>
            </p:cNvPr>
            <p:cNvSpPr/>
            <p:nvPr/>
          </p:nvSpPr>
          <p:spPr>
            <a:xfrm>
              <a:off x="8479595" y="5393446"/>
              <a:ext cx="365760" cy="257393"/>
            </a:xfrm>
            <a:prstGeom prst="rect">
              <a:avLst/>
            </a:prstGeom>
            <a:solidFill>
              <a:srgbClr val="32824B"/>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2DEA70D4-9FE7-434D-8514-868744A920EB}"/>
                </a:ext>
              </a:extLst>
            </p:cNvPr>
            <p:cNvSpPr/>
            <p:nvPr/>
          </p:nvSpPr>
          <p:spPr>
            <a:xfrm>
              <a:off x="8979994" y="5393447"/>
              <a:ext cx="365760" cy="257393"/>
            </a:xfrm>
            <a:prstGeom prst="rect">
              <a:avLst/>
            </a:prstGeom>
            <a:solidFill>
              <a:srgbClr val="32824B"/>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0423C81D-7CEE-432A-9813-128DFF4F693A}"/>
                </a:ext>
              </a:extLst>
            </p:cNvPr>
            <p:cNvSpPr/>
            <p:nvPr/>
          </p:nvSpPr>
          <p:spPr>
            <a:xfrm>
              <a:off x="9470894" y="5393445"/>
              <a:ext cx="365760" cy="257393"/>
            </a:xfrm>
            <a:prstGeom prst="rect">
              <a:avLst/>
            </a:prstGeom>
            <a:solidFill>
              <a:srgbClr val="0070C0"/>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074B93D8-FDE2-4005-9C65-31B6AA048F4F}"/>
                </a:ext>
              </a:extLst>
            </p:cNvPr>
            <p:cNvSpPr/>
            <p:nvPr/>
          </p:nvSpPr>
          <p:spPr>
            <a:xfrm>
              <a:off x="10435137" y="5393444"/>
              <a:ext cx="365760" cy="257393"/>
            </a:xfrm>
            <a:prstGeom prst="rect">
              <a:avLst/>
            </a:prstGeom>
            <a:solidFill>
              <a:srgbClr val="0070C0"/>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7BF7599F-6D96-481E-8871-0D9812684A30}"/>
                </a:ext>
              </a:extLst>
            </p:cNvPr>
            <p:cNvSpPr/>
            <p:nvPr/>
          </p:nvSpPr>
          <p:spPr>
            <a:xfrm>
              <a:off x="9947265" y="5393445"/>
              <a:ext cx="365760" cy="257393"/>
            </a:xfrm>
            <a:prstGeom prst="rect">
              <a:avLst/>
            </a:prstGeom>
            <a:solidFill>
              <a:srgbClr val="0070C0"/>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7838D8B4-5E1B-42D1-9CF7-B9B2842F39D5}"/>
                </a:ext>
              </a:extLst>
            </p:cNvPr>
            <p:cNvSpPr/>
            <p:nvPr/>
          </p:nvSpPr>
          <p:spPr>
            <a:xfrm>
              <a:off x="10911258" y="5393444"/>
              <a:ext cx="365760" cy="257393"/>
            </a:xfrm>
            <a:prstGeom prst="rect">
              <a:avLst/>
            </a:prstGeom>
            <a:solidFill>
              <a:srgbClr val="32824B"/>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55D52CF1-0BE8-4EF2-B42A-2007184E838D}"/>
                </a:ext>
              </a:extLst>
            </p:cNvPr>
            <p:cNvSpPr/>
            <p:nvPr/>
          </p:nvSpPr>
          <p:spPr>
            <a:xfrm>
              <a:off x="11415954" y="5397540"/>
              <a:ext cx="365760" cy="257393"/>
            </a:xfrm>
            <a:prstGeom prst="rect">
              <a:avLst/>
            </a:prstGeom>
            <a:solidFill>
              <a:srgbClr val="32824B"/>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cxnSp>
          <p:nvCxnSpPr>
            <p:cNvPr id="79" name="Curved Connector 118">
              <a:extLst>
                <a:ext uri="{FF2B5EF4-FFF2-40B4-BE49-F238E27FC236}">
                  <a16:creationId xmlns:a16="http://schemas.microsoft.com/office/drawing/2014/main" id="{EF51AF49-882F-4062-90ED-51EA424EEEEA}"/>
                </a:ext>
              </a:extLst>
            </p:cNvPr>
            <p:cNvCxnSpPr>
              <a:stCxn id="66" idx="4"/>
              <a:endCxn id="72" idx="0"/>
            </p:cNvCxnSpPr>
            <p:nvPr/>
          </p:nvCxnSpPr>
          <p:spPr>
            <a:xfrm rot="5400000">
              <a:off x="8544766" y="5130938"/>
              <a:ext cx="380217" cy="144796"/>
            </a:xfrm>
            <a:prstGeom prst="curvedConnector3">
              <a:avLst>
                <a:gd name="adj1" fmla="val 50000"/>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Curved Connector 119">
              <a:extLst>
                <a:ext uri="{FF2B5EF4-FFF2-40B4-BE49-F238E27FC236}">
                  <a16:creationId xmlns:a16="http://schemas.microsoft.com/office/drawing/2014/main" id="{B1E4B0BE-2DBB-4371-A153-69B0884BD5C7}"/>
                </a:ext>
              </a:extLst>
            </p:cNvPr>
            <p:cNvCxnSpPr>
              <a:stCxn id="65" idx="4"/>
              <a:endCxn id="73" idx="0"/>
            </p:cNvCxnSpPr>
            <p:nvPr/>
          </p:nvCxnSpPr>
          <p:spPr>
            <a:xfrm rot="16200000" flipH="1">
              <a:off x="8896770" y="5127342"/>
              <a:ext cx="378738" cy="153470"/>
            </a:xfrm>
            <a:prstGeom prst="curvedConnector3">
              <a:avLst>
                <a:gd name="adj1" fmla="val 50000"/>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Curved Connector 120">
              <a:extLst>
                <a:ext uri="{FF2B5EF4-FFF2-40B4-BE49-F238E27FC236}">
                  <a16:creationId xmlns:a16="http://schemas.microsoft.com/office/drawing/2014/main" id="{773634D0-AF0D-4728-B087-14C870019A30}"/>
                </a:ext>
              </a:extLst>
            </p:cNvPr>
            <p:cNvCxnSpPr>
              <a:stCxn id="69" idx="4"/>
              <a:endCxn id="74" idx="0"/>
            </p:cNvCxnSpPr>
            <p:nvPr/>
          </p:nvCxnSpPr>
          <p:spPr>
            <a:xfrm rot="16200000" flipH="1">
              <a:off x="9415045" y="5154714"/>
              <a:ext cx="366097" cy="111363"/>
            </a:xfrm>
            <a:prstGeom prst="curvedConnector3">
              <a:avLst>
                <a:gd name="adj1" fmla="val 50000"/>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Curved Connector 121">
              <a:extLst>
                <a:ext uri="{FF2B5EF4-FFF2-40B4-BE49-F238E27FC236}">
                  <a16:creationId xmlns:a16="http://schemas.microsoft.com/office/drawing/2014/main" id="{CA449316-1F8D-4662-A4C9-379F15DA4313}"/>
                </a:ext>
              </a:extLst>
            </p:cNvPr>
            <p:cNvCxnSpPr>
              <a:stCxn id="67" idx="4"/>
              <a:endCxn id="76" idx="0"/>
            </p:cNvCxnSpPr>
            <p:nvPr/>
          </p:nvCxnSpPr>
          <p:spPr>
            <a:xfrm rot="16200000" flipH="1">
              <a:off x="9807423" y="5070723"/>
              <a:ext cx="374142" cy="271301"/>
            </a:xfrm>
            <a:prstGeom prst="curvedConnector3">
              <a:avLst>
                <a:gd name="adj1" fmla="val 50000"/>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Curved Connector 122">
              <a:extLst>
                <a:ext uri="{FF2B5EF4-FFF2-40B4-BE49-F238E27FC236}">
                  <a16:creationId xmlns:a16="http://schemas.microsoft.com/office/drawing/2014/main" id="{FB83E113-55D1-45E3-ACAC-1E3F0853965C}"/>
                </a:ext>
              </a:extLst>
            </p:cNvPr>
            <p:cNvCxnSpPr>
              <a:stCxn id="68" idx="4"/>
              <a:endCxn id="75" idx="0"/>
            </p:cNvCxnSpPr>
            <p:nvPr/>
          </p:nvCxnSpPr>
          <p:spPr>
            <a:xfrm rot="16200000" flipH="1">
              <a:off x="10231283" y="5006708"/>
              <a:ext cx="374141" cy="399329"/>
            </a:xfrm>
            <a:prstGeom prst="curvedConnector3">
              <a:avLst>
                <a:gd name="adj1" fmla="val 50000"/>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123">
              <a:extLst>
                <a:ext uri="{FF2B5EF4-FFF2-40B4-BE49-F238E27FC236}">
                  <a16:creationId xmlns:a16="http://schemas.microsoft.com/office/drawing/2014/main" id="{7A600252-3F97-40A8-BE85-326E4A54A32C}"/>
                </a:ext>
              </a:extLst>
            </p:cNvPr>
            <p:cNvCxnSpPr>
              <a:stCxn id="71" idx="4"/>
              <a:endCxn id="77" idx="0"/>
            </p:cNvCxnSpPr>
            <p:nvPr/>
          </p:nvCxnSpPr>
          <p:spPr>
            <a:xfrm rot="16200000" flipH="1">
              <a:off x="10775970" y="5075273"/>
              <a:ext cx="373603" cy="262736"/>
            </a:xfrm>
            <a:prstGeom prst="curvedConnector3">
              <a:avLst>
                <a:gd name="adj1" fmla="val 50000"/>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Curved Connector 124">
              <a:extLst>
                <a:ext uri="{FF2B5EF4-FFF2-40B4-BE49-F238E27FC236}">
                  <a16:creationId xmlns:a16="http://schemas.microsoft.com/office/drawing/2014/main" id="{F6141ED8-FA6C-4C3F-9A58-1945D3A8F61F}"/>
                </a:ext>
              </a:extLst>
            </p:cNvPr>
            <p:cNvCxnSpPr>
              <a:stCxn id="70" idx="4"/>
              <a:endCxn id="78" idx="0"/>
            </p:cNvCxnSpPr>
            <p:nvPr/>
          </p:nvCxnSpPr>
          <p:spPr>
            <a:xfrm rot="16200000" flipH="1">
              <a:off x="11161414" y="4960117"/>
              <a:ext cx="376219" cy="498624"/>
            </a:xfrm>
            <a:prstGeom prst="curvedConnector3">
              <a:avLst>
                <a:gd name="adj1" fmla="val 50000"/>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86899CD-C2DB-453E-890C-F246486A0F42}"/>
                </a:ext>
              </a:extLst>
            </p:cNvPr>
            <p:cNvCxnSpPr>
              <a:stCxn id="72" idx="3"/>
              <a:endCxn id="73" idx="1"/>
            </p:cNvCxnSpPr>
            <p:nvPr/>
          </p:nvCxnSpPr>
          <p:spPr>
            <a:xfrm>
              <a:off x="8845356" y="5522143"/>
              <a:ext cx="134639" cy="1"/>
            </a:xfrm>
            <a:prstGeom prst="straightConnector1">
              <a:avLst/>
            </a:prstGeom>
            <a:ln w="1905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3248C29-1828-486F-A29A-6D15E4D9D604}"/>
                </a:ext>
              </a:extLst>
            </p:cNvPr>
            <p:cNvCxnSpPr>
              <a:stCxn id="73" idx="3"/>
              <a:endCxn id="74" idx="1"/>
            </p:cNvCxnSpPr>
            <p:nvPr/>
          </p:nvCxnSpPr>
          <p:spPr>
            <a:xfrm flipV="1">
              <a:off x="9345754" y="5522141"/>
              <a:ext cx="125140" cy="2"/>
            </a:xfrm>
            <a:prstGeom prst="straightConnector1">
              <a:avLst/>
            </a:prstGeom>
            <a:ln w="1905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647A7CF-2A23-450B-8980-9118E7016808}"/>
                </a:ext>
              </a:extLst>
            </p:cNvPr>
            <p:cNvCxnSpPr>
              <a:stCxn id="74" idx="3"/>
              <a:endCxn id="76" idx="1"/>
            </p:cNvCxnSpPr>
            <p:nvPr/>
          </p:nvCxnSpPr>
          <p:spPr>
            <a:xfrm>
              <a:off x="9836655" y="5522141"/>
              <a:ext cx="110611" cy="0"/>
            </a:xfrm>
            <a:prstGeom prst="straightConnector1">
              <a:avLst/>
            </a:prstGeom>
            <a:ln w="1905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2322561-4C24-419D-B2F9-6F3F41DC4231}"/>
                </a:ext>
              </a:extLst>
            </p:cNvPr>
            <p:cNvCxnSpPr>
              <a:stCxn id="76" idx="3"/>
              <a:endCxn id="75" idx="1"/>
            </p:cNvCxnSpPr>
            <p:nvPr/>
          </p:nvCxnSpPr>
          <p:spPr>
            <a:xfrm flipV="1">
              <a:off x="10313025" y="5522141"/>
              <a:ext cx="122112" cy="1"/>
            </a:xfrm>
            <a:prstGeom prst="straightConnector1">
              <a:avLst/>
            </a:prstGeom>
            <a:ln w="1905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A9C557D-8913-4D87-A474-65BE09036904}"/>
                </a:ext>
              </a:extLst>
            </p:cNvPr>
            <p:cNvCxnSpPr>
              <a:stCxn id="75" idx="3"/>
              <a:endCxn id="77" idx="1"/>
            </p:cNvCxnSpPr>
            <p:nvPr/>
          </p:nvCxnSpPr>
          <p:spPr>
            <a:xfrm>
              <a:off x="10800898" y="5522140"/>
              <a:ext cx="110361" cy="0"/>
            </a:xfrm>
            <a:prstGeom prst="straightConnector1">
              <a:avLst/>
            </a:prstGeom>
            <a:ln w="1905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356B401-5942-4223-BE3B-8A4ECF45D169}"/>
                </a:ext>
              </a:extLst>
            </p:cNvPr>
            <p:cNvCxnSpPr>
              <a:stCxn id="77" idx="3"/>
              <a:endCxn id="78" idx="1"/>
            </p:cNvCxnSpPr>
            <p:nvPr/>
          </p:nvCxnSpPr>
          <p:spPr>
            <a:xfrm>
              <a:off x="11277018" y="5522140"/>
              <a:ext cx="138936" cy="4096"/>
            </a:xfrm>
            <a:prstGeom prst="straightConnector1">
              <a:avLst/>
            </a:prstGeom>
            <a:ln w="1905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861955C-4F35-4C65-91A6-427D9A5711FC}"/>
                </a:ext>
              </a:extLst>
            </p:cNvPr>
            <p:cNvCxnSpPr>
              <a:stCxn id="59" idx="3"/>
              <a:endCxn id="61" idx="1"/>
            </p:cNvCxnSpPr>
            <p:nvPr/>
          </p:nvCxnSpPr>
          <p:spPr>
            <a:xfrm>
              <a:off x="9184878" y="4979719"/>
              <a:ext cx="187639" cy="2268"/>
            </a:xfrm>
            <a:prstGeom prst="straightConnector1">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ACD93B8-BD9C-4030-8BD0-A04980059095}"/>
                </a:ext>
              </a:extLst>
            </p:cNvPr>
            <p:cNvCxnSpPr>
              <a:stCxn id="61" idx="3"/>
              <a:endCxn id="60" idx="1"/>
            </p:cNvCxnSpPr>
            <p:nvPr/>
          </p:nvCxnSpPr>
          <p:spPr>
            <a:xfrm flipV="1">
              <a:off x="10389227" y="4979719"/>
              <a:ext cx="208687" cy="2269"/>
            </a:xfrm>
            <a:prstGeom prst="straightConnector1">
              <a:avLst/>
            </a:prstGeom>
            <a:ln w="190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D49102D2-6A5F-443C-9BD6-54097148F2DE}"/>
                </a:ext>
              </a:extLst>
            </p:cNvPr>
            <p:cNvSpPr/>
            <p:nvPr/>
          </p:nvSpPr>
          <p:spPr>
            <a:xfrm>
              <a:off x="10360856" y="5751916"/>
              <a:ext cx="365760" cy="257393"/>
            </a:xfrm>
            <a:prstGeom prst="rect">
              <a:avLst/>
            </a:prstGeom>
            <a:solidFill>
              <a:srgbClr val="0070C0"/>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3F7A411A-62AE-47EB-8175-38A81972768C}"/>
                </a:ext>
              </a:extLst>
            </p:cNvPr>
            <p:cNvSpPr/>
            <p:nvPr/>
          </p:nvSpPr>
          <p:spPr>
            <a:xfrm>
              <a:off x="10360856" y="6100067"/>
              <a:ext cx="365760" cy="257393"/>
            </a:xfrm>
            <a:prstGeom prst="rect">
              <a:avLst/>
            </a:prstGeom>
            <a:solidFill>
              <a:srgbClr val="32824B"/>
            </a:solidFill>
            <a:ln w="28575">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CDAA5F7D-6C66-452A-AEDA-51A34548DD36}"/>
                </a:ext>
              </a:extLst>
            </p:cNvPr>
            <p:cNvSpPr txBox="1"/>
            <p:nvPr/>
          </p:nvSpPr>
          <p:spPr>
            <a:xfrm>
              <a:off x="10824024" y="5754109"/>
              <a:ext cx="957690" cy="219925"/>
            </a:xfrm>
            <a:prstGeom prst="rect">
              <a:avLst/>
            </a:prstGeom>
            <a:noFill/>
          </p:spPr>
          <p:txBody>
            <a:bodyPr wrap="square" lIns="0" tIns="0" rIns="0" bIns="0" rtlCol="0">
              <a:spAutoFit/>
            </a:bodyPr>
            <a:lstStyle/>
            <a:p>
              <a:r>
                <a:rPr lang="en-US" sz="1400">
                  <a:gradFill>
                    <a:gsLst>
                      <a:gs pos="2917">
                        <a:schemeClr val="tx1"/>
                      </a:gs>
                      <a:gs pos="30000">
                        <a:schemeClr val="tx1"/>
                      </a:gs>
                    </a:gsLst>
                    <a:lin ang="5400000" scaled="0"/>
                  </a:gradFill>
                </a:rPr>
                <a:t>In memory</a:t>
              </a:r>
            </a:p>
          </p:txBody>
        </p:sp>
      </p:grpSp>
    </p:spTree>
    <p:extLst>
      <p:ext uri="{BB962C8B-B14F-4D97-AF65-F5344CB8AC3E}">
        <p14:creationId xmlns:p14="http://schemas.microsoft.com/office/powerpoint/2010/main" val="406828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Optimistic Concurrency Control</a:t>
            </a:r>
          </a:p>
        </p:txBody>
      </p:sp>
      <p:sp>
        <p:nvSpPr>
          <p:cNvPr id="2" name="Rectangle 1">
            <a:extLst>
              <a:ext uri="{FF2B5EF4-FFF2-40B4-BE49-F238E27FC236}">
                <a16:creationId xmlns:a16="http://schemas.microsoft.com/office/drawing/2014/main" id="{731A58F1-B948-49E2-9D74-CAB7D31B3CDC}"/>
              </a:ext>
            </a:extLst>
          </p:cNvPr>
          <p:cNvSpPr>
            <a:spLocks noChangeArrowheads="1"/>
          </p:cNvSpPr>
          <p:nvPr/>
        </p:nvSpPr>
        <p:spPr bwMode="auto">
          <a:xfrm>
            <a:off x="1320800" y="2166888"/>
            <a:ext cx="980909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latin typeface="Consolas" panose="020B0609020204030204" pitchFamily="49" charset="0"/>
              </a:rPr>
              <a:t>{</a:t>
            </a:r>
          </a:p>
          <a:p>
            <a:pPr lvl="0" eaLnBrk="0" fontAlgn="base" hangingPunct="0">
              <a:spcBef>
                <a:spcPct val="0"/>
              </a:spcBef>
              <a:spcAft>
                <a:spcPct val="0"/>
              </a:spcAft>
            </a:pPr>
            <a:r>
              <a:rPr lang="en-US" altLang="en-US" dirty="0">
                <a:latin typeface="Consolas" panose="020B0609020204030204" pitchFamily="49" charset="0"/>
              </a:rPr>
              <a:t>  "id": "2c9cddbb-a011-4947-94c2-6f8ccf421d2e",</a:t>
            </a:r>
          </a:p>
          <a:p>
            <a:pPr lvl="0" eaLnBrk="0" fontAlgn="base" hangingPunct="0">
              <a:spcBef>
                <a:spcPct val="0"/>
              </a:spcBef>
              <a:spcAft>
                <a:spcPct val="0"/>
              </a:spcAft>
            </a:pPr>
            <a:r>
              <a:rPr lang="en-US" altLang="en-US" dirty="0">
                <a:latin typeface="Consolas" panose="020B0609020204030204" pitchFamily="49" charset="0"/>
              </a:rPr>
              <a:t>  "_rid": "o8ExAJlS4xRIAAAAAAAAAA==",</a:t>
            </a:r>
          </a:p>
          <a:p>
            <a:pPr lvl="0" eaLnBrk="0" fontAlgn="base" hangingPunct="0">
              <a:spcBef>
                <a:spcPct val="0"/>
              </a:spcBef>
              <a:spcAft>
                <a:spcPct val="0"/>
              </a:spcAft>
            </a:pPr>
            <a:r>
              <a:rPr lang="en-US" altLang="en-US" dirty="0">
                <a:latin typeface="Consolas" panose="020B0609020204030204" pitchFamily="49" charset="0"/>
              </a:rPr>
              <a:t>  "_self": "</a:t>
            </a:r>
            <a:r>
              <a:rPr lang="en-US" altLang="en-US" dirty="0" err="1">
                <a:latin typeface="Consolas" panose="020B0609020204030204" pitchFamily="49" charset="0"/>
              </a:rPr>
              <a:t>dbs</a:t>
            </a:r>
            <a:r>
              <a:rPr lang="en-US" altLang="en-US" dirty="0">
                <a:latin typeface="Consolas" panose="020B0609020204030204" pitchFamily="49" charset="0"/>
              </a:rPr>
              <a:t>/o8ExAA==/</a:t>
            </a:r>
            <a:r>
              <a:rPr lang="en-US" altLang="en-US" dirty="0" err="1">
                <a:latin typeface="Consolas" panose="020B0609020204030204" pitchFamily="49" charset="0"/>
              </a:rPr>
              <a:t>colls</a:t>
            </a:r>
            <a:r>
              <a:rPr lang="en-US" altLang="en-US" dirty="0">
                <a:latin typeface="Consolas" panose="020B0609020204030204" pitchFamily="49" charset="0"/>
              </a:rPr>
              <a:t>/o8ExAJlS4xQ=/docs/o8ExAJlS4xRIAAAAAAAAAA==/",</a:t>
            </a:r>
          </a:p>
          <a:p>
            <a:pPr lvl="0" eaLnBrk="0" fontAlgn="base" hangingPunct="0">
              <a:spcBef>
                <a:spcPct val="0"/>
              </a:spcBef>
              <a:spcAft>
                <a:spcPct val="0"/>
              </a:spcAft>
            </a:pPr>
            <a:r>
              <a:rPr lang="en-US" altLang="en-US" dirty="0">
                <a:highlight>
                  <a:srgbClr val="FFFF00"/>
                </a:highlight>
                <a:latin typeface="Consolas" panose="020B0609020204030204" pitchFamily="49" charset="0"/>
              </a:rPr>
              <a:t>  "_</a:t>
            </a:r>
            <a:r>
              <a:rPr lang="en-US" altLang="en-US" dirty="0" err="1">
                <a:highlight>
                  <a:srgbClr val="FFFF00"/>
                </a:highlight>
                <a:latin typeface="Consolas" panose="020B0609020204030204" pitchFamily="49" charset="0"/>
              </a:rPr>
              <a:t>etag</a:t>
            </a:r>
            <a:r>
              <a:rPr lang="en-US" altLang="en-US" dirty="0">
                <a:highlight>
                  <a:srgbClr val="FFFF00"/>
                </a:highlight>
                <a:latin typeface="Consolas" panose="020B0609020204030204" pitchFamily="49" charset="0"/>
              </a:rPr>
              <a:t>": "\"2e004542-0000-0000-0000-5af31e8c0000\"",</a:t>
            </a:r>
          </a:p>
          <a:p>
            <a:pPr lvl="0" eaLnBrk="0" fontAlgn="base" hangingPunct="0">
              <a:spcBef>
                <a:spcPct val="0"/>
              </a:spcBef>
              <a:spcAft>
                <a:spcPct val="0"/>
              </a:spcAft>
            </a:pPr>
            <a:r>
              <a:rPr lang="en-US" altLang="en-US" dirty="0">
                <a:latin typeface="Consolas" panose="020B0609020204030204" pitchFamily="49" charset="0"/>
              </a:rPr>
              <a:t>  "_attachments": "attachments/",</a:t>
            </a:r>
          </a:p>
          <a:p>
            <a:pPr lvl="0" eaLnBrk="0" fontAlgn="base" hangingPunct="0">
              <a:spcBef>
                <a:spcPct val="0"/>
              </a:spcBef>
              <a:spcAft>
                <a:spcPct val="0"/>
              </a:spcAft>
            </a:pPr>
            <a:r>
              <a:rPr lang="en-US" altLang="en-US" dirty="0">
                <a:latin typeface="Consolas" panose="020B0609020204030204" pitchFamily="49" charset="0"/>
              </a:rPr>
              <a:t>  "_</a:t>
            </a:r>
            <a:r>
              <a:rPr lang="en-US" altLang="en-US" dirty="0" err="1">
                <a:latin typeface="Consolas" panose="020B0609020204030204" pitchFamily="49" charset="0"/>
              </a:rPr>
              <a:t>ts</a:t>
            </a:r>
            <a:r>
              <a:rPr lang="en-US" altLang="en-US" dirty="0">
                <a:latin typeface="Consolas" panose="020B0609020204030204" pitchFamily="49" charset="0"/>
              </a:rPr>
              <a:t>": 1525882508</a:t>
            </a:r>
          </a:p>
          <a:p>
            <a:pPr lvl="0" eaLnBrk="0" fontAlgn="base" hangingPunct="0">
              <a:spcBef>
                <a:spcPct val="0"/>
              </a:spcBef>
              <a:spcAft>
                <a:spcPct val="0"/>
              </a:spcAft>
            </a:pPr>
            <a:r>
              <a:rPr lang="en-US" altLang="en-US" dirty="0">
                <a:latin typeface="Consolas" panose="020B0609020204030204" pitchFamily="49" charset="0"/>
              </a:rPr>
              <a:t>}</a:t>
            </a:r>
          </a:p>
        </p:txBody>
      </p:sp>
    </p:spTree>
    <p:extLst>
      <p:ext uri="{BB962C8B-B14F-4D97-AF65-F5344CB8AC3E}">
        <p14:creationId xmlns:p14="http://schemas.microsoft.com/office/powerpoint/2010/main" val="5870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Optimistic Concurrency Control</a:t>
            </a:r>
          </a:p>
        </p:txBody>
      </p:sp>
      <p:pic>
        <p:nvPicPr>
          <p:cNvPr id="3" name="Picture 2">
            <a:extLst>
              <a:ext uri="{FF2B5EF4-FFF2-40B4-BE49-F238E27FC236}">
                <a16:creationId xmlns:a16="http://schemas.microsoft.com/office/drawing/2014/main" id="{3B68F2D5-7C27-4B35-A491-A26CAD7182B6}"/>
              </a:ext>
            </a:extLst>
          </p:cNvPr>
          <p:cNvPicPr>
            <a:picLocks noChangeAspect="1"/>
          </p:cNvPicPr>
          <p:nvPr/>
        </p:nvPicPr>
        <p:blipFill>
          <a:blip r:embed="rId3"/>
          <a:stretch>
            <a:fillRect/>
          </a:stretch>
        </p:blipFill>
        <p:spPr>
          <a:xfrm>
            <a:off x="654050" y="1604323"/>
            <a:ext cx="10883900" cy="3649355"/>
          </a:xfrm>
          <a:prstGeom prst="rect">
            <a:avLst/>
          </a:prstGeom>
        </p:spPr>
      </p:pic>
    </p:spTree>
    <p:extLst>
      <p:ext uri="{BB962C8B-B14F-4D97-AF65-F5344CB8AC3E}">
        <p14:creationId xmlns:p14="http://schemas.microsoft.com/office/powerpoint/2010/main" val="22395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9423" y="4861102"/>
            <a:ext cx="6436413" cy="553998"/>
          </a:xfrm>
          <a:prstGeom prst="rect">
            <a:avLst/>
          </a:prstGeom>
          <a:noFill/>
        </p:spPr>
        <p:txBody>
          <a:bodyPr wrap="square" rtlCol="0">
            <a:spAutoFit/>
          </a:bodyPr>
          <a:lstStyle/>
          <a:p>
            <a:r>
              <a:rPr lang="en-US" sz="3000" dirty="0">
                <a:solidFill>
                  <a:srgbClr val="00B0F0"/>
                </a:solidFill>
                <a:latin typeface="Segoe UI Semibold" panose="020B0702040204020203" pitchFamily="34" charset="0"/>
                <a:cs typeface="Segoe UI Semibold" panose="020B0702040204020203" pitchFamily="34" charset="0"/>
              </a:rPr>
              <a:t>Common Use Cases and Scenarios</a:t>
            </a:r>
            <a:endParaRPr lang="en-US" sz="3000" u="sng" dirty="0">
              <a:solidFill>
                <a:srgbClr val="00B0F0"/>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371804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Optimistic Concurrency Control</a:t>
            </a:r>
          </a:p>
        </p:txBody>
      </p:sp>
      <p:pic>
        <p:nvPicPr>
          <p:cNvPr id="4" name="Picture 3">
            <a:extLst>
              <a:ext uri="{FF2B5EF4-FFF2-40B4-BE49-F238E27FC236}">
                <a16:creationId xmlns:a16="http://schemas.microsoft.com/office/drawing/2014/main" id="{C9108C28-24B3-4399-A508-A50B28B8239E}"/>
              </a:ext>
            </a:extLst>
          </p:cNvPr>
          <p:cNvPicPr>
            <a:picLocks noChangeAspect="1"/>
          </p:cNvPicPr>
          <p:nvPr/>
        </p:nvPicPr>
        <p:blipFill>
          <a:blip r:embed="rId3"/>
          <a:stretch>
            <a:fillRect/>
          </a:stretch>
        </p:blipFill>
        <p:spPr>
          <a:xfrm>
            <a:off x="481013" y="1580210"/>
            <a:ext cx="11229975" cy="4061403"/>
          </a:xfrm>
          <a:prstGeom prst="rect">
            <a:avLst/>
          </a:prstGeom>
        </p:spPr>
      </p:pic>
    </p:spTree>
    <p:extLst>
      <p:ext uri="{BB962C8B-B14F-4D97-AF65-F5344CB8AC3E}">
        <p14:creationId xmlns:p14="http://schemas.microsoft.com/office/powerpoint/2010/main" val="230823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1991" y="4802900"/>
            <a:ext cx="6946925"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Transactions</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13821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9818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latin typeface="Segoe UI Light" panose="020B0502040204020203" pitchFamily="34" charset="0"/>
                <a:cs typeface="Segoe UI Light" panose="020B0502040204020203" pitchFamily="34" charset="0"/>
              </a:rPr>
              <a:t>JavaScript Language Integrated Transactions</a:t>
            </a:r>
            <a:endPar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endParaRPr>
          </a:p>
        </p:txBody>
      </p:sp>
      <p:sp>
        <p:nvSpPr>
          <p:cNvPr id="4" name="TextBox 3"/>
          <p:cNvSpPr txBox="1"/>
          <p:nvPr/>
        </p:nvSpPr>
        <p:spPr>
          <a:xfrm>
            <a:off x="5711514" y="2050410"/>
            <a:ext cx="6392855"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ACID transactions over multiple records scoped to a partition 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Rich programming model via Stored Procedures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Exposed via a JavaScript as a modern day T-SQL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Snapshot isolation at beginning of script invocation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Writes gets atomically committed upon successful script invocation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Exceptions (via “throw” keyword) rolls back the transaction</a:t>
            </a:r>
          </a:p>
        </p:txBody>
      </p:sp>
      <p:grpSp>
        <p:nvGrpSpPr>
          <p:cNvPr id="6" name="Group 5">
            <a:extLst>
              <a:ext uri="{FF2B5EF4-FFF2-40B4-BE49-F238E27FC236}">
                <a16:creationId xmlns:a16="http://schemas.microsoft.com/office/drawing/2014/main" id="{9F0A56C0-8AC4-47B0-A917-B464D08C6C0C}"/>
              </a:ext>
            </a:extLst>
          </p:cNvPr>
          <p:cNvGrpSpPr/>
          <p:nvPr/>
        </p:nvGrpSpPr>
        <p:grpSpPr>
          <a:xfrm>
            <a:off x="157636" y="1956832"/>
            <a:ext cx="5261024" cy="2481072"/>
            <a:chOff x="181376" y="1392428"/>
            <a:chExt cx="5582378" cy="2632621"/>
          </a:xfrm>
        </p:grpSpPr>
        <p:sp>
          <p:nvSpPr>
            <p:cNvPr id="51" name="Rectangle 50">
              <a:extLst>
                <a:ext uri="{FF2B5EF4-FFF2-40B4-BE49-F238E27FC236}">
                  <a16:creationId xmlns:a16="http://schemas.microsoft.com/office/drawing/2014/main" id="{C0BF093F-EFD7-4D68-8BD1-311F5B813331}"/>
                </a:ext>
              </a:extLst>
            </p:cNvPr>
            <p:cNvSpPr/>
            <p:nvPr/>
          </p:nvSpPr>
          <p:spPr bwMode="auto">
            <a:xfrm>
              <a:off x="1032750" y="2865642"/>
              <a:ext cx="2503926" cy="1159407"/>
            </a:xfrm>
            <a:prstGeom prst="rect">
              <a:avLst/>
            </a:prstGeom>
            <a:solidFill>
              <a:schemeClr val="bg1"/>
            </a:solidFill>
            <a:ln>
              <a:solidFill>
                <a:schemeClr val="bg2">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97" name="Cloud 96">
              <a:extLst>
                <a:ext uri="{FF2B5EF4-FFF2-40B4-BE49-F238E27FC236}">
                  <a16:creationId xmlns:a16="http://schemas.microsoft.com/office/drawing/2014/main" id="{C595683B-EC8B-463F-B9CC-2B5617CF43EE}"/>
                </a:ext>
              </a:extLst>
            </p:cNvPr>
            <p:cNvSpPr/>
            <p:nvPr/>
          </p:nvSpPr>
          <p:spPr bwMode="auto">
            <a:xfrm>
              <a:off x="181376" y="1392428"/>
              <a:ext cx="1092473" cy="865827"/>
            </a:xfrm>
            <a:prstGeom prst="cloud">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98" name="Cube 97">
              <a:extLst>
                <a:ext uri="{FF2B5EF4-FFF2-40B4-BE49-F238E27FC236}">
                  <a16:creationId xmlns:a16="http://schemas.microsoft.com/office/drawing/2014/main" id="{E79C8FED-0393-4F53-AACA-D0F29DE5784E}"/>
                </a:ext>
              </a:extLst>
            </p:cNvPr>
            <p:cNvSpPr/>
            <p:nvPr/>
          </p:nvSpPr>
          <p:spPr bwMode="auto">
            <a:xfrm>
              <a:off x="438598" y="1555461"/>
              <a:ext cx="148584" cy="152401"/>
            </a:xfrm>
            <a:prstGeom prst="cube">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99" name="Cube 98">
              <a:extLst>
                <a:ext uri="{FF2B5EF4-FFF2-40B4-BE49-F238E27FC236}">
                  <a16:creationId xmlns:a16="http://schemas.microsoft.com/office/drawing/2014/main" id="{609099DC-0A2B-4615-AC07-C44B0F892EE4}"/>
                </a:ext>
              </a:extLst>
            </p:cNvPr>
            <p:cNvSpPr/>
            <p:nvPr/>
          </p:nvSpPr>
          <p:spPr bwMode="auto">
            <a:xfrm>
              <a:off x="603199" y="1676634"/>
              <a:ext cx="148584" cy="152401"/>
            </a:xfrm>
            <a:prstGeom prst="cube">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0" name="Cube 99">
              <a:extLst>
                <a:ext uri="{FF2B5EF4-FFF2-40B4-BE49-F238E27FC236}">
                  <a16:creationId xmlns:a16="http://schemas.microsoft.com/office/drawing/2014/main" id="{533DFCE0-D422-4129-AFF5-4D50D39C6B7D}"/>
                </a:ext>
              </a:extLst>
            </p:cNvPr>
            <p:cNvSpPr/>
            <p:nvPr/>
          </p:nvSpPr>
          <p:spPr bwMode="auto">
            <a:xfrm>
              <a:off x="450799" y="1708200"/>
              <a:ext cx="148584" cy="152401"/>
            </a:xfrm>
            <a:prstGeom prst="cube">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1" name="Cube 100">
              <a:extLst>
                <a:ext uri="{FF2B5EF4-FFF2-40B4-BE49-F238E27FC236}">
                  <a16:creationId xmlns:a16="http://schemas.microsoft.com/office/drawing/2014/main" id="{BA6771AB-5C6A-4AAB-A0B1-1C3B334C6320}"/>
                </a:ext>
              </a:extLst>
            </p:cNvPr>
            <p:cNvSpPr/>
            <p:nvPr/>
          </p:nvSpPr>
          <p:spPr bwMode="auto">
            <a:xfrm>
              <a:off x="674899" y="1803641"/>
              <a:ext cx="148584" cy="152401"/>
            </a:xfrm>
            <a:prstGeom prst="cube">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2" name="Cube 101">
              <a:extLst>
                <a:ext uri="{FF2B5EF4-FFF2-40B4-BE49-F238E27FC236}">
                  <a16:creationId xmlns:a16="http://schemas.microsoft.com/office/drawing/2014/main" id="{C1AB9F6F-4F06-4D65-AAE8-1D05870AF855}"/>
                </a:ext>
              </a:extLst>
            </p:cNvPr>
            <p:cNvSpPr/>
            <p:nvPr/>
          </p:nvSpPr>
          <p:spPr bwMode="auto">
            <a:xfrm>
              <a:off x="486649" y="1815965"/>
              <a:ext cx="148584" cy="152401"/>
            </a:xfrm>
            <a:prstGeom prst="cube">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3" name="Cube 102">
              <a:extLst>
                <a:ext uri="{FF2B5EF4-FFF2-40B4-BE49-F238E27FC236}">
                  <a16:creationId xmlns:a16="http://schemas.microsoft.com/office/drawing/2014/main" id="{42DC9DE6-1648-4B4A-A8C7-7439A2E6E922}"/>
                </a:ext>
              </a:extLst>
            </p:cNvPr>
            <p:cNvSpPr/>
            <p:nvPr/>
          </p:nvSpPr>
          <p:spPr bwMode="auto">
            <a:xfrm>
              <a:off x="554199" y="1516105"/>
              <a:ext cx="148584" cy="152401"/>
            </a:xfrm>
            <a:prstGeom prst="cube">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4" name="Cube 103">
              <a:extLst>
                <a:ext uri="{FF2B5EF4-FFF2-40B4-BE49-F238E27FC236}">
                  <a16:creationId xmlns:a16="http://schemas.microsoft.com/office/drawing/2014/main" id="{D7D5AB8D-EB6E-4D6B-9968-F9FD190E383F}"/>
                </a:ext>
              </a:extLst>
            </p:cNvPr>
            <p:cNvSpPr/>
            <p:nvPr/>
          </p:nvSpPr>
          <p:spPr bwMode="auto">
            <a:xfrm>
              <a:off x="783242" y="1555460"/>
              <a:ext cx="148584" cy="152401"/>
            </a:xfrm>
            <a:prstGeom prst="cube">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5" name="Cube 104">
              <a:extLst>
                <a:ext uri="{FF2B5EF4-FFF2-40B4-BE49-F238E27FC236}">
                  <a16:creationId xmlns:a16="http://schemas.microsoft.com/office/drawing/2014/main" id="{0E664FE1-00FA-4AA1-9BB2-B7B3F9B59FF6}"/>
                </a:ext>
              </a:extLst>
            </p:cNvPr>
            <p:cNvSpPr/>
            <p:nvPr/>
          </p:nvSpPr>
          <p:spPr bwMode="auto">
            <a:xfrm>
              <a:off x="820891" y="1968509"/>
              <a:ext cx="148584" cy="152401"/>
            </a:xfrm>
            <a:prstGeom prst="cube">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6" name="Cube 105">
              <a:extLst>
                <a:ext uri="{FF2B5EF4-FFF2-40B4-BE49-F238E27FC236}">
                  <a16:creationId xmlns:a16="http://schemas.microsoft.com/office/drawing/2014/main" id="{37172FD3-FA2C-4F4E-A5CB-DA131940D890}"/>
                </a:ext>
              </a:extLst>
            </p:cNvPr>
            <p:cNvSpPr/>
            <p:nvPr/>
          </p:nvSpPr>
          <p:spPr bwMode="auto">
            <a:xfrm>
              <a:off x="832242" y="1726761"/>
              <a:ext cx="148584" cy="152401"/>
            </a:xfrm>
            <a:prstGeom prst="cube">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7" name="TextBox 23">
              <a:extLst>
                <a:ext uri="{FF2B5EF4-FFF2-40B4-BE49-F238E27FC236}">
                  <a16:creationId xmlns:a16="http://schemas.microsoft.com/office/drawing/2014/main" id="{0C750F7D-8E23-407C-B5F2-3078BE98B65B}"/>
                </a:ext>
              </a:extLst>
            </p:cNvPr>
            <p:cNvSpPr txBox="1"/>
            <p:nvPr/>
          </p:nvSpPr>
          <p:spPr>
            <a:xfrm>
              <a:off x="497720" y="1739427"/>
              <a:ext cx="334523" cy="430887"/>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2800">
                  <a:gradFill>
                    <a:gsLst>
                      <a:gs pos="2917">
                        <a:schemeClr val="tx1"/>
                      </a:gs>
                      <a:gs pos="30000">
                        <a:schemeClr val="tx1"/>
                      </a:gs>
                    </a:gsLst>
                    <a:lin ang="5400000" scaled="0"/>
                  </a:gradFill>
                </a:rPr>
                <a:t>…</a:t>
              </a:r>
            </a:p>
          </p:txBody>
        </p:sp>
        <p:cxnSp>
          <p:nvCxnSpPr>
            <p:cNvPr id="108" name="Curved Connector 98">
              <a:extLst>
                <a:ext uri="{FF2B5EF4-FFF2-40B4-BE49-F238E27FC236}">
                  <a16:creationId xmlns:a16="http://schemas.microsoft.com/office/drawing/2014/main" id="{BDA4CF7E-924D-4F4F-84C6-18E86651C6ED}"/>
                </a:ext>
              </a:extLst>
            </p:cNvPr>
            <p:cNvCxnSpPr>
              <a:stCxn id="109" idx="3"/>
            </p:cNvCxnSpPr>
            <p:nvPr/>
          </p:nvCxnSpPr>
          <p:spPr>
            <a:xfrm>
              <a:off x="2321373" y="2350881"/>
              <a:ext cx="1646445" cy="22288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Folded Corner 99">
              <a:extLst>
                <a:ext uri="{FF2B5EF4-FFF2-40B4-BE49-F238E27FC236}">
                  <a16:creationId xmlns:a16="http://schemas.microsoft.com/office/drawing/2014/main" id="{C4798819-FEC3-43E4-A371-88B1C1E27503}"/>
                </a:ext>
              </a:extLst>
            </p:cNvPr>
            <p:cNvSpPr/>
            <p:nvPr/>
          </p:nvSpPr>
          <p:spPr bwMode="auto">
            <a:xfrm>
              <a:off x="2047448" y="2182044"/>
              <a:ext cx="273925" cy="337674"/>
            </a:xfrm>
            <a:prstGeom prst="foldedCorner">
              <a:avLst>
                <a:gd name="adj" fmla="val 26445"/>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a:solidFill>
                    <a:schemeClr val="tx1"/>
                  </a:solidFill>
                  <a:ea typeface="Segoe UI" pitchFamily="34" charset="0"/>
                  <a:cs typeface="Segoe UI" pitchFamily="34" charset="0"/>
                </a:rPr>
                <a:t>…</a:t>
              </a:r>
            </a:p>
          </p:txBody>
        </p:sp>
        <p:sp>
          <p:nvSpPr>
            <p:cNvPr id="110" name="Cube 109">
              <a:extLst>
                <a:ext uri="{FF2B5EF4-FFF2-40B4-BE49-F238E27FC236}">
                  <a16:creationId xmlns:a16="http://schemas.microsoft.com/office/drawing/2014/main" id="{3A3C4E15-6110-4AB9-9A67-1ADF9E95F327}"/>
                </a:ext>
              </a:extLst>
            </p:cNvPr>
            <p:cNvSpPr/>
            <p:nvPr/>
          </p:nvSpPr>
          <p:spPr bwMode="auto">
            <a:xfrm>
              <a:off x="1235662" y="1913090"/>
              <a:ext cx="481271" cy="507481"/>
            </a:xfrm>
            <a:prstGeom prst="cub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11" name="Folded Corner 101">
              <a:extLst>
                <a:ext uri="{FF2B5EF4-FFF2-40B4-BE49-F238E27FC236}">
                  <a16:creationId xmlns:a16="http://schemas.microsoft.com/office/drawing/2014/main" id="{E7A4773A-0629-4D9A-98F6-05A1E28C6C93}"/>
                </a:ext>
              </a:extLst>
            </p:cNvPr>
            <p:cNvSpPr/>
            <p:nvPr/>
          </p:nvSpPr>
          <p:spPr bwMode="auto">
            <a:xfrm>
              <a:off x="1293636" y="2105341"/>
              <a:ext cx="270667" cy="296584"/>
            </a:xfrm>
            <a:prstGeom prst="foldedCorner">
              <a:avLst>
                <a:gd name="adj" fmla="val 24140"/>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a:solidFill>
                    <a:schemeClr val="tx1"/>
                  </a:solidFill>
                  <a:ea typeface="Segoe UI" pitchFamily="34" charset="0"/>
                  <a:cs typeface="Segoe UI" pitchFamily="34" charset="0"/>
                </a:rPr>
                <a:t>…</a:t>
              </a:r>
            </a:p>
          </p:txBody>
        </p:sp>
        <p:cxnSp>
          <p:nvCxnSpPr>
            <p:cNvPr id="112" name="Curved Connector 102">
              <a:extLst>
                <a:ext uri="{FF2B5EF4-FFF2-40B4-BE49-F238E27FC236}">
                  <a16:creationId xmlns:a16="http://schemas.microsoft.com/office/drawing/2014/main" id="{710E7DAD-D84D-4178-80C4-2E6349846292}"/>
                </a:ext>
              </a:extLst>
            </p:cNvPr>
            <p:cNvCxnSpPr>
              <a:stCxn id="105" idx="4"/>
              <a:endCxn id="110" idx="2"/>
            </p:cNvCxnSpPr>
            <p:nvPr/>
          </p:nvCxnSpPr>
          <p:spPr>
            <a:xfrm>
              <a:off x="932329" y="2063282"/>
              <a:ext cx="303332" cy="16370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57">
              <a:extLst>
                <a:ext uri="{FF2B5EF4-FFF2-40B4-BE49-F238E27FC236}">
                  <a16:creationId xmlns:a16="http://schemas.microsoft.com/office/drawing/2014/main" id="{F248E2A0-0F87-49CE-9F2B-B71D2EB08460}"/>
                </a:ext>
              </a:extLst>
            </p:cNvPr>
            <p:cNvSpPr txBox="1"/>
            <p:nvPr/>
          </p:nvSpPr>
          <p:spPr>
            <a:xfrm>
              <a:off x="1324796" y="1505307"/>
              <a:ext cx="1035442" cy="261610"/>
            </a:xfrm>
            <a:prstGeom prst="rect">
              <a:avLst/>
            </a:prstGeom>
            <a:solidFill>
              <a:srgbClr val="FFFF00"/>
            </a:solidFill>
            <a:ln>
              <a:noFill/>
            </a:ln>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1100" i="1">
                  <a:solidFill>
                    <a:prstClr val="black">
                      <a:lumMod val="75000"/>
                      <a:lumOff val="25000"/>
                    </a:prstClr>
                  </a:solidFill>
                </a:rPr>
                <a:t>Context Pool</a:t>
              </a:r>
            </a:p>
          </p:txBody>
        </p:sp>
        <p:sp>
          <p:nvSpPr>
            <p:cNvPr id="114" name="TextBox 59">
              <a:extLst>
                <a:ext uri="{FF2B5EF4-FFF2-40B4-BE49-F238E27FC236}">
                  <a16:creationId xmlns:a16="http://schemas.microsoft.com/office/drawing/2014/main" id="{3A907176-5C78-4B6D-9794-BF89A9C278F4}"/>
                </a:ext>
              </a:extLst>
            </p:cNvPr>
            <p:cNvSpPr txBox="1"/>
            <p:nvPr/>
          </p:nvSpPr>
          <p:spPr>
            <a:xfrm>
              <a:off x="2377962" y="2021699"/>
              <a:ext cx="1619184" cy="261610"/>
            </a:xfrm>
            <a:prstGeom prst="rect">
              <a:avLst/>
            </a:prstGeom>
            <a:solidFill>
              <a:srgbClr val="FFFF00"/>
            </a:solidFill>
            <a:ln>
              <a:noFill/>
            </a:ln>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1100" i="1">
                  <a:solidFill>
                    <a:prstClr val="black">
                      <a:lumMod val="75000"/>
                      <a:lumOff val="25000"/>
                    </a:prstClr>
                  </a:solidFill>
                </a:rPr>
                <a:t>Compiled JavaScript</a:t>
              </a:r>
            </a:p>
          </p:txBody>
        </p:sp>
        <p:cxnSp>
          <p:nvCxnSpPr>
            <p:cNvPr id="115" name="Curved Connector 105">
              <a:extLst>
                <a:ext uri="{FF2B5EF4-FFF2-40B4-BE49-F238E27FC236}">
                  <a16:creationId xmlns:a16="http://schemas.microsoft.com/office/drawing/2014/main" id="{6458AA8A-B513-4BE7-B6C3-A0F6301ECA8E}"/>
                </a:ext>
              </a:extLst>
            </p:cNvPr>
            <p:cNvCxnSpPr>
              <a:stCxn id="110" idx="4"/>
              <a:endCxn id="109" idx="1"/>
            </p:cNvCxnSpPr>
            <p:nvPr/>
          </p:nvCxnSpPr>
          <p:spPr>
            <a:xfrm>
              <a:off x="1596615" y="2226989"/>
              <a:ext cx="450833" cy="12389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07">
              <a:extLst>
                <a:ext uri="{FF2B5EF4-FFF2-40B4-BE49-F238E27FC236}">
                  <a16:creationId xmlns:a16="http://schemas.microsoft.com/office/drawing/2014/main" id="{69CFB990-D8A0-4EF5-B8FD-A0C2A59CC4E4}"/>
                </a:ext>
              </a:extLst>
            </p:cNvPr>
            <p:cNvCxnSpPr>
              <a:stCxn id="107" idx="1"/>
              <a:endCxn id="118" idx="2"/>
            </p:cNvCxnSpPr>
            <p:nvPr/>
          </p:nvCxnSpPr>
          <p:spPr>
            <a:xfrm rot="10800000" flipH="1" flipV="1">
              <a:off x="497719" y="1954870"/>
              <a:ext cx="790461" cy="1605521"/>
            </a:xfrm>
            <a:prstGeom prst="curvedConnector3">
              <a:avLst>
                <a:gd name="adj1" fmla="val -2892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urved Connector 108">
              <a:extLst>
                <a:ext uri="{FF2B5EF4-FFF2-40B4-BE49-F238E27FC236}">
                  <a16:creationId xmlns:a16="http://schemas.microsoft.com/office/drawing/2014/main" id="{96FEC7FC-D58C-4497-A81C-4276E381DE54}"/>
                </a:ext>
              </a:extLst>
            </p:cNvPr>
            <p:cNvCxnSpPr>
              <a:stCxn id="122" idx="4"/>
            </p:cNvCxnSpPr>
            <p:nvPr/>
          </p:nvCxnSpPr>
          <p:spPr>
            <a:xfrm>
              <a:off x="5144932" y="3345512"/>
              <a:ext cx="534295" cy="15779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Cube 117">
              <a:extLst>
                <a:ext uri="{FF2B5EF4-FFF2-40B4-BE49-F238E27FC236}">
                  <a16:creationId xmlns:a16="http://schemas.microsoft.com/office/drawing/2014/main" id="{9830B428-E4CC-4082-A37C-A10693181D3E}"/>
                </a:ext>
              </a:extLst>
            </p:cNvPr>
            <p:cNvSpPr/>
            <p:nvPr/>
          </p:nvSpPr>
          <p:spPr bwMode="auto">
            <a:xfrm>
              <a:off x="1288180" y="3226008"/>
              <a:ext cx="506078" cy="542249"/>
            </a:xfrm>
            <a:prstGeom prst="cub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19" name="Folded Corner 110">
              <a:extLst>
                <a:ext uri="{FF2B5EF4-FFF2-40B4-BE49-F238E27FC236}">
                  <a16:creationId xmlns:a16="http://schemas.microsoft.com/office/drawing/2014/main" id="{57E3B8B5-604B-487A-BEFA-BEA1F23CD638}"/>
                </a:ext>
              </a:extLst>
            </p:cNvPr>
            <p:cNvSpPr/>
            <p:nvPr/>
          </p:nvSpPr>
          <p:spPr bwMode="auto">
            <a:xfrm>
              <a:off x="1335873" y="3391228"/>
              <a:ext cx="280849" cy="329182"/>
            </a:xfrm>
            <a:prstGeom prst="foldedCorner">
              <a:avLst>
                <a:gd name="adj" fmla="val 21556"/>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a:solidFill>
                    <a:schemeClr val="tx1"/>
                  </a:solidFill>
                  <a:ea typeface="Segoe UI" pitchFamily="34" charset="0"/>
                  <a:cs typeface="Segoe UI" pitchFamily="34" charset="0"/>
                </a:rPr>
                <a:t>…</a:t>
              </a:r>
            </a:p>
          </p:txBody>
        </p:sp>
        <p:sp>
          <p:nvSpPr>
            <p:cNvPr id="120" name="TextBox 113">
              <a:extLst>
                <a:ext uri="{FF2B5EF4-FFF2-40B4-BE49-F238E27FC236}">
                  <a16:creationId xmlns:a16="http://schemas.microsoft.com/office/drawing/2014/main" id="{5F906F68-5BEA-45BA-AF49-DCCF1090C446}"/>
                </a:ext>
              </a:extLst>
            </p:cNvPr>
            <p:cNvSpPr txBox="1"/>
            <p:nvPr/>
          </p:nvSpPr>
          <p:spPr>
            <a:xfrm>
              <a:off x="1852092" y="3738725"/>
              <a:ext cx="920353" cy="261610"/>
            </a:xfrm>
            <a:prstGeom prst="rect">
              <a:avLst/>
            </a:prstGeom>
            <a:solidFill>
              <a:srgbClr val="FFFF00"/>
            </a:solid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1100" i="1" dirty="0">
                  <a:solidFill>
                    <a:prstClr val="black">
                      <a:lumMod val="75000"/>
                      <a:lumOff val="25000"/>
                    </a:prstClr>
                  </a:solidFill>
                </a:rPr>
                <a:t>Transaction</a:t>
              </a:r>
            </a:p>
          </p:txBody>
        </p:sp>
        <p:cxnSp>
          <p:nvCxnSpPr>
            <p:cNvPr id="121" name="Curved Connector 112">
              <a:extLst>
                <a:ext uri="{FF2B5EF4-FFF2-40B4-BE49-F238E27FC236}">
                  <a16:creationId xmlns:a16="http://schemas.microsoft.com/office/drawing/2014/main" id="{D82580E1-CDA5-4B0D-BD86-2D68FA782B82}"/>
                </a:ext>
              </a:extLst>
            </p:cNvPr>
            <p:cNvCxnSpPr>
              <a:stCxn id="119" idx="3"/>
            </p:cNvCxnSpPr>
            <p:nvPr/>
          </p:nvCxnSpPr>
          <p:spPr>
            <a:xfrm flipV="1">
              <a:off x="1616721" y="3380821"/>
              <a:ext cx="1097890" cy="174999"/>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Flowchart: Direct Access Storage 121">
              <a:extLst>
                <a:ext uri="{FF2B5EF4-FFF2-40B4-BE49-F238E27FC236}">
                  <a16:creationId xmlns:a16="http://schemas.microsoft.com/office/drawing/2014/main" id="{A96BD92A-5D8C-44BF-A3E9-FA4BB1D53B7C}"/>
                </a:ext>
              </a:extLst>
            </p:cNvPr>
            <p:cNvSpPr/>
            <p:nvPr/>
          </p:nvSpPr>
          <p:spPr bwMode="auto">
            <a:xfrm>
              <a:off x="4499789" y="3214707"/>
              <a:ext cx="645143" cy="261610"/>
            </a:xfrm>
            <a:prstGeom prst="flowChartMagneticDrum">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cxnSp>
          <p:nvCxnSpPr>
            <p:cNvPr id="123" name="Curved Connector 114">
              <a:extLst>
                <a:ext uri="{FF2B5EF4-FFF2-40B4-BE49-F238E27FC236}">
                  <a16:creationId xmlns:a16="http://schemas.microsoft.com/office/drawing/2014/main" id="{DA8675DA-04A9-4ED2-8CA5-7DDC6DC7098E}"/>
                </a:ext>
              </a:extLst>
            </p:cNvPr>
            <p:cNvCxnSpPr>
              <a:endCxn id="119" idx="0"/>
            </p:cNvCxnSpPr>
            <p:nvPr/>
          </p:nvCxnSpPr>
          <p:spPr>
            <a:xfrm rot="10800000" flipV="1">
              <a:off x="1476297" y="2573767"/>
              <a:ext cx="2491520" cy="817461"/>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E05FFCB4-EC3D-4BFF-BFB4-BF7DA812B36B}"/>
                </a:ext>
              </a:extLst>
            </p:cNvPr>
            <p:cNvGrpSpPr/>
            <p:nvPr/>
          </p:nvGrpSpPr>
          <p:grpSpPr>
            <a:xfrm>
              <a:off x="2711970" y="2922743"/>
              <a:ext cx="786516" cy="704361"/>
              <a:chOff x="7156870" y="3592418"/>
              <a:chExt cx="716855" cy="696193"/>
            </a:xfrm>
          </p:grpSpPr>
          <p:sp>
            <p:nvSpPr>
              <p:cNvPr id="125" name="Rectangle 124">
                <a:extLst>
                  <a:ext uri="{FF2B5EF4-FFF2-40B4-BE49-F238E27FC236}">
                    <a16:creationId xmlns:a16="http://schemas.microsoft.com/office/drawing/2014/main" id="{2C09AE69-D0F6-4FE4-9D72-E30B71F815F9}"/>
                  </a:ext>
                </a:extLst>
              </p:cNvPr>
              <p:cNvSpPr/>
              <p:nvPr/>
            </p:nvSpPr>
            <p:spPr bwMode="auto">
              <a:xfrm rot="5400000">
                <a:off x="7406167" y="3816583"/>
                <a:ext cx="691723" cy="24339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1100">
                    <a:solidFill>
                      <a:srgbClr val="FF0000"/>
                    </a:solidFill>
                    <a:ea typeface="Segoe UI" pitchFamily="34" charset="0"/>
                    <a:cs typeface="Segoe UI" pitchFamily="34" charset="0"/>
                  </a:rPr>
                  <a:t>QUERY</a:t>
                </a:r>
              </a:p>
            </p:txBody>
          </p:sp>
          <p:sp>
            <p:nvSpPr>
              <p:cNvPr id="126" name="Rectangle 125">
                <a:extLst>
                  <a:ext uri="{FF2B5EF4-FFF2-40B4-BE49-F238E27FC236}">
                    <a16:creationId xmlns:a16="http://schemas.microsoft.com/office/drawing/2014/main" id="{00EE899F-61CE-48F3-BD31-24C9931ACEF2}"/>
                  </a:ext>
                </a:extLst>
              </p:cNvPr>
              <p:cNvSpPr/>
              <p:nvPr/>
            </p:nvSpPr>
            <p:spPr bwMode="auto">
              <a:xfrm rot="5400000">
                <a:off x="7174668" y="3821053"/>
                <a:ext cx="691723" cy="24339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1100">
                    <a:solidFill>
                      <a:srgbClr val="FF0000"/>
                    </a:solidFill>
                    <a:ea typeface="Segoe UI" pitchFamily="34" charset="0"/>
                    <a:cs typeface="Segoe UI" pitchFamily="34" charset="0"/>
                  </a:rPr>
                  <a:t>REPLACE</a:t>
                </a:r>
              </a:p>
            </p:txBody>
          </p:sp>
          <p:sp>
            <p:nvSpPr>
              <p:cNvPr id="127" name="Rectangle 126">
                <a:extLst>
                  <a:ext uri="{FF2B5EF4-FFF2-40B4-BE49-F238E27FC236}">
                    <a16:creationId xmlns:a16="http://schemas.microsoft.com/office/drawing/2014/main" id="{204F1C9F-0AA4-4CFA-8645-4B8FAEF94F2C}"/>
                  </a:ext>
                </a:extLst>
              </p:cNvPr>
              <p:cNvSpPr/>
              <p:nvPr/>
            </p:nvSpPr>
            <p:spPr bwMode="auto">
              <a:xfrm rot="5400000">
                <a:off x="6932705" y="3816583"/>
                <a:ext cx="691723" cy="24339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1100">
                    <a:solidFill>
                      <a:srgbClr val="FF0000"/>
                    </a:solidFill>
                    <a:ea typeface="Segoe UI" pitchFamily="34" charset="0"/>
                    <a:cs typeface="Segoe UI" pitchFamily="34" charset="0"/>
                  </a:rPr>
                  <a:t>REPLACE</a:t>
                </a:r>
              </a:p>
            </p:txBody>
          </p:sp>
        </p:grpSp>
        <p:cxnSp>
          <p:nvCxnSpPr>
            <p:cNvPr id="128" name="Curved Connector 116">
              <a:extLst>
                <a:ext uri="{FF2B5EF4-FFF2-40B4-BE49-F238E27FC236}">
                  <a16:creationId xmlns:a16="http://schemas.microsoft.com/office/drawing/2014/main" id="{F6AEA8BE-F44E-472D-AA1D-3A525313BDEF}"/>
                </a:ext>
              </a:extLst>
            </p:cNvPr>
            <p:cNvCxnSpPr>
              <a:stCxn id="125" idx="0"/>
            </p:cNvCxnSpPr>
            <p:nvPr/>
          </p:nvCxnSpPr>
          <p:spPr>
            <a:xfrm flipV="1">
              <a:off x="3498487" y="2573768"/>
              <a:ext cx="863727" cy="698895"/>
            </a:xfrm>
            <a:prstGeom prst="curvedConnector3">
              <a:avLst>
                <a:gd name="adj1" fmla="val 12646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17">
              <a:extLst>
                <a:ext uri="{FF2B5EF4-FFF2-40B4-BE49-F238E27FC236}">
                  <a16:creationId xmlns:a16="http://schemas.microsoft.com/office/drawing/2014/main" id="{DFD89516-E28A-43DD-81C3-9070331F2A3C}"/>
                </a:ext>
              </a:extLst>
            </p:cNvPr>
            <p:cNvCxnSpPr>
              <a:endCxn id="122" idx="1"/>
            </p:cNvCxnSpPr>
            <p:nvPr/>
          </p:nvCxnSpPr>
          <p:spPr>
            <a:xfrm rot="16200000" flipH="1">
              <a:off x="4076504" y="2922228"/>
              <a:ext cx="511794" cy="334774"/>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0" name="TextBox 223">
              <a:extLst>
                <a:ext uri="{FF2B5EF4-FFF2-40B4-BE49-F238E27FC236}">
                  <a16:creationId xmlns:a16="http://schemas.microsoft.com/office/drawing/2014/main" id="{F5C76938-CACC-4825-A506-17464F08AB82}"/>
                </a:ext>
              </a:extLst>
            </p:cNvPr>
            <p:cNvSpPr txBox="1"/>
            <p:nvPr/>
          </p:nvSpPr>
          <p:spPr>
            <a:xfrm>
              <a:off x="4352482" y="2780366"/>
              <a:ext cx="538455" cy="261610"/>
            </a:xfrm>
            <a:prstGeom prst="rect">
              <a:avLst/>
            </a:prstGeom>
            <a:solidFill>
              <a:srgbClr val="FFFF00"/>
            </a:solidFill>
            <a:ln>
              <a:noFill/>
            </a:ln>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1100" i="1">
                  <a:solidFill>
                    <a:prstClr val="black">
                      <a:lumMod val="75000"/>
                      <a:lumOff val="25000"/>
                    </a:prstClr>
                  </a:solidFill>
                </a:rPr>
                <a:t>Store</a:t>
              </a:r>
            </a:p>
          </p:txBody>
        </p:sp>
        <p:sp>
          <p:nvSpPr>
            <p:cNvPr id="131" name="TextBox 113">
              <a:extLst>
                <a:ext uri="{FF2B5EF4-FFF2-40B4-BE49-F238E27FC236}">
                  <a16:creationId xmlns:a16="http://schemas.microsoft.com/office/drawing/2014/main" id="{0E77194D-C61F-474B-B499-E21F2BCC9264}"/>
                </a:ext>
              </a:extLst>
            </p:cNvPr>
            <p:cNvSpPr txBox="1"/>
            <p:nvPr/>
          </p:nvSpPr>
          <p:spPr>
            <a:xfrm>
              <a:off x="4322300" y="3532613"/>
              <a:ext cx="1441454" cy="261610"/>
            </a:xfrm>
            <a:prstGeom prst="rect">
              <a:avLst/>
            </a:prstGeom>
            <a:solidFill>
              <a:srgbClr val="FFFF00"/>
            </a:solid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1100" i="1">
                  <a:solidFill>
                    <a:prstClr val="black">
                      <a:lumMod val="75000"/>
                      <a:lumOff val="25000"/>
                    </a:prstClr>
                  </a:solidFill>
                </a:rPr>
                <a:t>To other replicas</a:t>
              </a:r>
            </a:p>
          </p:txBody>
        </p:sp>
        <p:pic>
          <p:nvPicPr>
            <p:cNvPr id="132" name="Picture 6" descr="Database">
              <a:extLst>
                <a:ext uri="{FF2B5EF4-FFF2-40B4-BE49-F238E27FC236}">
                  <a16:creationId xmlns:a16="http://schemas.microsoft.com/office/drawing/2014/main" id="{EEBF870D-FA32-485A-8D5A-1899F1FCA5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6125" y="2341437"/>
              <a:ext cx="500185" cy="5001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96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9818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latin typeface="Segoe UI Light" panose="020B0502040204020203" pitchFamily="34" charset="0"/>
                <a:cs typeface="Segoe UI Light" panose="020B0502040204020203" pitchFamily="34" charset="0"/>
              </a:rPr>
              <a:t>JavaScript Language Integrated Transactions</a:t>
            </a:r>
            <a:endPar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endParaRPr>
          </a:p>
        </p:txBody>
      </p:sp>
      <p:sp>
        <p:nvSpPr>
          <p:cNvPr id="4" name="TextBox 3"/>
          <p:cNvSpPr txBox="1"/>
          <p:nvPr/>
        </p:nvSpPr>
        <p:spPr>
          <a:xfrm>
            <a:off x="5711514" y="2050410"/>
            <a:ext cx="6852184" cy="32932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ACID transactions over multiple records scoped to a partition 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Rich programming model via Stored Procedures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Exposed via a JavaScript as a modern day T-SQL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Snapshot isolation at beginning of script invocation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Writes gets atomically committed upon successful script invocation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System checks for e-tag violations at commit time to avoid conflict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Exceptions (via “throw” keyword) rolls back the transaction</a:t>
            </a:r>
          </a:p>
        </p:txBody>
      </p:sp>
      <p:sp>
        <p:nvSpPr>
          <p:cNvPr id="43" name="Folded Corner 106">
            <a:extLst>
              <a:ext uri="{FF2B5EF4-FFF2-40B4-BE49-F238E27FC236}">
                <a16:creationId xmlns:a16="http://schemas.microsoft.com/office/drawing/2014/main" id="{DBED989B-5AA0-4F11-9E23-A4353D952289}"/>
              </a:ext>
            </a:extLst>
          </p:cNvPr>
          <p:cNvSpPr/>
          <p:nvPr/>
        </p:nvSpPr>
        <p:spPr bwMode="auto">
          <a:xfrm>
            <a:off x="77302" y="2394342"/>
            <a:ext cx="5414572" cy="2202418"/>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r>
              <a:rPr lang="en-US" sz="1000" dirty="0">
                <a:solidFill>
                  <a:schemeClr val="tx1"/>
                </a:solidFill>
                <a:latin typeface="Consolas" panose="020B0609020204030204" pitchFamily="49" charset="0"/>
                <a:cs typeface="Consolas" panose="020B0609020204030204" pitchFamily="49" charset="0"/>
              </a:rPr>
              <a:t>function(playerId1, playerId2) {</a:t>
            </a:r>
            <a:br>
              <a:rPr lang="en-US" sz="1000" dirty="0">
                <a:solidFill>
                  <a:schemeClr val="tx1"/>
                </a:solidFill>
                <a:latin typeface="Consolas" panose="020B0609020204030204" pitchFamily="49" charset="0"/>
                <a:cs typeface="Consolas" panose="020B0609020204030204" pitchFamily="49" charset="0"/>
              </a:rPr>
            </a:br>
            <a:r>
              <a:rPr lang="en-US" sz="1000" dirty="0">
                <a:solidFill>
                  <a:schemeClr val="tx1"/>
                </a:solidFill>
                <a:latin typeface="Consolas" panose="020B0609020204030204" pitchFamily="49" charset="0"/>
                <a:cs typeface="Consolas" panose="020B0609020204030204" pitchFamily="49" charset="0"/>
              </a:rPr>
              <a:t>    var </a:t>
            </a:r>
            <a:r>
              <a:rPr lang="en-US" sz="1000" dirty="0" err="1">
                <a:solidFill>
                  <a:schemeClr val="tx1"/>
                </a:solidFill>
                <a:latin typeface="Consolas" panose="020B0609020204030204" pitchFamily="49" charset="0"/>
                <a:cs typeface="Consolas" panose="020B0609020204030204" pitchFamily="49" charset="0"/>
              </a:rPr>
              <a:t>playersToSwap</a:t>
            </a:r>
            <a:r>
              <a:rPr lang="en-US" sz="1000" dirty="0">
                <a:solidFill>
                  <a:schemeClr val="tx1"/>
                </a:solidFill>
                <a:latin typeface="Consolas" panose="020B0609020204030204" pitchFamily="49" charset="0"/>
                <a:cs typeface="Consolas" panose="020B0609020204030204" pitchFamily="49" charset="0"/>
              </a:rPr>
              <a:t> = __.</a:t>
            </a:r>
            <a:r>
              <a:rPr lang="en-US" sz="1000" dirty="0">
                <a:solidFill>
                  <a:srgbClr val="FF0000"/>
                </a:solidFill>
                <a:latin typeface="Consolas" panose="020B0609020204030204" pitchFamily="49" charset="0"/>
                <a:cs typeface="Consolas" panose="020B0609020204030204" pitchFamily="49" charset="0"/>
              </a:rPr>
              <a:t>filter </a:t>
            </a:r>
            <a:r>
              <a:rPr lang="en-US" sz="1000" dirty="0">
                <a:solidFill>
                  <a:schemeClr val="tx1"/>
                </a:solidFill>
                <a:latin typeface="Consolas" panose="020B0609020204030204" pitchFamily="49" charset="0"/>
                <a:cs typeface="Consolas" panose="020B0609020204030204" pitchFamily="49" charset="0"/>
              </a:rPr>
              <a:t>(function (document) {</a:t>
            </a:r>
            <a:br>
              <a:rPr lang="en-US" sz="1000" dirty="0">
                <a:solidFill>
                  <a:schemeClr val="tx1"/>
                </a:solidFill>
                <a:latin typeface="Consolas" panose="020B0609020204030204" pitchFamily="49" charset="0"/>
                <a:cs typeface="Consolas" panose="020B0609020204030204" pitchFamily="49" charset="0"/>
              </a:rPr>
            </a:br>
            <a:r>
              <a:rPr lang="en-US" sz="1000" dirty="0">
                <a:solidFill>
                  <a:schemeClr val="tx1"/>
                </a:solidFill>
                <a:latin typeface="Consolas" panose="020B0609020204030204" pitchFamily="49" charset="0"/>
                <a:cs typeface="Consolas" panose="020B0609020204030204" pitchFamily="49" charset="0"/>
              </a:rPr>
              <a:t>        return (document.id == playerId1 || document.id == playerId2);</a:t>
            </a:r>
            <a:br>
              <a:rPr lang="en-US" sz="1000" dirty="0">
                <a:solidFill>
                  <a:schemeClr val="tx1"/>
                </a:solidFill>
                <a:latin typeface="Consolas" panose="020B0609020204030204" pitchFamily="49" charset="0"/>
                <a:cs typeface="Consolas" panose="020B0609020204030204" pitchFamily="49" charset="0"/>
              </a:rPr>
            </a:br>
            <a:r>
              <a:rPr lang="en-US" sz="1000" dirty="0">
                <a:solidFill>
                  <a:schemeClr val="tx1"/>
                </a:solidFill>
                <a:latin typeface="Consolas" panose="020B0609020204030204" pitchFamily="49" charset="0"/>
                <a:cs typeface="Consolas" panose="020B0609020204030204" pitchFamily="49" charset="0"/>
              </a:rPr>
              <a:t>    });</a:t>
            </a:r>
            <a:br>
              <a:rPr lang="en-US" sz="1000" dirty="0">
                <a:solidFill>
                  <a:schemeClr val="tx1"/>
                </a:solidFill>
                <a:latin typeface="Consolas" panose="020B0609020204030204" pitchFamily="49" charset="0"/>
                <a:cs typeface="Consolas" panose="020B0609020204030204" pitchFamily="49" charset="0"/>
              </a:rPr>
            </a:br>
            <a:r>
              <a:rPr lang="en-US" sz="1000" dirty="0">
                <a:solidFill>
                  <a:schemeClr val="tx1"/>
                </a:solidFill>
                <a:latin typeface="Consolas" panose="020B0609020204030204" pitchFamily="49" charset="0"/>
                <a:cs typeface="Consolas" panose="020B0609020204030204" pitchFamily="49" charset="0"/>
              </a:rPr>
              <a:t>    var player1 = </a:t>
            </a:r>
            <a:r>
              <a:rPr lang="en-US" sz="1000" dirty="0" err="1">
                <a:solidFill>
                  <a:schemeClr val="tx1"/>
                </a:solidFill>
                <a:latin typeface="Consolas" panose="020B0609020204030204" pitchFamily="49" charset="0"/>
                <a:cs typeface="Consolas" panose="020B0609020204030204" pitchFamily="49" charset="0"/>
              </a:rPr>
              <a:t>playersToSwap</a:t>
            </a:r>
            <a:r>
              <a:rPr lang="en-US" sz="1000" dirty="0">
                <a:solidFill>
                  <a:schemeClr val="tx1"/>
                </a:solidFill>
                <a:latin typeface="Consolas" panose="020B0609020204030204" pitchFamily="49" charset="0"/>
                <a:cs typeface="Consolas" panose="020B0609020204030204" pitchFamily="49" charset="0"/>
              </a:rPr>
              <a:t>[0], player2 = </a:t>
            </a:r>
            <a:r>
              <a:rPr lang="en-US" sz="1000" dirty="0" err="1">
                <a:solidFill>
                  <a:schemeClr val="tx1"/>
                </a:solidFill>
                <a:latin typeface="Consolas" panose="020B0609020204030204" pitchFamily="49" charset="0"/>
                <a:cs typeface="Consolas" panose="020B0609020204030204" pitchFamily="49" charset="0"/>
              </a:rPr>
              <a:t>playersToSwap</a:t>
            </a:r>
            <a:r>
              <a:rPr lang="en-US" sz="1000" dirty="0">
                <a:solidFill>
                  <a:schemeClr val="tx1"/>
                </a:solidFill>
                <a:latin typeface="Consolas" panose="020B0609020204030204" pitchFamily="49" charset="0"/>
                <a:cs typeface="Consolas" panose="020B0609020204030204" pitchFamily="49" charset="0"/>
              </a:rPr>
              <a:t>[1];</a:t>
            </a:r>
            <a:br>
              <a:rPr lang="en-US" sz="1000" dirty="0">
                <a:solidFill>
                  <a:schemeClr val="tx1"/>
                </a:solidFill>
                <a:latin typeface="Consolas" panose="020B0609020204030204" pitchFamily="49" charset="0"/>
                <a:cs typeface="Consolas" panose="020B0609020204030204" pitchFamily="49" charset="0"/>
              </a:rPr>
            </a:br>
            <a:r>
              <a:rPr lang="en-US" sz="1000" dirty="0">
                <a:solidFill>
                  <a:schemeClr val="tx1"/>
                </a:solidFill>
                <a:latin typeface="Consolas" panose="020B0609020204030204" pitchFamily="49" charset="0"/>
                <a:cs typeface="Consolas" panose="020B0609020204030204" pitchFamily="49" charset="0"/>
              </a:rPr>
              <a:t> </a:t>
            </a:r>
            <a:br>
              <a:rPr lang="en-US" sz="1000" dirty="0">
                <a:solidFill>
                  <a:schemeClr val="tx1"/>
                </a:solidFill>
                <a:latin typeface="Consolas" panose="020B0609020204030204" pitchFamily="49" charset="0"/>
                <a:cs typeface="Consolas" panose="020B0609020204030204" pitchFamily="49" charset="0"/>
              </a:rPr>
            </a:br>
            <a:r>
              <a:rPr lang="en-US" sz="1000" dirty="0">
                <a:solidFill>
                  <a:schemeClr val="tx1"/>
                </a:solidFill>
                <a:latin typeface="Consolas" panose="020B0609020204030204" pitchFamily="49" charset="0"/>
                <a:cs typeface="Consolas" panose="020B0609020204030204" pitchFamily="49" charset="0"/>
              </a:rPr>
              <a:t>    var player1ItemTemp = player1.item;</a:t>
            </a:r>
            <a:br>
              <a:rPr lang="en-US" sz="1000" dirty="0">
                <a:solidFill>
                  <a:schemeClr val="tx1"/>
                </a:solidFill>
                <a:latin typeface="Consolas" panose="020B0609020204030204" pitchFamily="49" charset="0"/>
                <a:cs typeface="Consolas" panose="020B0609020204030204" pitchFamily="49" charset="0"/>
              </a:rPr>
            </a:br>
            <a:r>
              <a:rPr lang="en-US" sz="1000" dirty="0">
                <a:solidFill>
                  <a:schemeClr val="tx1"/>
                </a:solidFill>
                <a:latin typeface="Consolas" panose="020B0609020204030204" pitchFamily="49" charset="0"/>
                <a:cs typeface="Consolas" panose="020B0609020204030204" pitchFamily="49" charset="0"/>
              </a:rPr>
              <a:t>    player1.item = player2.item;</a:t>
            </a:r>
            <a:br>
              <a:rPr lang="en-US" sz="1000" dirty="0">
                <a:solidFill>
                  <a:schemeClr val="tx1"/>
                </a:solidFill>
                <a:latin typeface="Consolas" panose="020B0609020204030204" pitchFamily="49" charset="0"/>
                <a:cs typeface="Consolas" panose="020B0609020204030204" pitchFamily="49" charset="0"/>
              </a:rPr>
            </a:br>
            <a:r>
              <a:rPr lang="en-US" sz="1000" dirty="0">
                <a:solidFill>
                  <a:schemeClr val="tx1"/>
                </a:solidFill>
                <a:latin typeface="Consolas" panose="020B0609020204030204" pitchFamily="49" charset="0"/>
                <a:cs typeface="Consolas" panose="020B0609020204030204" pitchFamily="49" charset="0"/>
              </a:rPr>
              <a:t>    player2.item = player1ItemTemp;</a:t>
            </a:r>
          </a:p>
          <a:p>
            <a:r>
              <a:rPr lang="en-US" sz="1000" dirty="0">
                <a:solidFill>
                  <a:schemeClr val="tx1"/>
                </a:solidFill>
                <a:latin typeface="Consolas" panose="020B0609020204030204" pitchFamily="49" charset="0"/>
                <a:cs typeface="Consolas" panose="020B0609020204030204" pitchFamily="49" charset="0"/>
              </a:rPr>
              <a:t>    __.</a:t>
            </a:r>
            <a:r>
              <a:rPr lang="en-US" sz="1000" dirty="0">
                <a:solidFill>
                  <a:srgbClr val="FF0000"/>
                </a:solidFill>
                <a:latin typeface="Consolas" panose="020B0609020204030204" pitchFamily="49" charset="0"/>
                <a:cs typeface="Consolas" panose="020B0609020204030204" pitchFamily="49" charset="0"/>
              </a:rPr>
              <a:t>replace</a:t>
            </a:r>
            <a:r>
              <a:rPr lang="en-US" sz="1000" dirty="0">
                <a:solidFill>
                  <a:schemeClr val="tx1"/>
                </a:solidFill>
                <a:latin typeface="Consolas" panose="020B0609020204030204" pitchFamily="49" charset="0"/>
                <a:cs typeface="Consolas" panose="020B0609020204030204" pitchFamily="49" charset="0"/>
              </a:rPr>
              <a:t>(player1)</a:t>
            </a:r>
            <a:br>
              <a:rPr lang="en-US" sz="1000" dirty="0">
                <a:solidFill>
                  <a:schemeClr val="tx1"/>
                </a:solidFill>
                <a:latin typeface="Consolas" panose="020B0609020204030204" pitchFamily="49" charset="0"/>
                <a:cs typeface="Consolas" panose="020B0609020204030204" pitchFamily="49" charset="0"/>
              </a:rPr>
            </a:br>
            <a:r>
              <a:rPr lang="en-US" sz="1000" dirty="0">
                <a:solidFill>
                  <a:schemeClr val="tx1"/>
                </a:solidFill>
                <a:latin typeface="Consolas" panose="020B0609020204030204" pitchFamily="49" charset="0"/>
                <a:cs typeface="Consolas" panose="020B0609020204030204" pitchFamily="49" charset="0"/>
              </a:rPr>
              <a:t>        .then(function() { return __.</a:t>
            </a:r>
            <a:r>
              <a:rPr lang="en-US" sz="1000" dirty="0">
                <a:solidFill>
                  <a:srgbClr val="FF0000"/>
                </a:solidFill>
                <a:latin typeface="Consolas" panose="020B0609020204030204" pitchFamily="49" charset="0"/>
                <a:cs typeface="Consolas" panose="020B0609020204030204" pitchFamily="49" charset="0"/>
              </a:rPr>
              <a:t>replace </a:t>
            </a:r>
            <a:r>
              <a:rPr lang="en-US" sz="1000" dirty="0">
                <a:solidFill>
                  <a:schemeClr val="tx1"/>
                </a:solidFill>
                <a:latin typeface="Consolas" panose="020B0609020204030204" pitchFamily="49" charset="0"/>
                <a:cs typeface="Consolas" panose="020B0609020204030204" pitchFamily="49" charset="0"/>
              </a:rPr>
              <a:t>(player2); })</a:t>
            </a:r>
            <a:br>
              <a:rPr lang="en-US" sz="1000" dirty="0">
                <a:solidFill>
                  <a:schemeClr val="tx1"/>
                </a:solidFill>
                <a:latin typeface="Consolas" panose="020B0609020204030204" pitchFamily="49" charset="0"/>
                <a:cs typeface="Consolas" panose="020B0609020204030204" pitchFamily="49" charset="0"/>
              </a:rPr>
            </a:br>
            <a:r>
              <a:rPr lang="en-US" sz="1000" dirty="0">
                <a:solidFill>
                  <a:schemeClr val="tx1"/>
                </a:solidFill>
                <a:latin typeface="Consolas" panose="020B0609020204030204" pitchFamily="49" charset="0"/>
                <a:cs typeface="Consolas" panose="020B0609020204030204" pitchFamily="49" charset="0"/>
              </a:rPr>
              <a:t>        .fail(function(error){ </a:t>
            </a:r>
            <a:r>
              <a:rPr lang="en-US" sz="1000" dirty="0">
                <a:solidFill>
                  <a:srgbClr val="FF0000"/>
                </a:solidFill>
                <a:latin typeface="Consolas" panose="020B0609020204030204" pitchFamily="49" charset="0"/>
                <a:cs typeface="Consolas" panose="020B0609020204030204" pitchFamily="49" charset="0"/>
              </a:rPr>
              <a:t>throw </a:t>
            </a:r>
            <a:r>
              <a:rPr lang="en-US" sz="1000" dirty="0">
                <a:solidFill>
                  <a:schemeClr val="tx1"/>
                </a:solidFill>
                <a:latin typeface="Consolas" panose="020B0609020204030204" pitchFamily="49" charset="0"/>
                <a:cs typeface="Consolas" panose="020B0609020204030204" pitchFamily="49" charset="0"/>
              </a:rPr>
              <a:t>'Unable to update players, abort'; });</a:t>
            </a:r>
            <a:br>
              <a:rPr lang="en-US" sz="1000" dirty="0">
                <a:solidFill>
                  <a:schemeClr val="tx1"/>
                </a:solidFill>
                <a:latin typeface="Consolas" panose="020B0609020204030204" pitchFamily="49" charset="0"/>
                <a:cs typeface="Consolas" panose="020B0609020204030204" pitchFamily="49" charset="0"/>
              </a:rPr>
            </a:br>
            <a:r>
              <a:rPr lang="en-US" sz="1000" dirty="0">
                <a:solidFill>
                  <a:schemeClr val="tx1"/>
                </a:solidFill>
                <a:latin typeface="Consolas" panose="020B0609020204030204" pitchFamily="49" charset="0"/>
                <a:cs typeface="Consolas" panose="020B0609020204030204" pitchFamily="49" charset="0"/>
              </a:rPr>
              <a:t>}</a:t>
            </a:r>
            <a:endParaRPr lang="en-US" sz="1000" dirty="0">
              <a:solidFill>
                <a:schemeClr val="tx1"/>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219523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615" y="1126583"/>
            <a:ext cx="49818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latin typeface="Segoe UI Light" panose="020B0502040204020203" pitchFamily="34" charset="0"/>
                <a:cs typeface="Segoe UI Light" panose="020B0502040204020203" pitchFamily="34" charset="0"/>
              </a:rPr>
              <a:t>Stored Procedures Best Practices + Caveats</a:t>
            </a:r>
            <a:endPar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endParaRPr>
          </a:p>
        </p:txBody>
      </p:sp>
      <p:sp>
        <p:nvSpPr>
          <p:cNvPr id="4" name="TextBox 3"/>
          <p:cNvSpPr txBox="1"/>
          <p:nvPr/>
        </p:nvSpPr>
        <p:spPr>
          <a:xfrm>
            <a:off x="669614" y="1589493"/>
            <a:ext cx="10481606" cy="40318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lumMod val="75000"/>
                    <a:lumOff val="25000"/>
                  </a:prstClr>
                </a:solidFill>
                <a:latin typeface="Segoe UI Light" panose="020B0502040204020203" pitchFamily="34" charset="0"/>
                <a:cs typeface="Segoe UI Light" panose="020B0502040204020203" pitchFamily="34" charset="0"/>
              </a:rPr>
              <a:t>ACID transactions across multiple records in a distributed system involves tradeoffs: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These are laws of physics – cannot be avoided</a:t>
            </a:r>
          </a:p>
          <a:p>
            <a:pPr marL="285750"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Transactions across multiple machines require expensive coordination – common approach is 2 phase commit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Providing isolation against read/write skew against other concurrent transactions also involve concurrency tradeoffs</a:t>
            </a:r>
          </a:p>
          <a:p>
            <a:pPr marR="0" lvl="0" algn="l" defTabSz="914400" rtl="0" eaLnBrk="1" fontAlgn="auto" latinLnBrk="0" hangingPunct="1">
              <a:lnSpc>
                <a:spcPct val="100000"/>
              </a:lnSpc>
              <a:spcBef>
                <a:spcPts val="0"/>
              </a:spcBef>
              <a:spcAft>
                <a:spcPts val="0"/>
              </a:spcAft>
              <a:buClrTx/>
              <a:buSzTx/>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600" b="1" dirty="0">
                <a:solidFill>
                  <a:prstClr val="black">
                    <a:lumMod val="75000"/>
                    <a:lumOff val="25000"/>
                  </a:prstClr>
                </a:solidFill>
                <a:latin typeface="Segoe UI Light" panose="020B0502040204020203" pitchFamily="34" charset="0"/>
                <a:cs typeface="Segoe UI Light" panose="020B0502040204020203" pitchFamily="34" charset="0"/>
              </a:rPr>
              <a:t>Guidelines &amp; Best Practices: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err="1">
                <a:solidFill>
                  <a:prstClr val="black">
                    <a:lumMod val="75000"/>
                    <a:lumOff val="25000"/>
                  </a:prstClr>
                </a:solidFill>
                <a:latin typeface="Segoe UI Light" panose="020B0502040204020203" pitchFamily="34" charset="0"/>
                <a:cs typeface="Segoe UI Light" panose="020B0502040204020203" pitchFamily="34" charset="0"/>
              </a:rPr>
              <a:t>Sprocs</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must be scoped to a partition key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err="1">
                <a:solidFill>
                  <a:prstClr val="black">
                    <a:lumMod val="75000"/>
                    <a:lumOff val="25000"/>
                  </a:prstClr>
                </a:solidFill>
                <a:latin typeface="Segoe UI Light" panose="020B0502040204020203" pitchFamily="34" charset="0"/>
                <a:cs typeface="Segoe UI Light" panose="020B0502040204020203" pitchFamily="34" charset="0"/>
              </a:rPr>
              <a:t>Sprocs</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have bounded execution (5 second rule)</a:t>
            </a:r>
          </a:p>
          <a:p>
            <a:pPr marL="742950" lvl="1"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CRUD methods expose an </a:t>
            </a:r>
            <a:r>
              <a:rPr lang="en-US" sz="1600" i="1" dirty="0" err="1">
                <a:solidFill>
                  <a:prstClr val="black">
                    <a:lumMod val="75000"/>
                    <a:lumOff val="25000"/>
                  </a:prstClr>
                </a:solidFill>
                <a:latin typeface="Segoe UI Light" panose="020B0502040204020203" pitchFamily="34" charset="0"/>
                <a:cs typeface="Segoe UI Light" panose="020B0502040204020203" pitchFamily="34" charset="0"/>
              </a:rPr>
              <a:t>isAccepted</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API to help script detect when it is nearing execution boundary</a:t>
            </a:r>
          </a:p>
          <a:p>
            <a:pPr marL="742950" lvl="1"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Long running transactions should be broken up in to “chunks” with a continuation model</a:t>
            </a:r>
          </a:p>
          <a:p>
            <a:pPr marL="1200150" lvl="2"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Ex: return a Boolean indicating whether transaction is done, and include metadata (_</a:t>
            </a:r>
            <a:r>
              <a:rPr lang="en-US" sz="1600" dirty="0" err="1">
                <a:solidFill>
                  <a:prstClr val="black">
                    <a:lumMod val="75000"/>
                    <a:lumOff val="25000"/>
                  </a:prstClr>
                </a:solidFill>
                <a:latin typeface="Segoe UI Light" panose="020B0502040204020203" pitchFamily="34" charset="0"/>
                <a:cs typeface="Segoe UI Light" panose="020B0502040204020203" pitchFamily="34" charset="0"/>
              </a:rPr>
              <a:t>ts</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watermark or pointer) to help resume business logic</a:t>
            </a:r>
          </a:p>
          <a:p>
            <a:pPr marL="285750" indent="-285750">
              <a:buFont typeface="Arial" panose="020B0604020202020204" pitchFamily="34" charset="0"/>
              <a:buChar char="•"/>
              <a:defRPr/>
            </a:pPr>
            <a:r>
              <a:rPr lang="en-US" sz="1600" dirty="0" err="1">
                <a:solidFill>
                  <a:prstClr val="black">
                    <a:lumMod val="75000"/>
                    <a:lumOff val="25000"/>
                  </a:prstClr>
                </a:solidFill>
                <a:latin typeface="Segoe UI Light" panose="020B0502040204020203" pitchFamily="34" charset="0"/>
                <a:cs typeface="Segoe UI Light" panose="020B0502040204020203" pitchFamily="34" charset="0"/>
              </a:rPr>
              <a:t>Sprocs</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are implemented via JS – use callback convention to serialize control flow and avoid queueing up too many async requests</a:t>
            </a:r>
          </a:p>
          <a:p>
            <a:pPr marL="285750"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Tip: avoid deserializing string =&gt; object input unless required – this uses unnecessary CPU / RUs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094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Change Feed</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0488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6C68ED2-678A-4E88-8C51-B6E8540E1083}"/>
              </a:ext>
            </a:extLst>
          </p:cNvPr>
          <p:cNvPicPr>
            <a:picLocks noChangeAspect="1"/>
          </p:cNvPicPr>
          <p:nvPr/>
        </p:nvPicPr>
        <p:blipFill rotWithShape="1">
          <a:blip r:embed="rId3"/>
          <a:srcRect t="35900" r="65113" b="31587"/>
          <a:stretch/>
        </p:blipFill>
        <p:spPr>
          <a:xfrm>
            <a:off x="3406726" y="1860257"/>
            <a:ext cx="4482123" cy="2241063"/>
          </a:xfrm>
          <a:prstGeom prst="rect">
            <a:avLst/>
          </a:prstGeom>
        </p:spPr>
      </p:pic>
      <p:sp>
        <p:nvSpPr>
          <p:cNvPr id="7" name="TextBox 6">
            <a:extLst>
              <a:ext uri="{FF2B5EF4-FFF2-40B4-BE49-F238E27FC236}">
                <a16:creationId xmlns:a16="http://schemas.microsoft.com/office/drawing/2014/main" id="{DDA66530-2B05-42F4-B68D-4AB8B5863E3B}"/>
              </a:ext>
            </a:extLst>
          </p:cNvPr>
          <p:cNvSpPr txBox="1"/>
          <p:nvPr/>
        </p:nvSpPr>
        <p:spPr>
          <a:xfrm>
            <a:off x="1240366" y="4997744"/>
            <a:ext cx="9188354" cy="94138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Persistent log of records within an Azure Cosmos DB container in the order in which they were modified</a:t>
            </a:r>
          </a:p>
        </p:txBody>
      </p:sp>
      <p:sp>
        <p:nvSpPr>
          <p:cNvPr id="8" name="Title 1">
            <a:extLst>
              <a:ext uri="{FF2B5EF4-FFF2-40B4-BE49-F238E27FC236}">
                <a16:creationId xmlns:a16="http://schemas.microsoft.com/office/drawing/2014/main" id="{37E5187C-D655-46BC-979B-6C5A20C3B8C0}"/>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Azure Cosmos DB Change Feed</a:t>
            </a:r>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F874AB6-472D-482B-A741-FA4C883CA348}"/>
              </a:ext>
            </a:extLst>
          </p:cNvPr>
          <p:cNvPicPr>
            <a:picLocks noChangeAspect="1"/>
          </p:cNvPicPr>
          <p:nvPr/>
        </p:nvPicPr>
        <p:blipFill>
          <a:blip r:embed="rId3"/>
          <a:stretch>
            <a:fillRect/>
          </a:stretch>
        </p:blipFill>
        <p:spPr>
          <a:xfrm>
            <a:off x="2072957" y="1561448"/>
            <a:ext cx="8048408" cy="4318058"/>
          </a:xfrm>
          <a:prstGeom prst="rect">
            <a:avLst/>
          </a:prstGeom>
        </p:spPr>
      </p:pic>
      <p:sp>
        <p:nvSpPr>
          <p:cNvPr id="6" name="Title 1">
            <a:extLst>
              <a:ext uri="{FF2B5EF4-FFF2-40B4-BE49-F238E27FC236}">
                <a16:creationId xmlns:a16="http://schemas.microsoft.com/office/drawing/2014/main" id="{732988AA-4DF5-45C6-AE1F-6B132740BEDC}"/>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Common Scenarios</a:t>
            </a:r>
          </a:p>
        </p:txBody>
      </p:sp>
    </p:spTree>
    <p:extLst>
      <p:ext uri="{BB962C8B-B14F-4D97-AF65-F5344CB8AC3E}">
        <p14:creationId xmlns:p14="http://schemas.microsoft.com/office/powerpoint/2010/main" val="20206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3" y="289958"/>
            <a:ext cx="11655078" cy="899537"/>
          </a:xfrm>
          <a:prstGeom prst="rect">
            <a:avLst/>
          </a:prstGeom>
        </p:spPr>
        <p:txBody>
          <a:bodyPr/>
          <a:lstStyle/>
          <a:p>
            <a:r>
              <a:rPr lang="en-US" dirty="0"/>
              <a:t>Event Sourcing for Microservices</a:t>
            </a:r>
          </a:p>
        </p:txBody>
      </p:sp>
      <p:grpSp>
        <p:nvGrpSpPr>
          <p:cNvPr id="7" name="Group 6">
            <a:extLst>
              <a:ext uri="{FF2B5EF4-FFF2-40B4-BE49-F238E27FC236}">
                <a16:creationId xmlns:a16="http://schemas.microsoft.com/office/drawing/2014/main" id="{A5AE5D45-0F73-4D31-8B12-E626A8152A6C}"/>
              </a:ext>
            </a:extLst>
          </p:cNvPr>
          <p:cNvGrpSpPr/>
          <p:nvPr/>
        </p:nvGrpSpPr>
        <p:grpSpPr>
          <a:xfrm>
            <a:off x="2062088" y="2809290"/>
            <a:ext cx="1792850" cy="2091658"/>
            <a:chOff x="2103437" y="2865126"/>
            <a:chExt cx="1828800" cy="2133600"/>
          </a:xfrm>
        </p:grpSpPr>
        <p:pic>
          <p:nvPicPr>
            <p:cNvPr id="4" name="Picture 3">
              <a:extLst>
                <a:ext uri="{FF2B5EF4-FFF2-40B4-BE49-F238E27FC236}">
                  <a16:creationId xmlns:a16="http://schemas.microsoft.com/office/drawing/2014/main" id="{41AAE0DB-2121-479C-A756-9AF6FC9FABBA}"/>
                </a:ext>
              </a:extLst>
            </p:cNvPr>
            <p:cNvPicPr>
              <a:picLocks noChangeAspect="1"/>
            </p:cNvPicPr>
            <p:nvPr/>
          </p:nvPicPr>
          <p:blipFill>
            <a:blip r:embed="rId3"/>
            <a:stretch>
              <a:fillRect/>
            </a:stretch>
          </p:blipFill>
          <p:spPr>
            <a:xfrm>
              <a:off x="2484437" y="3320473"/>
              <a:ext cx="1219200" cy="1120030"/>
            </a:xfrm>
            <a:prstGeom prst="rect">
              <a:avLst/>
            </a:prstGeom>
          </p:spPr>
        </p:pic>
        <p:sp>
          <p:nvSpPr>
            <p:cNvPr id="5" name="Rectangle: Rounded Corners 4">
              <a:extLst>
                <a:ext uri="{FF2B5EF4-FFF2-40B4-BE49-F238E27FC236}">
                  <a16:creationId xmlns:a16="http://schemas.microsoft.com/office/drawing/2014/main" id="{25DCAB11-C3EE-4F79-9133-811978ADFB18}"/>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 name="TextBox 5">
            <a:extLst>
              <a:ext uri="{FF2B5EF4-FFF2-40B4-BE49-F238E27FC236}">
                <a16:creationId xmlns:a16="http://schemas.microsoft.com/office/drawing/2014/main" id="{1E270811-13C2-4334-AE1F-C4316A868AFF}"/>
              </a:ext>
            </a:extLst>
          </p:cNvPr>
          <p:cNvSpPr txBox="1"/>
          <p:nvPr/>
        </p:nvSpPr>
        <p:spPr>
          <a:xfrm>
            <a:off x="4310707" y="1905399"/>
            <a:ext cx="1867552" cy="94138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Persistent Event Store</a:t>
            </a:r>
          </a:p>
        </p:txBody>
      </p:sp>
      <p:cxnSp>
        <p:nvCxnSpPr>
          <p:cNvPr id="8" name="Straight Arrow Connector 7">
            <a:extLst>
              <a:ext uri="{FF2B5EF4-FFF2-40B4-BE49-F238E27FC236}">
                <a16:creationId xmlns:a16="http://schemas.microsoft.com/office/drawing/2014/main" id="{169FFDC9-E1F7-4EBC-8B25-11D867FA057F}"/>
              </a:ext>
            </a:extLst>
          </p:cNvPr>
          <p:cNvCxnSpPr/>
          <p:nvPr/>
        </p:nvCxnSpPr>
        <p:spPr>
          <a:xfrm>
            <a:off x="418643" y="3804693"/>
            <a:ext cx="149404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D1B14B-F38D-492D-A8D9-C726C16FFC6E}"/>
              </a:ext>
            </a:extLst>
          </p:cNvPr>
          <p:cNvSpPr txBox="1"/>
          <p:nvPr/>
        </p:nvSpPr>
        <p:spPr>
          <a:xfrm>
            <a:off x="230636" y="3341295"/>
            <a:ext cx="1375684" cy="53405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765" i="1" dirty="0">
                <a:gradFill>
                  <a:gsLst>
                    <a:gs pos="2917">
                      <a:srgbClr val="353535"/>
                    </a:gs>
                    <a:gs pos="30000">
                      <a:srgbClr val="353535"/>
                    </a:gs>
                  </a:gsLst>
                  <a:lin ang="5400000" scaled="0"/>
                </a:gradFill>
                <a:latin typeface="Segoe UI Semilight"/>
              </a:rPr>
              <a:t>New Event</a:t>
            </a:r>
          </a:p>
        </p:txBody>
      </p:sp>
      <p:pic>
        <p:nvPicPr>
          <p:cNvPr id="10" name="Picture 9">
            <a:extLst>
              <a:ext uri="{FF2B5EF4-FFF2-40B4-BE49-F238E27FC236}">
                <a16:creationId xmlns:a16="http://schemas.microsoft.com/office/drawing/2014/main" id="{BB6FEF4E-C5E5-4CAC-8691-121559C32DAA}"/>
              </a:ext>
            </a:extLst>
          </p:cNvPr>
          <p:cNvPicPr>
            <a:picLocks noChangeAspect="1"/>
          </p:cNvPicPr>
          <p:nvPr/>
        </p:nvPicPr>
        <p:blipFill>
          <a:blip r:embed="rId4"/>
          <a:stretch>
            <a:fillRect/>
          </a:stretch>
        </p:blipFill>
        <p:spPr>
          <a:xfrm>
            <a:off x="4826065" y="2963516"/>
            <a:ext cx="836836" cy="1823670"/>
          </a:xfrm>
          <a:prstGeom prst="rect">
            <a:avLst/>
          </a:prstGeom>
        </p:spPr>
      </p:pic>
      <p:cxnSp>
        <p:nvCxnSpPr>
          <p:cNvPr id="13" name="Straight Arrow Connector 12">
            <a:extLst>
              <a:ext uri="{FF2B5EF4-FFF2-40B4-BE49-F238E27FC236}">
                <a16:creationId xmlns:a16="http://schemas.microsoft.com/office/drawing/2014/main" id="{E7687B88-8CC9-4357-B56E-F785800B1CA8}"/>
              </a:ext>
            </a:extLst>
          </p:cNvPr>
          <p:cNvCxnSpPr/>
          <p:nvPr/>
        </p:nvCxnSpPr>
        <p:spPr>
          <a:xfrm>
            <a:off x="4004342" y="3875351"/>
            <a:ext cx="82172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3502D53-3D15-4CA8-BAC4-D3AA40889E3E}"/>
              </a:ext>
            </a:extLst>
          </p:cNvPr>
          <p:cNvSpPr/>
          <p:nvPr/>
        </p:nvSpPr>
        <p:spPr bwMode="auto">
          <a:xfrm>
            <a:off x="7365935" y="2089031"/>
            <a:ext cx="2091658"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Microservice </a:t>
            </a:r>
          </a:p>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#1 </a:t>
            </a:r>
          </a:p>
        </p:txBody>
      </p:sp>
      <p:sp>
        <p:nvSpPr>
          <p:cNvPr id="15" name="Rectangle: Rounded Corners 14">
            <a:extLst>
              <a:ext uri="{FF2B5EF4-FFF2-40B4-BE49-F238E27FC236}">
                <a16:creationId xmlns:a16="http://schemas.microsoft.com/office/drawing/2014/main" id="{75464042-20CD-42CF-93A2-2C12A74192A7}"/>
              </a:ext>
            </a:extLst>
          </p:cNvPr>
          <p:cNvSpPr/>
          <p:nvPr/>
        </p:nvSpPr>
        <p:spPr bwMode="auto">
          <a:xfrm>
            <a:off x="7365935" y="4549531"/>
            <a:ext cx="2091658"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Semilight"/>
                <a:ea typeface="Segoe UI" pitchFamily="34" charset="0"/>
                <a:cs typeface="Segoe UI" pitchFamily="34" charset="0"/>
              </a:rPr>
              <a:t>Microservice #N </a:t>
            </a:r>
          </a:p>
        </p:txBody>
      </p:sp>
      <p:sp>
        <p:nvSpPr>
          <p:cNvPr id="16" name="Rectangle: Rounded Corners 15">
            <a:extLst>
              <a:ext uri="{FF2B5EF4-FFF2-40B4-BE49-F238E27FC236}">
                <a16:creationId xmlns:a16="http://schemas.microsoft.com/office/drawing/2014/main" id="{44869E21-D1BE-440D-AFDF-540403F4A762}"/>
              </a:ext>
            </a:extLst>
          </p:cNvPr>
          <p:cNvSpPr/>
          <p:nvPr/>
        </p:nvSpPr>
        <p:spPr bwMode="auto">
          <a:xfrm>
            <a:off x="7365935" y="3028933"/>
            <a:ext cx="2091658"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a:gradFill>
                  <a:gsLst>
                    <a:gs pos="0">
                      <a:srgbClr val="FFFFFF"/>
                    </a:gs>
                    <a:gs pos="100000">
                      <a:srgbClr val="FFFFFF"/>
                    </a:gs>
                  </a:gsLst>
                  <a:lin ang="5400000" scaled="0"/>
                </a:gradFill>
                <a:latin typeface="Segoe UI Semilight"/>
                <a:ea typeface="Segoe UI" pitchFamily="34" charset="0"/>
                <a:cs typeface="Segoe UI" pitchFamily="34" charset="0"/>
              </a:rPr>
              <a:t>Microservice #2 </a:t>
            </a:r>
          </a:p>
        </p:txBody>
      </p:sp>
      <p:cxnSp>
        <p:nvCxnSpPr>
          <p:cNvPr id="18" name="Straight Arrow Connector 17">
            <a:extLst>
              <a:ext uri="{FF2B5EF4-FFF2-40B4-BE49-F238E27FC236}">
                <a16:creationId xmlns:a16="http://schemas.microsoft.com/office/drawing/2014/main" id="{CAB12D2D-7ECB-44F7-AFB5-96DE08B48136}"/>
              </a:ext>
            </a:extLst>
          </p:cNvPr>
          <p:cNvCxnSpPr>
            <a:cxnSpLocks/>
            <a:stCxn id="14" idx="1"/>
          </p:cNvCxnSpPr>
          <p:nvPr/>
        </p:nvCxnSpPr>
        <p:spPr>
          <a:xfrm flipH="1">
            <a:off x="5894563" y="2491257"/>
            <a:ext cx="1471372" cy="1223597"/>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76189E-5152-471E-A06B-38600E17EFB9}"/>
              </a:ext>
            </a:extLst>
          </p:cNvPr>
          <p:cNvCxnSpPr>
            <a:cxnSpLocks/>
            <a:endCxn id="15" idx="1"/>
          </p:cNvCxnSpPr>
          <p:nvPr/>
        </p:nvCxnSpPr>
        <p:spPr>
          <a:xfrm>
            <a:off x="5894563" y="3968836"/>
            <a:ext cx="1471372" cy="9829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EABDA1-BC0E-46A4-804C-CBCBE6E3E7BB}"/>
              </a:ext>
            </a:extLst>
          </p:cNvPr>
          <p:cNvCxnSpPr>
            <a:stCxn id="16" idx="1"/>
          </p:cNvCxnSpPr>
          <p:nvPr/>
        </p:nvCxnSpPr>
        <p:spPr>
          <a:xfrm flipH="1">
            <a:off x="5894563" y="3431159"/>
            <a:ext cx="1471372" cy="37353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05BAB4-13B6-4657-A8B1-9F70F8B07099}"/>
              </a:ext>
            </a:extLst>
          </p:cNvPr>
          <p:cNvSpPr txBox="1"/>
          <p:nvPr/>
        </p:nvSpPr>
        <p:spPr>
          <a:xfrm>
            <a:off x="7297809" y="1264557"/>
            <a:ext cx="2159784" cy="77845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i="1" dirty="0">
                <a:gradFill>
                  <a:gsLst>
                    <a:gs pos="2917">
                      <a:srgbClr val="353535"/>
                    </a:gs>
                    <a:gs pos="30000">
                      <a:srgbClr val="353535"/>
                    </a:gs>
                  </a:gsLst>
                  <a:lin ang="5400000" scaled="0"/>
                </a:gradFill>
                <a:latin typeface="Segoe UI Semilight"/>
              </a:rPr>
              <a:t>Trigger Action From Change Feed</a:t>
            </a:r>
          </a:p>
        </p:txBody>
      </p:sp>
      <p:sp>
        <p:nvSpPr>
          <p:cNvPr id="3" name="TextBox 2">
            <a:extLst>
              <a:ext uri="{FF2B5EF4-FFF2-40B4-BE49-F238E27FC236}">
                <a16:creationId xmlns:a16="http://schemas.microsoft.com/office/drawing/2014/main" id="{21E5D170-CB98-4CF1-963C-D3889DEAD00F}"/>
              </a:ext>
            </a:extLst>
          </p:cNvPr>
          <p:cNvSpPr txBox="1"/>
          <p:nvPr/>
        </p:nvSpPr>
        <p:spPr>
          <a:xfrm>
            <a:off x="8125439" y="3951422"/>
            <a:ext cx="57265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a:t>
            </a:r>
          </a:p>
        </p:txBody>
      </p:sp>
    </p:spTree>
    <p:extLst>
      <p:ext uri="{BB962C8B-B14F-4D97-AF65-F5344CB8AC3E}">
        <p14:creationId xmlns:p14="http://schemas.microsoft.com/office/powerpoint/2010/main" val="959073109"/>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3" y="289958"/>
            <a:ext cx="11655078" cy="899537"/>
          </a:xfrm>
        </p:spPr>
        <p:txBody>
          <a:bodyPr/>
          <a:lstStyle/>
          <a:p>
            <a:r>
              <a:rPr lang="en-US" dirty="0"/>
              <a:t>Materializing Views</a:t>
            </a:r>
          </a:p>
        </p:txBody>
      </p:sp>
      <p:graphicFrame>
        <p:nvGraphicFramePr>
          <p:cNvPr id="4" name="Table 3">
            <a:extLst>
              <a:ext uri="{FF2B5EF4-FFF2-40B4-BE49-F238E27FC236}">
                <a16:creationId xmlns:a16="http://schemas.microsoft.com/office/drawing/2014/main" id="{9C33E833-DF4D-4B44-837A-9322EBA6DAA7}"/>
              </a:ext>
            </a:extLst>
          </p:cNvPr>
          <p:cNvGraphicFramePr>
            <a:graphicFrameLocks noGrp="1"/>
          </p:cNvGraphicFramePr>
          <p:nvPr>
            <p:extLst/>
          </p:nvPr>
        </p:nvGraphicFramePr>
        <p:xfrm>
          <a:off x="1165664" y="3653106"/>
          <a:ext cx="3660401" cy="1639260"/>
        </p:xfrm>
        <a:graphic>
          <a:graphicData uri="http://schemas.openxmlformats.org/drawingml/2006/table">
            <a:tbl>
              <a:tblPr firstRow="1" bandRow="1">
                <a:tableStyleId>{5A111915-BE36-4E01-A7E5-04B1672EAD32}</a:tableStyleId>
              </a:tblPr>
              <a:tblGrid>
                <a:gridCol w="1180774">
                  <a:extLst>
                    <a:ext uri="{9D8B030D-6E8A-4147-A177-3AD203B41FA5}">
                      <a16:colId xmlns:a16="http://schemas.microsoft.com/office/drawing/2014/main" val="4232046326"/>
                    </a:ext>
                  </a:extLst>
                </a:gridCol>
                <a:gridCol w="761480">
                  <a:extLst>
                    <a:ext uri="{9D8B030D-6E8A-4147-A177-3AD203B41FA5}">
                      <a16:colId xmlns:a16="http://schemas.microsoft.com/office/drawing/2014/main" val="3171829340"/>
                    </a:ext>
                  </a:extLst>
                </a:gridCol>
                <a:gridCol w="958441">
                  <a:extLst>
                    <a:ext uri="{9D8B030D-6E8A-4147-A177-3AD203B41FA5}">
                      <a16:colId xmlns:a16="http://schemas.microsoft.com/office/drawing/2014/main" val="989213635"/>
                    </a:ext>
                  </a:extLst>
                </a:gridCol>
                <a:gridCol w="759706">
                  <a:extLst>
                    <a:ext uri="{9D8B030D-6E8A-4147-A177-3AD203B41FA5}">
                      <a16:colId xmlns:a16="http://schemas.microsoft.com/office/drawing/2014/main" val="1976668509"/>
                    </a:ext>
                  </a:extLst>
                </a:gridCol>
              </a:tblGrid>
              <a:tr h="298808">
                <a:tc>
                  <a:txBody>
                    <a:bodyPr/>
                    <a:lstStyle/>
                    <a:p>
                      <a:r>
                        <a:rPr lang="en-US" sz="1200"/>
                        <a:t>Subscription </a:t>
                      </a:r>
                    </a:p>
                  </a:txBody>
                  <a:tcPr marL="89642" marR="89642" marT="44821" marB="44821"/>
                </a:tc>
                <a:tc>
                  <a:txBody>
                    <a:bodyPr/>
                    <a:lstStyle/>
                    <a:p>
                      <a:r>
                        <a:rPr lang="en-US" sz="1200"/>
                        <a:t>User </a:t>
                      </a:r>
                    </a:p>
                  </a:txBody>
                  <a:tcPr marL="89642" marR="89642" marT="44821" marB="44821"/>
                </a:tc>
                <a:tc>
                  <a:txBody>
                    <a:bodyPr/>
                    <a:lstStyle/>
                    <a:p>
                      <a:r>
                        <a:rPr lang="en-US" sz="1200"/>
                        <a:t>Create Date </a:t>
                      </a:r>
                    </a:p>
                  </a:txBody>
                  <a:tcPr marL="89642" marR="89642" marT="44821" marB="44821"/>
                </a:tc>
                <a:tc>
                  <a:txBody>
                    <a:bodyPr/>
                    <a:lstStyle/>
                    <a:p>
                      <a:r>
                        <a:rPr lang="en-US" sz="1200"/>
                        <a:t>…</a:t>
                      </a:r>
                    </a:p>
                  </a:txBody>
                  <a:tcPr marL="89642" marR="89642" marT="44821" marB="44821"/>
                </a:tc>
                <a:extLst>
                  <a:ext uri="{0D108BD9-81ED-4DB2-BD59-A6C34878D82A}">
                    <a16:rowId xmlns:a16="http://schemas.microsoft.com/office/drawing/2014/main" val="2681137956"/>
                  </a:ext>
                </a:extLst>
              </a:tr>
              <a:tr h="335113">
                <a:tc>
                  <a:txBody>
                    <a:bodyPr/>
                    <a:lstStyle/>
                    <a:p>
                      <a:r>
                        <a:rPr lang="en-US" sz="1600"/>
                        <a:t>123abc</a:t>
                      </a:r>
                    </a:p>
                  </a:txBody>
                  <a:tcPr marL="89642" marR="89642" marT="44821" marB="44821"/>
                </a:tc>
                <a:tc>
                  <a:txBody>
                    <a:bodyPr/>
                    <a:lstStyle/>
                    <a:p>
                      <a:r>
                        <a:rPr lang="en-US" sz="1600"/>
                        <a:t>Ben6</a:t>
                      </a:r>
                    </a:p>
                  </a:txBody>
                  <a:tcPr marL="89642" marR="89642" marT="44821" marB="44821"/>
                </a:tc>
                <a:tc>
                  <a:txBody>
                    <a:bodyPr/>
                    <a:lstStyle/>
                    <a:p>
                      <a:r>
                        <a:rPr lang="en-US" sz="1600"/>
                        <a:t>6/17/17</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23381889"/>
                  </a:ext>
                </a:extLst>
              </a:tr>
              <a:tr h="335113">
                <a:tc>
                  <a:txBody>
                    <a:bodyPr/>
                    <a:lstStyle/>
                    <a:p>
                      <a:r>
                        <a:rPr lang="en-US" sz="1600"/>
                        <a:t>456efg</a:t>
                      </a:r>
                    </a:p>
                  </a:txBody>
                  <a:tcPr marL="89642" marR="89642" marT="44821" marB="44821"/>
                </a:tc>
                <a:tc>
                  <a:txBody>
                    <a:bodyPr/>
                    <a:lstStyle/>
                    <a:p>
                      <a:r>
                        <a:rPr lang="en-US" sz="1600"/>
                        <a:t>Ben6</a:t>
                      </a:r>
                    </a:p>
                  </a:txBody>
                  <a:tcPr marL="89642" marR="89642" marT="44821" marB="44821"/>
                </a:tc>
                <a:tc>
                  <a:txBody>
                    <a:bodyPr/>
                    <a:lstStyle/>
                    <a:p>
                      <a:r>
                        <a:rPr lang="en-US" sz="1600"/>
                        <a:t>3/14/17</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910572605"/>
                  </a:ext>
                </a:extLst>
              </a:tr>
              <a:tr h="335113">
                <a:tc>
                  <a:txBody>
                    <a:bodyPr/>
                    <a:lstStyle/>
                    <a:p>
                      <a:r>
                        <a:rPr lang="en-US" sz="1600"/>
                        <a:t>789hij</a:t>
                      </a:r>
                    </a:p>
                  </a:txBody>
                  <a:tcPr marL="89642" marR="89642" marT="44821" marB="44821"/>
                </a:tc>
                <a:tc>
                  <a:txBody>
                    <a:bodyPr/>
                    <a:lstStyle/>
                    <a:p>
                      <a:r>
                        <a:rPr lang="en-US" sz="1600"/>
                        <a:t>Jen4</a:t>
                      </a:r>
                    </a:p>
                  </a:txBody>
                  <a:tcPr marL="89642" marR="89642" marT="44821" marB="44821"/>
                </a:tc>
                <a:tc>
                  <a:txBody>
                    <a:bodyPr/>
                    <a:lstStyle/>
                    <a:p>
                      <a:r>
                        <a:rPr lang="en-US" sz="1600"/>
                        <a:t>8/1/16</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1375666439"/>
                  </a:ext>
                </a:extLst>
              </a:tr>
              <a:tr h="335113">
                <a:tc>
                  <a:txBody>
                    <a:bodyPr/>
                    <a:lstStyle/>
                    <a:p>
                      <a:r>
                        <a:rPr lang="en-US" sz="1600"/>
                        <a:t>012klm</a:t>
                      </a:r>
                    </a:p>
                  </a:txBody>
                  <a:tcPr marL="89642" marR="89642" marT="44821" marB="44821"/>
                </a:tc>
                <a:tc>
                  <a:txBody>
                    <a:bodyPr/>
                    <a:lstStyle/>
                    <a:p>
                      <a:r>
                        <a:rPr lang="en-US" sz="1600"/>
                        <a:t>Joe3</a:t>
                      </a:r>
                    </a:p>
                  </a:txBody>
                  <a:tcPr marL="89642" marR="89642" marT="44821" marB="44821"/>
                </a:tc>
                <a:tc>
                  <a:txBody>
                    <a:bodyPr/>
                    <a:lstStyle/>
                    <a:p>
                      <a:r>
                        <a:rPr lang="en-US" sz="1600"/>
                        <a:t>3/4/17</a:t>
                      </a:r>
                    </a:p>
                  </a:txBody>
                  <a:tcPr marL="89642" marR="89642" marT="44821" marB="44821"/>
                </a:tc>
                <a:tc>
                  <a:txBody>
                    <a:bodyPr/>
                    <a:lstStyle/>
                    <a:p>
                      <a:endParaRPr lang="en-US" sz="1600"/>
                    </a:p>
                  </a:txBody>
                  <a:tcPr marL="89642" marR="89642" marT="44821" marB="44821"/>
                </a:tc>
                <a:extLst>
                  <a:ext uri="{0D108BD9-81ED-4DB2-BD59-A6C34878D82A}">
                    <a16:rowId xmlns:a16="http://schemas.microsoft.com/office/drawing/2014/main" val="177662649"/>
                  </a:ext>
                </a:extLst>
              </a:tr>
            </a:tbl>
          </a:graphicData>
        </a:graphic>
      </p:graphicFrame>
      <p:sp>
        <p:nvSpPr>
          <p:cNvPr id="5" name="Rectangle: Rounded Corners 4">
            <a:extLst>
              <a:ext uri="{FF2B5EF4-FFF2-40B4-BE49-F238E27FC236}">
                <a16:creationId xmlns:a16="http://schemas.microsoft.com/office/drawing/2014/main" id="{8679C08C-C1E1-4991-BB6C-062ECAC61120}"/>
              </a:ext>
            </a:extLst>
          </p:cNvPr>
          <p:cNvSpPr/>
          <p:nvPr/>
        </p:nvSpPr>
        <p:spPr bwMode="auto">
          <a:xfrm>
            <a:off x="5423681" y="1859327"/>
            <a:ext cx="2091658" cy="63465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Semilight"/>
                <a:ea typeface="Segoe UI" pitchFamily="34" charset="0"/>
                <a:cs typeface="Segoe UI" pitchFamily="34" charset="0"/>
              </a:rPr>
              <a:t>Application</a:t>
            </a:r>
          </a:p>
        </p:txBody>
      </p:sp>
      <p:cxnSp>
        <p:nvCxnSpPr>
          <p:cNvPr id="7" name="Straight Arrow Connector 6">
            <a:extLst>
              <a:ext uri="{FF2B5EF4-FFF2-40B4-BE49-F238E27FC236}">
                <a16:creationId xmlns:a16="http://schemas.microsoft.com/office/drawing/2014/main" id="{B2944BDD-0709-489D-B35F-5D958DD92A20}"/>
              </a:ext>
            </a:extLst>
          </p:cNvPr>
          <p:cNvCxnSpPr>
            <a:cxnSpLocks/>
          </p:cNvCxnSpPr>
          <p:nvPr/>
        </p:nvCxnSpPr>
        <p:spPr>
          <a:xfrm flipH="1">
            <a:off x="4564608" y="2624000"/>
            <a:ext cx="1120531" cy="69450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0425A60-9289-49AC-B2C7-491112C68321}"/>
              </a:ext>
            </a:extLst>
          </p:cNvPr>
          <p:cNvSpPr/>
          <p:nvPr/>
        </p:nvSpPr>
        <p:spPr bwMode="auto">
          <a:xfrm>
            <a:off x="940002" y="3383867"/>
            <a:ext cx="4110169" cy="2211493"/>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noFill/>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E5C30782-9960-48A3-845E-37E8E14D78EE}"/>
              </a:ext>
            </a:extLst>
          </p:cNvPr>
          <p:cNvPicPr>
            <a:picLocks noChangeAspect="1"/>
          </p:cNvPicPr>
          <p:nvPr/>
        </p:nvPicPr>
        <p:blipFill>
          <a:blip r:embed="rId3"/>
          <a:stretch>
            <a:fillRect/>
          </a:stretch>
        </p:blipFill>
        <p:spPr>
          <a:xfrm>
            <a:off x="1349288" y="2664577"/>
            <a:ext cx="698811" cy="641970"/>
          </a:xfrm>
          <a:prstGeom prst="rect">
            <a:avLst/>
          </a:prstGeom>
        </p:spPr>
      </p:pic>
      <p:sp>
        <p:nvSpPr>
          <p:cNvPr id="11" name="TextBox 10">
            <a:extLst>
              <a:ext uri="{FF2B5EF4-FFF2-40B4-BE49-F238E27FC236}">
                <a16:creationId xmlns:a16="http://schemas.microsoft.com/office/drawing/2014/main" id="{E83ABA7E-B87E-4072-997A-AC9A2BE7A7B0}"/>
              </a:ext>
            </a:extLst>
          </p:cNvPr>
          <p:cNvSpPr txBox="1"/>
          <p:nvPr/>
        </p:nvSpPr>
        <p:spPr>
          <a:xfrm>
            <a:off x="2040318" y="2758863"/>
            <a:ext cx="1909537"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Cosmos DB</a:t>
            </a:r>
          </a:p>
        </p:txBody>
      </p:sp>
      <p:pic>
        <p:nvPicPr>
          <p:cNvPr id="13" name="Picture 12">
            <a:extLst>
              <a:ext uri="{FF2B5EF4-FFF2-40B4-BE49-F238E27FC236}">
                <a16:creationId xmlns:a16="http://schemas.microsoft.com/office/drawing/2014/main" id="{E5A409C5-8607-420D-933C-5F8BDB149F9F}"/>
              </a:ext>
            </a:extLst>
          </p:cNvPr>
          <p:cNvPicPr>
            <a:picLocks noChangeAspect="1"/>
          </p:cNvPicPr>
          <p:nvPr/>
        </p:nvPicPr>
        <p:blipFill>
          <a:blip r:embed="rId4"/>
          <a:stretch>
            <a:fillRect/>
          </a:stretch>
        </p:blipFill>
        <p:spPr>
          <a:xfrm>
            <a:off x="5974609" y="3612642"/>
            <a:ext cx="989802" cy="2157022"/>
          </a:xfrm>
          <a:prstGeom prst="rect">
            <a:avLst/>
          </a:prstGeom>
        </p:spPr>
      </p:pic>
      <p:cxnSp>
        <p:nvCxnSpPr>
          <p:cNvPr id="16" name="Straight Arrow Connector 15">
            <a:extLst>
              <a:ext uri="{FF2B5EF4-FFF2-40B4-BE49-F238E27FC236}">
                <a16:creationId xmlns:a16="http://schemas.microsoft.com/office/drawing/2014/main" id="{BED769C9-D847-45E0-879B-ADBAF7DCA20A}"/>
              </a:ext>
            </a:extLst>
          </p:cNvPr>
          <p:cNvCxnSpPr>
            <a:cxnSpLocks/>
            <a:stCxn id="8" idx="3"/>
            <a:endCxn id="13" idx="1"/>
          </p:cNvCxnSpPr>
          <p:nvPr/>
        </p:nvCxnSpPr>
        <p:spPr>
          <a:xfrm>
            <a:off x="5050172" y="4489614"/>
            <a:ext cx="924438" cy="2015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a:extLst>
              <a:ext uri="{FF2B5EF4-FFF2-40B4-BE49-F238E27FC236}">
                <a16:creationId xmlns:a16="http://schemas.microsoft.com/office/drawing/2014/main" id="{CA3A6ADA-F5EA-4184-B750-152C09876404}"/>
              </a:ext>
            </a:extLst>
          </p:cNvPr>
          <p:cNvGraphicFramePr>
            <a:graphicFrameLocks noGrp="1"/>
          </p:cNvGraphicFramePr>
          <p:nvPr>
            <p:extLst/>
          </p:nvPr>
        </p:nvGraphicFramePr>
        <p:xfrm>
          <a:off x="7888850" y="3938309"/>
          <a:ext cx="2353113" cy="1304147"/>
        </p:xfrm>
        <a:graphic>
          <a:graphicData uri="http://schemas.openxmlformats.org/drawingml/2006/table">
            <a:tbl>
              <a:tblPr firstRow="1" bandRow="1">
                <a:tableStyleId>{5A111915-BE36-4E01-A7E5-04B1672EAD32}</a:tableStyleId>
              </a:tblPr>
              <a:tblGrid>
                <a:gridCol w="784370">
                  <a:extLst>
                    <a:ext uri="{9D8B030D-6E8A-4147-A177-3AD203B41FA5}">
                      <a16:colId xmlns:a16="http://schemas.microsoft.com/office/drawing/2014/main" val="4232046326"/>
                    </a:ext>
                  </a:extLst>
                </a:gridCol>
                <a:gridCol w="1568743">
                  <a:extLst>
                    <a:ext uri="{9D8B030D-6E8A-4147-A177-3AD203B41FA5}">
                      <a16:colId xmlns:a16="http://schemas.microsoft.com/office/drawing/2014/main" val="3171829340"/>
                    </a:ext>
                  </a:extLst>
                </a:gridCol>
              </a:tblGrid>
              <a:tr h="298808">
                <a:tc>
                  <a:txBody>
                    <a:bodyPr/>
                    <a:lstStyle/>
                    <a:p>
                      <a:r>
                        <a:rPr lang="en-US" sz="1200"/>
                        <a:t>User</a:t>
                      </a:r>
                    </a:p>
                  </a:txBody>
                  <a:tcPr marL="89642" marR="89642" marT="44821" marB="44821"/>
                </a:tc>
                <a:tc>
                  <a:txBody>
                    <a:bodyPr/>
                    <a:lstStyle/>
                    <a:p>
                      <a:r>
                        <a:rPr lang="en-US" sz="1200"/>
                        <a:t>Total Subscriptions</a:t>
                      </a:r>
                    </a:p>
                  </a:txBody>
                  <a:tcPr marL="89642" marR="89642" marT="44821" marB="44821"/>
                </a:tc>
                <a:extLst>
                  <a:ext uri="{0D108BD9-81ED-4DB2-BD59-A6C34878D82A}">
                    <a16:rowId xmlns:a16="http://schemas.microsoft.com/office/drawing/2014/main" val="2681137956"/>
                  </a:ext>
                </a:extLst>
              </a:tr>
              <a:tr h="335113">
                <a:tc>
                  <a:txBody>
                    <a:bodyPr/>
                    <a:lstStyle/>
                    <a:p>
                      <a:r>
                        <a:rPr lang="en-US" sz="1600"/>
                        <a:t>Ben6</a:t>
                      </a:r>
                    </a:p>
                  </a:txBody>
                  <a:tcPr marL="89642" marR="89642" marT="44821" marB="44821"/>
                </a:tc>
                <a:tc>
                  <a:txBody>
                    <a:bodyPr/>
                    <a:lstStyle/>
                    <a:p>
                      <a:r>
                        <a:rPr lang="en-US" sz="1600"/>
                        <a:t>2</a:t>
                      </a:r>
                    </a:p>
                  </a:txBody>
                  <a:tcPr marL="89642" marR="89642" marT="44821" marB="44821"/>
                </a:tc>
                <a:extLst>
                  <a:ext uri="{0D108BD9-81ED-4DB2-BD59-A6C34878D82A}">
                    <a16:rowId xmlns:a16="http://schemas.microsoft.com/office/drawing/2014/main" val="23381889"/>
                  </a:ext>
                </a:extLst>
              </a:tr>
              <a:tr h="335113">
                <a:tc>
                  <a:txBody>
                    <a:bodyPr/>
                    <a:lstStyle/>
                    <a:p>
                      <a:r>
                        <a:rPr lang="en-US" sz="1600"/>
                        <a:t>Jen4</a:t>
                      </a:r>
                    </a:p>
                  </a:txBody>
                  <a:tcPr marL="89642" marR="89642" marT="44821" marB="44821"/>
                </a:tc>
                <a:tc>
                  <a:txBody>
                    <a:bodyPr/>
                    <a:lstStyle/>
                    <a:p>
                      <a:r>
                        <a:rPr lang="en-US" sz="1600"/>
                        <a:t>1</a:t>
                      </a:r>
                    </a:p>
                  </a:txBody>
                  <a:tcPr marL="89642" marR="89642" marT="44821" marB="44821"/>
                </a:tc>
                <a:extLst>
                  <a:ext uri="{0D108BD9-81ED-4DB2-BD59-A6C34878D82A}">
                    <a16:rowId xmlns:a16="http://schemas.microsoft.com/office/drawing/2014/main" val="910572605"/>
                  </a:ext>
                </a:extLst>
              </a:tr>
              <a:tr h="335113">
                <a:tc>
                  <a:txBody>
                    <a:bodyPr/>
                    <a:lstStyle/>
                    <a:p>
                      <a:r>
                        <a:rPr lang="en-US" sz="1600"/>
                        <a:t>Joe3</a:t>
                      </a:r>
                    </a:p>
                  </a:txBody>
                  <a:tcPr marL="89642" marR="89642" marT="44821" marB="44821"/>
                </a:tc>
                <a:tc>
                  <a:txBody>
                    <a:bodyPr/>
                    <a:lstStyle/>
                    <a:p>
                      <a:r>
                        <a:rPr lang="en-US" sz="1600"/>
                        <a:t>1</a:t>
                      </a:r>
                    </a:p>
                  </a:txBody>
                  <a:tcPr marL="89642" marR="89642" marT="44821" marB="44821"/>
                </a:tc>
                <a:extLst>
                  <a:ext uri="{0D108BD9-81ED-4DB2-BD59-A6C34878D82A}">
                    <a16:rowId xmlns:a16="http://schemas.microsoft.com/office/drawing/2014/main" val="1375666439"/>
                  </a:ext>
                </a:extLst>
              </a:tr>
            </a:tbl>
          </a:graphicData>
        </a:graphic>
      </p:graphicFrame>
      <p:cxnSp>
        <p:nvCxnSpPr>
          <p:cNvPr id="22" name="Straight Arrow Connector 21">
            <a:extLst>
              <a:ext uri="{FF2B5EF4-FFF2-40B4-BE49-F238E27FC236}">
                <a16:creationId xmlns:a16="http://schemas.microsoft.com/office/drawing/2014/main" id="{3864543E-341C-44C4-811C-ECA4F9C12226}"/>
              </a:ext>
            </a:extLst>
          </p:cNvPr>
          <p:cNvCxnSpPr>
            <a:cxnSpLocks/>
            <a:stCxn id="13" idx="3"/>
          </p:cNvCxnSpPr>
          <p:nvPr/>
        </p:nvCxnSpPr>
        <p:spPr>
          <a:xfrm flipV="1">
            <a:off x="6964412" y="4590382"/>
            <a:ext cx="775034" cy="1007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31340B57-9D34-4CC9-BD54-CC0E147F88D8}"/>
              </a:ext>
            </a:extLst>
          </p:cNvPr>
          <p:cNvSpPr/>
          <p:nvPr/>
        </p:nvSpPr>
        <p:spPr bwMode="auto">
          <a:xfrm>
            <a:off x="7739446" y="3802511"/>
            <a:ext cx="2689274" cy="1643445"/>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noFill/>
              <a:latin typeface="Segoe UI Semilight"/>
              <a:ea typeface="Segoe UI" pitchFamily="34" charset="0"/>
              <a:cs typeface="Segoe UI" pitchFamily="34" charset="0"/>
            </a:endParaRPr>
          </a:p>
        </p:txBody>
      </p:sp>
      <p:sp>
        <p:nvSpPr>
          <p:cNvPr id="25" name="TextBox 24">
            <a:extLst>
              <a:ext uri="{FF2B5EF4-FFF2-40B4-BE49-F238E27FC236}">
                <a16:creationId xmlns:a16="http://schemas.microsoft.com/office/drawing/2014/main" id="{194DFB11-0F1C-4CD3-9678-E3495872AD28}"/>
              </a:ext>
            </a:extLst>
          </p:cNvPr>
          <p:cNvSpPr txBox="1"/>
          <p:nvPr/>
        </p:nvSpPr>
        <p:spPr>
          <a:xfrm>
            <a:off x="8038254" y="3345614"/>
            <a:ext cx="2091658" cy="53405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a:gradFill>
                  <a:gsLst>
                    <a:gs pos="2917">
                      <a:srgbClr val="353535"/>
                    </a:gs>
                    <a:gs pos="30000">
                      <a:srgbClr val="353535"/>
                    </a:gs>
                  </a:gsLst>
                  <a:lin ang="5400000" scaled="0"/>
                </a:gradFill>
                <a:latin typeface="Segoe UI Semilight"/>
              </a:rPr>
              <a:t>Materialized View</a:t>
            </a:r>
          </a:p>
        </p:txBody>
      </p:sp>
      <p:cxnSp>
        <p:nvCxnSpPr>
          <p:cNvPr id="27" name="Straight Arrow Connector 26">
            <a:extLst>
              <a:ext uri="{FF2B5EF4-FFF2-40B4-BE49-F238E27FC236}">
                <a16:creationId xmlns:a16="http://schemas.microsoft.com/office/drawing/2014/main" id="{F304698E-0E8A-411C-BEF8-13F953F9DD36}"/>
              </a:ext>
            </a:extLst>
          </p:cNvPr>
          <p:cNvCxnSpPr>
            <a:cxnSpLocks/>
          </p:cNvCxnSpPr>
          <p:nvPr/>
        </p:nvCxnSpPr>
        <p:spPr>
          <a:xfrm flipH="1" flipV="1">
            <a:off x="7541796" y="2662954"/>
            <a:ext cx="1243479" cy="6555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5285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6" name="Rectangle 205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38"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http://www.dnnsoftware.com/Portals/0/PressKit/DNN_fullcolor_pos.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777144" y="1847207"/>
            <a:ext cx="2882784" cy="1138699"/>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547360"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dirty="0">
                <a:solidFill>
                  <a:schemeClr val="bg1"/>
                </a:solidFill>
                <a:ea typeface="+mj-ea"/>
                <a:cs typeface="+mj-cs"/>
              </a:rPr>
              <a:t>Globally Distributed Apps</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support massive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access across multiple geographies to build highly responsive applications</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Automatic indexing over flexible schemas to support rich queries over user-defined content</a:t>
            </a:r>
            <a:br>
              <a:rPr lang="en-US" sz="2000" dirty="0">
                <a:solidFill>
                  <a:schemeClr val="bg1"/>
                </a:solidFill>
              </a:rPr>
            </a:br>
            <a:r>
              <a:rPr lang="en-US" sz="2000" dirty="0">
                <a:solidFill>
                  <a:schemeClr val="bg1"/>
                </a:solidFill>
              </a:rPr>
              <a:t>(e.g. custom form builder)</a:t>
            </a:r>
          </a:p>
          <a:p>
            <a:pPr marL="114300">
              <a:lnSpc>
                <a:spcPct val="90000"/>
              </a:lnSpc>
              <a:spcAft>
                <a:spcPts val="600"/>
              </a:spcAft>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p:txBody>
      </p:sp>
      <p:pic>
        <p:nvPicPr>
          <p:cNvPr id="8" name="Picture 10" descr="Image result for dominos logo png">
            <a:extLst>
              <a:ext uri="{FF2B5EF4-FFF2-40B4-BE49-F238E27FC236}">
                <a16:creationId xmlns:a16="http://schemas.microsoft.com/office/drawing/2014/main" id="{38947E36-DE6C-454E-81F4-B83C6ABDECD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0043556" y="3872095"/>
            <a:ext cx="1616372" cy="1616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933262"/>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3" y="289958"/>
            <a:ext cx="11655078" cy="899537"/>
          </a:xfrm>
        </p:spPr>
        <p:txBody>
          <a:bodyPr/>
          <a:lstStyle/>
          <a:p>
            <a:r>
              <a:rPr lang="en-US" dirty="0"/>
              <a:t>Replicating Data</a:t>
            </a:r>
          </a:p>
        </p:txBody>
      </p:sp>
      <p:pic>
        <p:nvPicPr>
          <p:cNvPr id="4" name="Picture 3">
            <a:extLst>
              <a:ext uri="{FF2B5EF4-FFF2-40B4-BE49-F238E27FC236}">
                <a16:creationId xmlns:a16="http://schemas.microsoft.com/office/drawing/2014/main" id="{EF284D3F-A8E3-420B-8773-57299A6A6D5A}"/>
              </a:ext>
            </a:extLst>
          </p:cNvPr>
          <p:cNvPicPr>
            <a:picLocks noChangeAspect="1"/>
          </p:cNvPicPr>
          <p:nvPr/>
        </p:nvPicPr>
        <p:blipFill>
          <a:blip r:embed="rId3"/>
          <a:stretch>
            <a:fillRect/>
          </a:stretch>
        </p:blipFill>
        <p:spPr>
          <a:xfrm>
            <a:off x="3780236" y="3255686"/>
            <a:ext cx="1195233" cy="1098013"/>
          </a:xfrm>
          <a:prstGeom prst="rect">
            <a:avLst/>
          </a:prstGeom>
        </p:spPr>
      </p:pic>
      <p:sp>
        <p:nvSpPr>
          <p:cNvPr id="5" name="Rectangle: Rounded Corners 4">
            <a:extLst>
              <a:ext uri="{FF2B5EF4-FFF2-40B4-BE49-F238E27FC236}">
                <a16:creationId xmlns:a16="http://schemas.microsoft.com/office/drawing/2014/main" id="{CCE0B4C1-0CF5-4AA0-BE04-2B251BCF925B}"/>
              </a:ext>
            </a:extLst>
          </p:cNvPr>
          <p:cNvSpPr/>
          <p:nvPr/>
        </p:nvSpPr>
        <p:spPr bwMode="auto">
          <a:xfrm>
            <a:off x="3406725" y="2809290"/>
            <a:ext cx="1942254" cy="2091658"/>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97EBDD36-0460-4B8F-8F41-3CDA72AF9111}"/>
              </a:ext>
            </a:extLst>
          </p:cNvPr>
          <p:cNvPicPr>
            <a:picLocks noChangeAspect="1"/>
          </p:cNvPicPr>
          <p:nvPr/>
        </p:nvPicPr>
        <p:blipFill>
          <a:blip r:embed="rId4"/>
          <a:stretch>
            <a:fillRect/>
          </a:stretch>
        </p:blipFill>
        <p:spPr>
          <a:xfrm>
            <a:off x="6150470" y="2779096"/>
            <a:ext cx="989802" cy="2157022"/>
          </a:xfrm>
          <a:prstGeom prst="rect">
            <a:avLst/>
          </a:prstGeom>
        </p:spPr>
      </p:pic>
      <p:sp>
        <p:nvSpPr>
          <p:cNvPr id="10" name="TextBox 9">
            <a:extLst>
              <a:ext uri="{FF2B5EF4-FFF2-40B4-BE49-F238E27FC236}">
                <a16:creationId xmlns:a16="http://schemas.microsoft.com/office/drawing/2014/main" id="{ECE4B16D-8983-4E7A-A6C0-D7D0D4D38127}"/>
              </a:ext>
            </a:extLst>
          </p:cNvPr>
          <p:cNvSpPr txBox="1"/>
          <p:nvPr/>
        </p:nvSpPr>
        <p:spPr>
          <a:xfrm>
            <a:off x="6630586" y="325236"/>
            <a:ext cx="4983053"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Secondary Datastore (e.g. archive)</a:t>
            </a:r>
          </a:p>
        </p:txBody>
      </p:sp>
      <p:cxnSp>
        <p:nvCxnSpPr>
          <p:cNvPr id="12" name="Straight Arrow Connector 11">
            <a:extLst>
              <a:ext uri="{FF2B5EF4-FFF2-40B4-BE49-F238E27FC236}">
                <a16:creationId xmlns:a16="http://schemas.microsoft.com/office/drawing/2014/main" id="{40D89B61-AE44-495C-9368-1AC29DB1B3F2}"/>
              </a:ext>
            </a:extLst>
          </p:cNvPr>
          <p:cNvCxnSpPr>
            <a:cxnSpLocks/>
          </p:cNvCxnSpPr>
          <p:nvPr/>
        </p:nvCxnSpPr>
        <p:spPr>
          <a:xfrm>
            <a:off x="2211493" y="3830684"/>
            <a:ext cx="100615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CF6C03-21D1-42DE-8991-2923A8007EFB}"/>
              </a:ext>
            </a:extLst>
          </p:cNvPr>
          <p:cNvCxnSpPr>
            <a:cxnSpLocks/>
          </p:cNvCxnSpPr>
          <p:nvPr/>
        </p:nvCxnSpPr>
        <p:spPr>
          <a:xfrm>
            <a:off x="5404228" y="3855120"/>
            <a:ext cx="801490" cy="2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F0AED3-97F9-4313-80B5-38AED04DAE89}"/>
              </a:ext>
            </a:extLst>
          </p:cNvPr>
          <p:cNvSpPr txBox="1"/>
          <p:nvPr/>
        </p:nvSpPr>
        <p:spPr>
          <a:xfrm>
            <a:off x="1552437" y="3419618"/>
            <a:ext cx="1537547" cy="53405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765" i="1">
                <a:gradFill>
                  <a:gsLst>
                    <a:gs pos="2917">
                      <a:srgbClr val="353535"/>
                    </a:gs>
                    <a:gs pos="30000">
                      <a:srgbClr val="353535"/>
                    </a:gs>
                  </a:gsLst>
                  <a:lin ang="5400000" scaled="0"/>
                </a:gradFill>
                <a:latin typeface="Segoe UI Semilight"/>
              </a:rPr>
              <a:t>CRUD Data </a:t>
            </a:r>
          </a:p>
        </p:txBody>
      </p:sp>
      <p:sp>
        <p:nvSpPr>
          <p:cNvPr id="39" name="TextBox 38">
            <a:extLst>
              <a:ext uri="{FF2B5EF4-FFF2-40B4-BE49-F238E27FC236}">
                <a16:creationId xmlns:a16="http://schemas.microsoft.com/office/drawing/2014/main" id="{874BC51B-D8E2-4238-BD83-6FC304026EAC}"/>
              </a:ext>
            </a:extLst>
          </p:cNvPr>
          <p:cNvSpPr txBox="1"/>
          <p:nvPr/>
        </p:nvSpPr>
        <p:spPr>
          <a:xfrm>
            <a:off x="6076844" y="2315237"/>
            <a:ext cx="2021378" cy="53405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765" i="1" dirty="0">
                <a:gradFill>
                  <a:gsLst>
                    <a:gs pos="2917">
                      <a:srgbClr val="353535"/>
                    </a:gs>
                    <a:gs pos="30000">
                      <a:srgbClr val="353535"/>
                    </a:gs>
                  </a:gsLst>
                  <a:lin ang="5400000" scaled="0"/>
                </a:gradFill>
                <a:latin typeface="Segoe UI Semilight"/>
              </a:rPr>
              <a:t>Replicate Records</a:t>
            </a:r>
          </a:p>
        </p:txBody>
      </p:sp>
      <p:grpSp>
        <p:nvGrpSpPr>
          <p:cNvPr id="34" name="Group 33">
            <a:extLst>
              <a:ext uri="{FF2B5EF4-FFF2-40B4-BE49-F238E27FC236}">
                <a16:creationId xmlns:a16="http://schemas.microsoft.com/office/drawing/2014/main" id="{75D15B76-BB4D-4E54-8179-1C70A3524E15}"/>
              </a:ext>
            </a:extLst>
          </p:cNvPr>
          <p:cNvGrpSpPr/>
          <p:nvPr/>
        </p:nvGrpSpPr>
        <p:grpSpPr>
          <a:xfrm>
            <a:off x="8139412" y="1057209"/>
            <a:ext cx="1870665" cy="5059509"/>
            <a:chOff x="7007224" y="1077911"/>
            <a:chExt cx="1908176" cy="5160963"/>
          </a:xfrm>
        </p:grpSpPr>
        <p:sp>
          <p:nvSpPr>
            <p:cNvPr id="7" name="Rectangle: Rounded Corners 6">
              <a:extLst>
                <a:ext uri="{FF2B5EF4-FFF2-40B4-BE49-F238E27FC236}">
                  <a16:creationId xmlns:a16="http://schemas.microsoft.com/office/drawing/2014/main" id="{FA689121-D7AD-4CD1-AD41-3648A342E7D0}"/>
                </a:ext>
              </a:extLst>
            </p:cNvPr>
            <p:cNvSpPr/>
            <p:nvPr/>
          </p:nvSpPr>
          <p:spPr bwMode="auto">
            <a:xfrm>
              <a:off x="7007224" y="1077911"/>
              <a:ext cx="1908176" cy="5160963"/>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9" name="Graphic 18">
              <a:extLst>
                <a:ext uri="{FF2B5EF4-FFF2-40B4-BE49-F238E27FC236}">
                  <a16:creationId xmlns:a16="http://schemas.microsoft.com/office/drawing/2014/main" id="{5307655A-29DB-4C89-BC74-8340EDEA5F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169" y="4518533"/>
              <a:ext cx="998485" cy="998485"/>
            </a:xfrm>
            <a:prstGeom prst="rect">
              <a:avLst/>
            </a:prstGeom>
          </p:spPr>
        </p:pic>
        <p:pic>
          <p:nvPicPr>
            <p:cNvPr id="31" name="Graphic 30">
              <a:extLst>
                <a:ext uri="{FF2B5EF4-FFF2-40B4-BE49-F238E27FC236}">
                  <a16:creationId xmlns:a16="http://schemas.microsoft.com/office/drawing/2014/main" id="{7BD3066E-D80A-4FA8-8BFB-B8F007D383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0884" y="2916119"/>
              <a:ext cx="1257056" cy="1257056"/>
            </a:xfrm>
            <a:prstGeom prst="rect">
              <a:avLst/>
            </a:prstGeom>
          </p:spPr>
        </p:pic>
        <p:pic>
          <p:nvPicPr>
            <p:cNvPr id="44" name="Picture 43">
              <a:extLst>
                <a:ext uri="{FF2B5EF4-FFF2-40B4-BE49-F238E27FC236}">
                  <a16:creationId xmlns:a16="http://schemas.microsoft.com/office/drawing/2014/main" id="{3D186530-40BF-4E83-BBA1-A0770349CCA3}"/>
                </a:ext>
              </a:extLst>
            </p:cNvPr>
            <p:cNvPicPr>
              <a:picLocks noChangeAspect="1"/>
            </p:cNvPicPr>
            <p:nvPr/>
          </p:nvPicPr>
          <p:blipFill>
            <a:blip r:embed="rId3"/>
            <a:stretch>
              <a:fillRect/>
            </a:stretch>
          </p:blipFill>
          <p:spPr>
            <a:xfrm>
              <a:off x="7370884" y="1382421"/>
              <a:ext cx="1219200" cy="1120030"/>
            </a:xfrm>
            <a:prstGeom prst="rect">
              <a:avLst/>
            </a:prstGeom>
          </p:spPr>
        </p:pic>
      </p:grpSp>
      <p:cxnSp>
        <p:nvCxnSpPr>
          <p:cNvPr id="49" name="Straight Arrow Connector 48">
            <a:extLst>
              <a:ext uri="{FF2B5EF4-FFF2-40B4-BE49-F238E27FC236}">
                <a16:creationId xmlns:a16="http://schemas.microsoft.com/office/drawing/2014/main" id="{3C30A35B-DF42-43DC-BB40-E041746B2BAC}"/>
              </a:ext>
            </a:extLst>
          </p:cNvPr>
          <p:cNvCxnSpPr>
            <a:cxnSpLocks/>
          </p:cNvCxnSpPr>
          <p:nvPr/>
        </p:nvCxnSpPr>
        <p:spPr>
          <a:xfrm>
            <a:off x="7173732" y="3836444"/>
            <a:ext cx="801490" cy="2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865910"/>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Working with Change Feed</a:t>
            </a:r>
          </a:p>
        </p:txBody>
      </p:sp>
      <p:pic>
        <p:nvPicPr>
          <p:cNvPr id="3" name="Picture 2">
            <a:extLst>
              <a:ext uri="{FF2B5EF4-FFF2-40B4-BE49-F238E27FC236}">
                <a16:creationId xmlns:a16="http://schemas.microsoft.com/office/drawing/2014/main" id="{E3A80DAA-157C-47A8-9357-A6E57CCF2C5F}"/>
              </a:ext>
            </a:extLst>
          </p:cNvPr>
          <p:cNvPicPr>
            <a:picLocks noChangeAspect="1"/>
          </p:cNvPicPr>
          <p:nvPr/>
        </p:nvPicPr>
        <p:blipFill>
          <a:blip r:embed="rId3"/>
          <a:stretch>
            <a:fillRect/>
          </a:stretch>
        </p:blipFill>
        <p:spPr>
          <a:xfrm>
            <a:off x="2617685" y="1029196"/>
            <a:ext cx="6956630" cy="4799608"/>
          </a:xfrm>
          <a:prstGeom prst="rect">
            <a:avLst/>
          </a:prstGeom>
        </p:spPr>
      </p:pic>
    </p:spTree>
    <p:extLst>
      <p:ext uri="{BB962C8B-B14F-4D97-AF65-F5344CB8AC3E}">
        <p14:creationId xmlns:p14="http://schemas.microsoft.com/office/powerpoint/2010/main" val="423500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Working with Change Feed</a:t>
            </a:r>
          </a:p>
        </p:txBody>
      </p:sp>
      <p:pic>
        <p:nvPicPr>
          <p:cNvPr id="4" name="Picture 3">
            <a:extLst>
              <a:ext uri="{FF2B5EF4-FFF2-40B4-BE49-F238E27FC236}">
                <a16:creationId xmlns:a16="http://schemas.microsoft.com/office/drawing/2014/main" id="{604635E7-6C8F-4D03-AC53-ED8ABE3065C2}"/>
              </a:ext>
            </a:extLst>
          </p:cNvPr>
          <p:cNvPicPr>
            <a:picLocks noChangeAspect="1"/>
          </p:cNvPicPr>
          <p:nvPr/>
        </p:nvPicPr>
        <p:blipFill>
          <a:blip r:embed="rId3"/>
          <a:stretch>
            <a:fillRect/>
          </a:stretch>
        </p:blipFill>
        <p:spPr>
          <a:xfrm>
            <a:off x="2356228" y="2652409"/>
            <a:ext cx="7479545" cy="3016096"/>
          </a:xfrm>
          <a:prstGeom prst="rect">
            <a:avLst/>
          </a:prstGeom>
        </p:spPr>
      </p:pic>
      <p:sp>
        <p:nvSpPr>
          <p:cNvPr id="7" name="TextBox 6">
            <a:extLst>
              <a:ext uri="{FF2B5EF4-FFF2-40B4-BE49-F238E27FC236}">
                <a16:creationId xmlns:a16="http://schemas.microsoft.com/office/drawing/2014/main" id="{C04AB280-0909-440D-BE6D-70E59DE8C02B}"/>
              </a:ext>
            </a:extLst>
          </p:cNvPr>
          <p:cNvSpPr txBox="1"/>
          <p:nvPr/>
        </p:nvSpPr>
        <p:spPr>
          <a:xfrm>
            <a:off x="2858822" y="1790608"/>
            <a:ext cx="6474356"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Step 1: Retrieve a list of the partition key ranges</a:t>
            </a:r>
          </a:p>
        </p:txBody>
      </p:sp>
    </p:spTree>
    <p:extLst>
      <p:ext uri="{BB962C8B-B14F-4D97-AF65-F5344CB8AC3E}">
        <p14:creationId xmlns:p14="http://schemas.microsoft.com/office/powerpoint/2010/main" val="117651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Working with Change Feed</a:t>
            </a:r>
          </a:p>
        </p:txBody>
      </p:sp>
      <p:pic>
        <p:nvPicPr>
          <p:cNvPr id="3" name="Picture 2">
            <a:extLst>
              <a:ext uri="{FF2B5EF4-FFF2-40B4-BE49-F238E27FC236}">
                <a16:creationId xmlns:a16="http://schemas.microsoft.com/office/drawing/2014/main" id="{364382AD-F057-4FC9-BB5F-3C6D4BBA3AB4}"/>
              </a:ext>
            </a:extLst>
          </p:cNvPr>
          <p:cNvPicPr>
            <a:picLocks noChangeAspect="1"/>
          </p:cNvPicPr>
          <p:nvPr/>
        </p:nvPicPr>
        <p:blipFill>
          <a:blip r:embed="rId3"/>
          <a:stretch>
            <a:fillRect/>
          </a:stretch>
        </p:blipFill>
        <p:spPr>
          <a:xfrm>
            <a:off x="2085433" y="1880490"/>
            <a:ext cx="8021135" cy="4977025"/>
          </a:xfrm>
          <a:prstGeom prst="rect">
            <a:avLst/>
          </a:prstGeom>
        </p:spPr>
      </p:pic>
      <p:sp>
        <p:nvSpPr>
          <p:cNvPr id="7" name="TextBox 6">
            <a:extLst>
              <a:ext uri="{FF2B5EF4-FFF2-40B4-BE49-F238E27FC236}">
                <a16:creationId xmlns:a16="http://schemas.microsoft.com/office/drawing/2014/main" id="{A0DD517F-5F34-4BD4-8CD2-00CC841E4926}"/>
              </a:ext>
            </a:extLst>
          </p:cNvPr>
          <p:cNvSpPr txBox="1"/>
          <p:nvPr/>
        </p:nvSpPr>
        <p:spPr>
          <a:xfrm>
            <a:off x="1892670" y="1227231"/>
            <a:ext cx="8406662"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Step 2: Consume the Change Feed on each </a:t>
            </a:r>
            <a:r>
              <a:rPr lang="en-US" sz="2353" dirty="0" err="1">
                <a:gradFill>
                  <a:gsLst>
                    <a:gs pos="2917">
                      <a:srgbClr val="353535"/>
                    </a:gs>
                    <a:gs pos="30000">
                      <a:srgbClr val="353535"/>
                    </a:gs>
                  </a:gsLst>
                  <a:lin ang="5400000" scaled="0"/>
                </a:gradFill>
                <a:latin typeface="Segoe UI Semilight"/>
              </a:rPr>
              <a:t>PartitionKeyRange</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12413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060FF8-BECD-4BAC-9DB4-11558AE1F0B0}"/>
              </a:ext>
            </a:extLst>
          </p:cNvPr>
          <p:cNvPicPr>
            <a:picLocks noChangeAspect="1"/>
          </p:cNvPicPr>
          <p:nvPr/>
        </p:nvPicPr>
        <p:blipFill>
          <a:blip r:embed="rId3"/>
          <a:stretch>
            <a:fillRect/>
          </a:stretch>
        </p:blipFill>
        <p:spPr>
          <a:xfrm>
            <a:off x="1992055" y="1701515"/>
            <a:ext cx="8207890" cy="3454971"/>
          </a:xfrm>
          <a:prstGeom prst="rect">
            <a:avLst/>
          </a:prstGeom>
        </p:spPr>
      </p:pic>
      <p:sp>
        <p:nvSpPr>
          <p:cNvPr id="7" name="Title 1">
            <a:extLst>
              <a:ext uri="{FF2B5EF4-FFF2-40B4-BE49-F238E27FC236}">
                <a16:creationId xmlns:a16="http://schemas.microsoft.com/office/drawing/2014/main" id="{F5388349-B720-44F9-BBBE-29F67720112D}"/>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Change Feed Processor Library</a:t>
            </a:r>
          </a:p>
        </p:txBody>
      </p:sp>
    </p:spTree>
    <p:extLst>
      <p:ext uri="{BB962C8B-B14F-4D97-AF65-F5344CB8AC3E}">
        <p14:creationId xmlns:p14="http://schemas.microsoft.com/office/powerpoint/2010/main" val="198380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5B7E7773-0275-4095-A975-C5C5EBBB2DE8}"/>
              </a:ext>
            </a:extLst>
          </p:cNvPr>
          <p:cNvPicPr>
            <a:picLocks noChangeAspect="1"/>
          </p:cNvPicPr>
          <p:nvPr/>
        </p:nvPicPr>
        <p:blipFill>
          <a:blip r:embed="rId3"/>
          <a:stretch>
            <a:fillRect/>
          </a:stretch>
        </p:blipFill>
        <p:spPr>
          <a:xfrm>
            <a:off x="1539175" y="1262640"/>
            <a:ext cx="8226059" cy="4327371"/>
          </a:xfrm>
          <a:prstGeom prst="rect">
            <a:avLst/>
          </a:prstGeom>
        </p:spPr>
      </p:pic>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Behind the Scenes</a:t>
            </a:r>
          </a:p>
        </p:txBody>
      </p:sp>
    </p:spTree>
    <p:extLst>
      <p:ext uri="{BB962C8B-B14F-4D97-AF65-F5344CB8AC3E}">
        <p14:creationId xmlns:p14="http://schemas.microsoft.com/office/powerpoint/2010/main" val="46157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Working with Change Feed Processor Library</a:t>
            </a:r>
          </a:p>
        </p:txBody>
      </p:sp>
      <p:pic>
        <p:nvPicPr>
          <p:cNvPr id="4" name="Picture 3">
            <a:extLst>
              <a:ext uri="{FF2B5EF4-FFF2-40B4-BE49-F238E27FC236}">
                <a16:creationId xmlns:a16="http://schemas.microsoft.com/office/drawing/2014/main" id="{9F8D6682-2735-4487-8855-D7BE1F150B7E}"/>
              </a:ext>
            </a:extLst>
          </p:cNvPr>
          <p:cNvPicPr>
            <a:picLocks noChangeAspect="1"/>
          </p:cNvPicPr>
          <p:nvPr/>
        </p:nvPicPr>
        <p:blipFill>
          <a:blip r:embed="rId3"/>
          <a:stretch>
            <a:fillRect/>
          </a:stretch>
        </p:blipFill>
        <p:spPr>
          <a:xfrm>
            <a:off x="2132122" y="3013470"/>
            <a:ext cx="7927757" cy="1858214"/>
          </a:xfrm>
          <a:prstGeom prst="rect">
            <a:avLst/>
          </a:prstGeom>
        </p:spPr>
      </p:pic>
      <p:sp>
        <p:nvSpPr>
          <p:cNvPr id="5" name="TextBox 4">
            <a:extLst>
              <a:ext uri="{FF2B5EF4-FFF2-40B4-BE49-F238E27FC236}">
                <a16:creationId xmlns:a16="http://schemas.microsoft.com/office/drawing/2014/main" id="{3F33A4A8-116D-46B9-9981-1CE80E00A1D4}"/>
              </a:ext>
            </a:extLst>
          </p:cNvPr>
          <p:cNvSpPr txBox="1"/>
          <p:nvPr/>
        </p:nvSpPr>
        <p:spPr>
          <a:xfrm>
            <a:off x="1503538" y="2092144"/>
            <a:ext cx="9184926"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Step 1: Implement </a:t>
            </a:r>
            <a:r>
              <a:rPr lang="en-US" sz="2353" dirty="0" err="1">
                <a:gradFill>
                  <a:gsLst>
                    <a:gs pos="2917">
                      <a:srgbClr val="353535"/>
                    </a:gs>
                    <a:gs pos="30000">
                      <a:srgbClr val="353535"/>
                    </a:gs>
                  </a:gsLst>
                  <a:lin ang="5400000" scaled="0"/>
                </a:gradFill>
                <a:latin typeface="Segoe UI Semilight"/>
              </a:rPr>
              <a:t>ProcessChangesAsync</a:t>
            </a:r>
            <a:r>
              <a:rPr lang="en-US" sz="2353" dirty="0">
                <a:gradFill>
                  <a:gsLst>
                    <a:gs pos="2917">
                      <a:srgbClr val="353535"/>
                    </a:gs>
                    <a:gs pos="30000">
                      <a:srgbClr val="353535"/>
                    </a:gs>
                  </a:gsLst>
                  <a:lin ang="5400000" scaled="0"/>
                </a:gradFill>
                <a:latin typeface="Segoe UI Semilight"/>
              </a:rPr>
              <a:t>() on </a:t>
            </a:r>
            <a:r>
              <a:rPr lang="en-US" sz="2353" dirty="0" err="1">
                <a:gradFill>
                  <a:gsLst>
                    <a:gs pos="2917">
                      <a:srgbClr val="353535"/>
                    </a:gs>
                    <a:gs pos="30000">
                      <a:srgbClr val="353535"/>
                    </a:gs>
                  </a:gsLst>
                  <a:lin ang="5400000" scaled="0"/>
                </a:gradFill>
                <a:latin typeface="Segoe UI Semilight"/>
              </a:rPr>
              <a:t>IChangeFeedObserver</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401450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Segoe UI Light"/>
              </a:rPr>
              <a:t>Working with Change Feed Processor Library</a:t>
            </a:r>
          </a:p>
        </p:txBody>
      </p:sp>
      <p:pic>
        <p:nvPicPr>
          <p:cNvPr id="2" name="Picture 1">
            <a:extLst>
              <a:ext uri="{FF2B5EF4-FFF2-40B4-BE49-F238E27FC236}">
                <a16:creationId xmlns:a16="http://schemas.microsoft.com/office/drawing/2014/main" id="{44D65863-4836-45A2-91FE-F2F2DB8AF5AF}"/>
              </a:ext>
            </a:extLst>
          </p:cNvPr>
          <p:cNvPicPr>
            <a:picLocks noChangeAspect="1"/>
          </p:cNvPicPr>
          <p:nvPr/>
        </p:nvPicPr>
        <p:blipFill>
          <a:blip r:embed="rId3"/>
          <a:stretch>
            <a:fillRect/>
          </a:stretch>
        </p:blipFill>
        <p:spPr>
          <a:xfrm>
            <a:off x="871524" y="2957443"/>
            <a:ext cx="10448952" cy="980465"/>
          </a:xfrm>
          <a:prstGeom prst="rect">
            <a:avLst/>
          </a:prstGeom>
        </p:spPr>
      </p:pic>
      <p:sp>
        <p:nvSpPr>
          <p:cNvPr id="5" name="TextBox 4">
            <a:extLst>
              <a:ext uri="{FF2B5EF4-FFF2-40B4-BE49-F238E27FC236}">
                <a16:creationId xmlns:a16="http://schemas.microsoft.com/office/drawing/2014/main" id="{3F829F32-FDC4-4573-B99F-A7300580B1BC}"/>
              </a:ext>
            </a:extLst>
          </p:cNvPr>
          <p:cNvSpPr txBox="1"/>
          <p:nvPr/>
        </p:nvSpPr>
        <p:spPr>
          <a:xfrm>
            <a:off x="1113808" y="2092144"/>
            <a:ext cx="10070691"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Step 2: Register the </a:t>
            </a:r>
            <a:r>
              <a:rPr lang="en-US" sz="2353" dirty="0" err="1">
                <a:gradFill>
                  <a:gsLst>
                    <a:gs pos="2917">
                      <a:srgbClr val="353535"/>
                    </a:gs>
                    <a:gs pos="30000">
                      <a:srgbClr val="353535"/>
                    </a:gs>
                  </a:gsLst>
                  <a:lin ang="5400000" scaled="0"/>
                </a:gradFill>
                <a:latin typeface="Segoe UI Semilight"/>
              </a:rPr>
              <a:t>IChangeFeedObserver</a:t>
            </a:r>
            <a:r>
              <a:rPr lang="en-US" sz="2353" dirty="0">
                <a:gradFill>
                  <a:gsLst>
                    <a:gs pos="2917">
                      <a:srgbClr val="353535"/>
                    </a:gs>
                    <a:gs pos="30000">
                      <a:srgbClr val="353535"/>
                    </a:gs>
                  </a:gsLst>
                  <a:lin ang="5400000" scaled="0"/>
                </a:gradFill>
                <a:latin typeface="Segoe UI Semilight"/>
              </a:rPr>
              <a:t> with to a </a:t>
            </a:r>
            <a:r>
              <a:rPr lang="en-US" sz="2353" dirty="0" err="1">
                <a:gradFill>
                  <a:gsLst>
                    <a:gs pos="2917">
                      <a:srgbClr val="353535"/>
                    </a:gs>
                    <a:gs pos="30000">
                      <a:srgbClr val="353535"/>
                    </a:gs>
                  </a:gsLst>
                  <a:lin ang="5400000" scaled="0"/>
                </a:gradFill>
                <a:latin typeface="Segoe UI Semilight"/>
              </a:rPr>
              <a:t>ChangeFeedEventHost</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282305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162" y="1587761"/>
            <a:ext cx="0" cy="34928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70" y="1587761"/>
            <a:ext cx="42798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Security &amp; Compliance</a:t>
            </a:r>
          </a:p>
        </p:txBody>
      </p:sp>
      <p:sp>
        <p:nvSpPr>
          <p:cNvPr id="4" name="TextBox 3"/>
          <p:cNvSpPr txBox="1"/>
          <p:nvPr/>
        </p:nvSpPr>
        <p:spPr>
          <a:xfrm>
            <a:off x="5711570" y="2050606"/>
            <a:ext cx="5071705" cy="3539430"/>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Always encrypted at rest and in transit</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Rest – AES256</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Encryption @ Transit – SSL / TLS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Fine grained “row level” authorization</a:t>
            </a:r>
          </a:p>
          <a:p>
            <a:pPr marL="285750" marR="0" lvl="0" indent="-285750"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User/Permissions with Resource Tokens</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Network security with IP firewall rules and VNET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Comprehensive Azure compliance certification:</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ISO 27001, ISO 27018, EUMC, HIPAA</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PCI, SOC1 and SOC2</a:t>
            </a:r>
          </a:p>
          <a:p>
            <a:pPr marL="285695" marR="0" lvl="0" indent="-285695"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FEDRAMP, HITRUST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2" descr="Image result for microsoft security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863" y="2050607"/>
            <a:ext cx="2685669" cy="233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35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few more tips &amp; tricks</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424215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Content Management Systems</a:t>
            </a:r>
          </a:p>
        </p:txBody>
      </p:sp>
      <p:grpSp>
        <p:nvGrpSpPr>
          <p:cNvPr id="40" name="Group 39"/>
          <p:cNvGrpSpPr>
            <a:grpSpLocks noChangeAspect="1"/>
          </p:cNvGrpSpPr>
          <p:nvPr/>
        </p:nvGrpSpPr>
        <p:grpSpPr>
          <a:xfrm>
            <a:off x="1963675" y="1255943"/>
            <a:ext cx="6848669" cy="4113080"/>
            <a:chOff x="1581120" y="808074"/>
            <a:chExt cx="8234610" cy="4945429"/>
          </a:xfrm>
        </p:grpSpPr>
        <p:sp>
          <p:nvSpPr>
            <p:cNvPr id="42" name="Rectangle 41"/>
            <p:cNvSpPr/>
            <p:nvPr/>
          </p:nvSpPr>
          <p:spPr>
            <a:xfrm>
              <a:off x="4828182" y="2667138"/>
              <a:ext cx="4580685" cy="13627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850295" y="1036789"/>
              <a:ext cx="4558573" cy="14358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a:off x="4828183" y="4221510"/>
              <a:ext cx="4580684" cy="1338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769214" y="808074"/>
              <a:ext cx="1517527" cy="49454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1474050"/>
              <a:ext cx="780290" cy="780290"/>
            </a:xfrm>
            <a:prstGeom prst="rect">
              <a:avLst/>
            </a:prstGeom>
          </p:spPr>
        </p:pic>
        <p:pic>
          <p:nvPicPr>
            <p:cNvPr id="48" name="Picture 47"/>
            <p:cNvPicPr>
              <a:picLocks noChangeAspect="1"/>
            </p:cNvPicPr>
            <p:nvPr/>
          </p:nvPicPr>
          <p:blipFill>
            <a:blip r:embed="rId4"/>
            <a:stretch>
              <a:fillRect/>
            </a:stretch>
          </p:blipFill>
          <p:spPr>
            <a:xfrm>
              <a:off x="1581120" y="3115660"/>
              <a:ext cx="650738" cy="563760"/>
            </a:xfrm>
            <a:prstGeom prst="rect">
              <a:avLst/>
            </a:prstGeom>
          </p:spPr>
        </p:pic>
        <p:cxnSp>
          <p:nvCxnSpPr>
            <p:cNvPr id="50" name="Straight Arrow Connector 49"/>
            <p:cNvCxnSpPr>
              <a:cxnSpLocks/>
              <a:endCxn id="54" idx="1"/>
            </p:cNvCxnSpPr>
            <p:nvPr/>
          </p:nvCxnSpPr>
          <p:spPr>
            <a:xfrm>
              <a:off x="2232892" y="3401789"/>
              <a:ext cx="1216590" cy="749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p:cNvCxnSpPr/>
            <p:nvPr/>
          </p:nvCxnSpPr>
          <p:spPr>
            <a:xfrm>
              <a:off x="6257184" y="1864195"/>
              <a:ext cx="135520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3036384"/>
              <a:ext cx="780290" cy="780290"/>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482" y="3019135"/>
              <a:ext cx="780290" cy="780290"/>
            </a:xfrm>
            <a:prstGeom prst="rect">
              <a:avLst/>
            </a:prstGeom>
          </p:spPr>
        </p:pic>
        <p:cxnSp>
          <p:nvCxnSpPr>
            <p:cNvPr id="55" name="Straight Arrow Connector 54"/>
            <p:cNvCxnSpPr/>
            <p:nvPr/>
          </p:nvCxnSpPr>
          <p:spPr>
            <a:xfrm flipV="1">
              <a:off x="6257184" y="3382872"/>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p:cNvCxnSpPr/>
            <p:nvPr/>
          </p:nvCxnSpPr>
          <p:spPr>
            <a:xfrm>
              <a:off x="6151059" y="2092119"/>
              <a:ext cx="1461334" cy="10525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p:cNvCxnSpPr/>
            <p:nvPr/>
          </p:nvCxnSpPr>
          <p:spPr>
            <a:xfrm flipV="1">
              <a:off x="6155652" y="2058709"/>
              <a:ext cx="1418841" cy="1159039"/>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p:cNvCxnSpPr>
              <a:endCxn id="47" idx="1"/>
            </p:cNvCxnSpPr>
            <p:nvPr/>
          </p:nvCxnSpPr>
          <p:spPr>
            <a:xfrm flipV="1">
              <a:off x="4080681" y="1864195"/>
              <a:ext cx="1211556" cy="12514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p:cNvCxnSpPr>
              <a:stCxn id="54" idx="3"/>
            </p:cNvCxnSpPr>
            <p:nvPr/>
          </p:nvCxnSpPr>
          <p:spPr>
            <a:xfrm flipV="1">
              <a:off x="4229772" y="3380935"/>
              <a:ext cx="1215685" cy="283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p:cNvSpPr txBox="1"/>
            <p:nvPr/>
          </p:nvSpPr>
          <p:spPr>
            <a:xfrm>
              <a:off x="4850296" y="1059531"/>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A</a:t>
              </a:r>
            </a:p>
          </p:txBody>
        </p:sp>
        <p:sp>
          <p:nvSpPr>
            <p:cNvPr id="66" name="TextBox 65"/>
            <p:cNvSpPr txBox="1"/>
            <p:nvPr/>
          </p:nvSpPr>
          <p:spPr>
            <a:xfrm>
              <a:off x="4828183" y="2691602"/>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B</a:t>
              </a: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37" y="4637343"/>
              <a:ext cx="780290" cy="780290"/>
            </a:xfrm>
            <a:prstGeom prst="rect">
              <a:avLst/>
            </a:prstGeom>
          </p:spPr>
        </p:pic>
        <p:cxnSp>
          <p:nvCxnSpPr>
            <p:cNvPr id="68" name="Straight Arrow Connector 67"/>
            <p:cNvCxnSpPr/>
            <p:nvPr/>
          </p:nvCxnSpPr>
          <p:spPr>
            <a:xfrm flipV="1">
              <a:off x="6257184" y="4983831"/>
              <a:ext cx="1276677" cy="218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4830691" y="4278422"/>
              <a:ext cx="1455821"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Azure region C</a:t>
              </a:r>
            </a:p>
          </p:txBody>
        </p:sp>
        <p:cxnSp>
          <p:nvCxnSpPr>
            <p:cNvPr id="70" name="Straight Arrow Connector 69"/>
            <p:cNvCxnSpPr>
              <a:endCxn id="67" idx="1"/>
            </p:cNvCxnSpPr>
            <p:nvPr/>
          </p:nvCxnSpPr>
          <p:spPr>
            <a:xfrm>
              <a:off x="4048598" y="3724439"/>
              <a:ext cx="1243639" cy="130304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p:cNvCxnSpPr/>
            <p:nvPr/>
          </p:nvCxnSpPr>
          <p:spPr>
            <a:xfrm>
              <a:off x="6072527" y="2158562"/>
              <a:ext cx="1501966" cy="253897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p:cNvCxnSpPr/>
            <p:nvPr/>
          </p:nvCxnSpPr>
          <p:spPr>
            <a:xfrm>
              <a:off x="6236868" y="3504046"/>
              <a:ext cx="1177626" cy="125993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p:cNvCxnSpPr/>
            <p:nvPr/>
          </p:nvCxnSpPr>
          <p:spPr>
            <a:xfrm flipV="1">
              <a:off x="6133134" y="3573885"/>
              <a:ext cx="1441359" cy="1242640"/>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p:cNvCxnSpPr/>
            <p:nvPr/>
          </p:nvCxnSpPr>
          <p:spPr>
            <a:xfrm flipV="1">
              <a:off x="6072527" y="2155906"/>
              <a:ext cx="1538264" cy="2552351"/>
            </a:xfrm>
            <a:prstGeom prst="straightConnector1">
              <a:avLst/>
            </a:prstGeom>
            <a:ln w="9525" cap="flat" cmpd="sng" algn="ctr">
              <a:solidFill>
                <a:schemeClr val="accent3"/>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TextBox 74"/>
            <p:cNvSpPr txBox="1"/>
            <p:nvPr/>
          </p:nvSpPr>
          <p:spPr>
            <a:xfrm>
              <a:off x="3320080" y="3918567"/>
              <a:ext cx="1070921"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Traffic Manager</a:t>
              </a:r>
            </a:p>
          </p:txBody>
        </p:sp>
        <p:sp>
          <p:nvSpPr>
            <p:cNvPr id="76" name="TextBox 75"/>
            <p:cNvSpPr txBox="1"/>
            <p:nvPr/>
          </p:nvSpPr>
          <p:spPr>
            <a:xfrm>
              <a:off x="8441680" y="3119325"/>
              <a:ext cx="1070921" cy="261610"/>
            </a:xfrm>
            <a:prstGeom prst="rect">
              <a:avLst/>
            </a:prstGeom>
            <a:noFill/>
          </p:spPr>
          <p:txBody>
            <a:bodyPr wrap="square" rtlCol="0">
              <a:spAutoFit/>
            </a:bodyPr>
            <a:lstStyle/>
            <a:p>
              <a:pPr algn="ctr"/>
              <a:endParaRPr lang="en-US" sz="1100" dirty="0">
                <a:latin typeface="Segoe UI Light" panose="020B0502040204020203" pitchFamily="34" charset="0"/>
                <a:cs typeface="Segoe UI Light" panose="020B0502040204020203" pitchFamily="34" charset="0"/>
              </a:endParaRPr>
            </a:p>
          </p:txBody>
        </p:sp>
        <p:sp>
          <p:nvSpPr>
            <p:cNvPr id="77" name="TextBox 76"/>
            <p:cNvSpPr txBox="1"/>
            <p:nvPr/>
          </p:nvSpPr>
          <p:spPr>
            <a:xfrm>
              <a:off x="7258520" y="2428683"/>
              <a:ext cx="2557210" cy="518084"/>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(app + session state)</a:t>
              </a:r>
            </a:p>
          </p:txBody>
        </p:sp>
        <p:pic>
          <p:nvPicPr>
            <p:cNvPr id="78" name="Picture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798" y="2060214"/>
              <a:ext cx="435152" cy="435152"/>
            </a:xfrm>
            <a:prstGeom prst="rect">
              <a:avLst/>
            </a:prstGeom>
          </p:spPr>
        </p:pic>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0069" y="5073033"/>
              <a:ext cx="435152" cy="435152"/>
            </a:xfrm>
            <a:prstGeom prst="rect">
              <a:avLst/>
            </a:prstGeom>
          </p:spPr>
        </p:pic>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7323" y="3641195"/>
              <a:ext cx="435152" cy="435152"/>
            </a:xfrm>
            <a:prstGeom prst="rect">
              <a:avLst/>
            </a:prstGeom>
          </p:spPr>
        </p:pic>
        <p:sp>
          <p:nvSpPr>
            <p:cNvPr id="81" name="TextBox 80"/>
            <p:cNvSpPr txBox="1"/>
            <p:nvPr/>
          </p:nvSpPr>
          <p:spPr>
            <a:xfrm>
              <a:off x="7255561" y="3924336"/>
              <a:ext cx="2557210"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Globally distributed</a:t>
              </a:r>
            </a:p>
            <a:p>
              <a:pPr algn="ctr"/>
              <a:r>
                <a:rPr lang="en-US" sz="1100" dirty="0">
                  <a:latin typeface="Segoe UI Light" panose="020B0502040204020203" pitchFamily="34" charset="0"/>
                  <a:cs typeface="Segoe UI Light" panose="020B0502040204020203" pitchFamily="34" charset="0"/>
                </a:rPr>
                <a:t>across regions</a:t>
              </a:r>
            </a:p>
          </p:txBody>
        </p:sp>
      </p:grpSp>
      <p:pic>
        <p:nvPicPr>
          <p:cNvPr id="37" name="Picture 36">
            <a:extLst>
              <a:ext uri="{FF2B5EF4-FFF2-40B4-BE49-F238E27FC236}">
                <a16:creationId xmlns:a16="http://schemas.microsoft.com/office/drawing/2014/main" id="{B7C065E5-65BA-4200-BF9B-893A5075E6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02165" y="3142906"/>
            <a:ext cx="680672" cy="680672"/>
          </a:xfrm>
          <a:prstGeom prst="rect">
            <a:avLst/>
          </a:prstGeom>
        </p:spPr>
      </p:pic>
    </p:spTree>
    <p:extLst>
      <p:ext uri="{BB962C8B-B14F-4D97-AF65-F5344CB8AC3E}">
        <p14:creationId xmlns:p14="http://schemas.microsoft.com/office/powerpoint/2010/main" val="15427632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162" y="1587761"/>
            <a:ext cx="0" cy="349285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70" y="1587761"/>
            <a:ext cx="42798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Bulk Executor Library</a:t>
            </a:r>
          </a:p>
        </p:txBody>
      </p:sp>
      <p:sp>
        <p:nvSpPr>
          <p:cNvPr id="4" name="TextBox 3"/>
          <p:cNvSpPr txBox="1"/>
          <p:nvPr/>
        </p:nvSpPr>
        <p:spPr>
          <a:xfrm>
            <a:off x="5711570" y="2050606"/>
            <a:ext cx="5071705" cy="2456057"/>
          </a:xfrm>
          <a:prstGeom prst="rect">
            <a:avLst/>
          </a:prstGeom>
          <a:noFill/>
        </p:spPr>
        <p:txBody>
          <a:bodyPr wrap="square" rtlCol="0">
            <a:spAutoFit/>
          </a:bodyPr>
          <a:lstStyle/>
          <a:p>
            <a:pPr lvl="0" defTabSz="914367">
              <a:lnSpc>
                <a:spcPct val="200000"/>
              </a:lnSpc>
              <a:spcBef>
                <a:spcPct val="20000"/>
              </a:spcBef>
              <a:buSzPct val="90000"/>
              <a:defRPr/>
            </a:pPr>
            <a:r>
              <a:rPr lang="en-US" sz="1600" dirty="0">
                <a:solidFill>
                  <a:srgbClr val="505050"/>
                </a:solidFill>
                <a:latin typeface="Segoe UI Semilight" charset="0"/>
                <a:ea typeface="Segoe UI Semilight" charset="0"/>
                <a:cs typeface="Segoe UI Semilight" charset="0"/>
              </a:rPr>
              <a:t>Supports bulk import and update</a:t>
            </a:r>
          </a:p>
          <a:p>
            <a:pPr lvl="0" defTabSz="914367">
              <a:lnSpc>
                <a:spcPct val="200000"/>
              </a:lnSpc>
              <a:spcBef>
                <a:spcPct val="20000"/>
              </a:spcBef>
              <a:buSzPct val="90000"/>
              <a:defRPr/>
            </a:pPr>
            <a:r>
              <a:rPr lang="en-US" sz="1600" dirty="0">
                <a:solidFill>
                  <a:srgbClr val="505050"/>
                </a:solidFill>
                <a:latin typeface="Segoe UI Semilight" charset="0"/>
                <a:ea typeface="Segoe UI Semilight" charset="0"/>
                <a:cs typeface="Segoe UI Semilight" charset="0"/>
              </a:rPr>
              <a:t>Auto handles congestion control + transient errors</a:t>
            </a:r>
          </a:p>
          <a:p>
            <a:pPr lvl="0" defTabSz="914367">
              <a:lnSpc>
                <a:spcPct val="200000"/>
              </a:lnSpc>
              <a:spcBef>
                <a:spcPct val="20000"/>
              </a:spcBef>
              <a:buSzPct val="90000"/>
              <a:defRPr/>
            </a:pPr>
            <a:r>
              <a:rPr lang="en-US" sz="1600" dirty="0">
                <a:solidFill>
                  <a:srgbClr val="505050"/>
                </a:solidFill>
                <a:latin typeface="Segoe UI Semilight" charset="0"/>
                <a:ea typeface="Segoe UI Semilight" charset="0"/>
                <a:cs typeface="Segoe UI Semilight" charset="0"/>
              </a:rPr>
              <a:t>10x client-side performance improvement</a:t>
            </a:r>
          </a:p>
          <a:p>
            <a:pPr lvl="0" defTabSz="914367">
              <a:lnSpc>
                <a:spcPct val="200000"/>
              </a:lnSpc>
              <a:spcBef>
                <a:spcPct val="20000"/>
              </a:spcBef>
              <a:buSzPct val="90000"/>
              <a:defRPr/>
            </a:pPr>
            <a:r>
              <a:rPr lang="en-US" sz="1600" dirty="0">
                <a:solidFill>
                  <a:srgbClr val="505050"/>
                </a:solidFill>
                <a:latin typeface="Segoe UI Semilight" charset="0"/>
                <a:ea typeface="Segoe UI Semilight" charset="0"/>
                <a:cs typeface="Segoe UI Semilight" charset="0"/>
              </a:rPr>
              <a:t>Available for .NET and Java</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pic>
        <p:nvPicPr>
          <p:cNvPr id="6" name="Picture 5" descr="A screenshot of a cell phone&#10;&#10;Description generated with very high confidence">
            <a:extLst>
              <a:ext uri="{FF2B5EF4-FFF2-40B4-BE49-F238E27FC236}">
                <a16:creationId xmlns:a16="http://schemas.microsoft.com/office/drawing/2014/main" id="{7EFB3AFC-7880-4EEC-BEA1-BB3C430526F6}"/>
              </a:ext>
            </a:extLst>
          </p:cNvPr>
          <p:cNvPicPr>
            <a:picLocks noChangeAspect="1"/>
          </p:cNvPicPr>
          <p:nvPr/>
        </p:nvPicPr>
        <p:blipFill>
          <a:blip r:embed="rId3"/>
          <a:stretch>
            <a:fillRect/>
          </a:stretch>
        </p:blipFill>
        <p:spPr>
          <a:xfrm>
            <a:off x="677153" y="574132"/>
            <a:ext cx="4888009" cy="5520112"/>
          </a:xfrm>
          <a:prstGeom prst="rect">
            <a:avLst/>
          </a:prstGeom>
        </p:spPr>
      </p:pic>
    </p:spTree>
    <p:extLst>
      <p:ext uri="{BB962C8B-B14F-4D97-AF65-F5344CB8AC3E}">
        <p14:creationId xmlns:p14="http://schemas.microsoft.com/office/powerpoint/2010/main" val="26920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124" y="1604090"/>
            <a:ext cx="42798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Azure Cosmos DB + Apache Spark</a:t>
            </a:r>
          </a:p>
        </p:txBody>
      </p:sp>
      <p:sp>
        <p:nvSpPr>
          <p:cNvPr id="4" name="TextBox 3"/>
          <p:cNvSpPr txBox="1"/>
          <p:nvPr/>
        </p:nvSpPr>
        <p:spPr>
          <a:xfrm>
            <a:off x="198125" y="2066935"/>
            <a:ext cx="3983794" cy="2939266"/>
          </a:xfrm>
          <a:prstGeom prst="rect">
            <a:avLst/>
          </a:prstGeom>
          <a:noFill/>
        </p:spPr>
        <p:txBody>
          <a:bodyPr wrap="square" rtlCol="0">
            <a:spAutoFit/>
          </a:bodyPr>
          <a:lstStyle/>
          <a:p>
            <a:pPr marL="240631" lvl="0" indent="-240631">
              <a:spcBef>
                <a:spcPts val="1000"/>
              </a:spcBef>
              <a:buSzPct val="100000"/>
              <a:buFontTx/>
              <a:buAutoNum type="arabicPeriod"/>
              <a:defRPr sz="17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Spark master node connects to the Cosmos DB gateway node</a:t>
            </a:r>
          </a:p>
          <a:p>
            <a:pPr marL="240631" lvl="0" indent="-240631">
              <a:spcBef>
                <a:spcPts val="1000"/>
              </a:spcBef>
              <a:buSzPct val="100000"/>
              <a:buFontTx/>
              <a:buAutoNum type="arabicPeriod"/>
              <a:defRPr sz="17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Metadata is returned to Spark master node</a:t>
            </a:r>
          </a:p>
          <a:p>
            <a:pPr marL="240631" lvl="0" indent="-240631">
              <a:spcBef>
                <a:spcPts val="1000"/>
              </a:spcBef>
              <a:buSzPct val="100000"/>
              <a:buFontTx/>
              <a:buAutoNum type="arabicPeriod"/>
              <a:defRPr sz="17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Query is executed from Spark worker nodes in parallel to the Cosmos DB data nodes</a:t>
            </a:r>
          </a:p>
          <a:p>
            <a:pPr marL="240631" lvl="0" indent="-240631">
              <a:spcBef>
                <a:spcPts val="1000"/>
              </a:spcBef>
              <a:buSzPct val="100000"/>
              <a:buFontTx/>
              <a:buAutoNum type="arabicPeriod"/>
              <a:defRPr sz="17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Query results are returned from the Cosmos DB data nodes to the Spark worker nodes. </a:t>
            </a:r>
          </a:p>
        </p:txBody>
      </p:sp>
      <p:grpSp>
        <p:nvGrpSpPr>
          <p:cNvPr id="7" name="Group 6">
            <a:extLst>
              <a:ext uri="{FF2B5EF4-FFF2-40B4-BE49-F238E27FC236}">
                <a16:creationId xmlns:a16="http://schemas.microsoft.com/office/drawing/2014/main" id="{B1EEF126-A39E-48F8-8B19-4C3C05404E6F}"/>
              </a:ext>
            </a:extLst>
          </p:cNvPr>
          <p:cNvGrpSpPr/>
          <p:nvPr/>
        </p:nvGrpSpPr>
        <p:grpSpPr>
          <a:xfrm>
            <a:off x="4254717" y="2166026"/>
            <a:ext cx="7545803" cy="2525948"/>
            <a:chOff x="724838" y="2551497"/>
            <a:chExt cx="7545803" cy="2525948"/>
          </a:xfrm>
        </p:grpSpPr>
        <p:pic>
          <p:nvPicPr>
            <p:cNvPr id="8" name="Line" descr="Line">
              <a:extLst>
                <a:ext uri="{FF2B5EF4-FFF2-40B4-BE49-F238E27FC236}">
                  <a16:creationId xmlns:a16="http://schemas.microsoft.com/office/drawing/2014/main" id="{C422AD3E-61E6-4F5D-A297-51A9803C4417}"/>
                </a:ext>
              </a:extLst>
            </p:cNvPr>
            <p:cNvPicPr>
              <a:picLocks/>
            </p:cNvPicPr>
            <p:nvPr/>
          </p:nvPicPr>
          <p:blipFill>
            <a:blip r:embed="rId3">
              <a:extLst/>
            </a:blip>
            <a:stretch>
              <a:fillRect/>
            </a:stretch>
          </p:blipFill>
          <p:spPr>
            <a:xfrm rot="13500000">
              <a:off x="1402151" y="3238276"/>
              <a:ext cx="1044315" cy="50801"/>
            </a:xfrm>
            <a:prstGeom prst="rect">
              <a:avLst/>
            </a:prstGeom>
          </p:spPr>
        </p:pic>
        <p:pic>
          <p:nvPicPr>
            <p:cNvPr id="9" name="image79.png" descr="image79.png">
              <a:extLst>
                <a:ext uri="{FF2B5EF4-FFF2-40B4-BE49-F238E27FC236}">
                  <a16:creationId xmlns:a16="http://schemas.microsoft.com/office/drawing/2014/main" id="{559F95CF-A2DF-41A1-883A-04224C430469}"/>
                </a:ext>
              </a:extLst>
            </p:cNvPr>
            <p:cNvPicPr>
              <a:picLocks noChangeAspect="1"/>
            </p:cNvPicPr>
            <p:nvPr/>
          </p:nvPicPr>
          <p:blipFill>
            <a:blip r:embed="rId4">
              <a:extLst/>
            </a:blip>
            <a:stretch>
              <a:fillRect/>
            </a:stretch>
          </p:blipFill>
          <p:spPr>
            <a:xfrm>
              <a:off x="5614757" y="3086490"/>
              <a:ext cx="1995951" cy="1047875"/>
            </a:xfrm>
            <a:prstGeom prst="rect">
              <a:avLst/>
            </a:prstGeom>
            <a:ln w="12700">
              <a:miter lim="400000"/>
            </a:ln>
          </p:spPr>
        </p:pic>
        <p:pic>
          <p:nvPicPr>
            <p:cNvPr id="10" name="Circle" descr="Circle">
              <a:extLst>
                <a:ext uri="{FF2B5EF4-FFF2-40B4-BE49-F238E27FC236}">
                  <a16:creationId xmlns:a16="http://schemas.microsoft.com/office/drawing/2014/main" id="{E2CF4448-5C7A-40CC-80B1-631B35257834}"/>
                </a:ext>
              </a:extLst>
            </p:cNvPr>
            <p:cNvPicPr>
              <a:picLocks/>
            </p:cNvPicPr>
            <p:nvPr/>
          </p:nvPicPr>
          <p:blipFill>
            <a:blip r:embed="rId5">
              <a:extLst/>
            </a:blip>
            <a:stretch>
              <a:fillRect/>
            </a:stretch>
          </p:blipFill>
          <p:spPr>
            <a:xfrm>
              <a:off x="5639843" y="2738822"/>
              <a:ext cx="1945780" cy="1945780"/>
            </a:xfrm>
            <a:prstGeom prst="rect">
              <a:avLst/>
            </a:prstGeom>
          </p:spPr>
        </p:pic>
        <p:sp>
          <p:nvSpPr>
            <p:cNvPr id="11" name="Circle">
              <a:extLst>
                <a:ext uri="{FF2B5EF4-FFF2-40B4-BE49-F238E27FC236}">
                  <a16:creationId xmlns:a16="http://schemas.microsoft.com/office/drawing/2014/main" id="{836AC8CA-B39E-4DD2-8180-D1F55AA9999B}"/>
                </a:ext>
              </a:extLst>
            </p:cNvPr>
            <p:cNvSpPr/>
            <p:nvPr/>
          </p:nvSpPr>
          <p:spPr>
            <a:xfrm>
              <a:off x="6280416" y="4426864"/>
              <a:ext cx="416984" cy="416984"/>
            </a:xfrm>
            <a:prstGeom prst="ellipse">
              <a:avLst/>
            </a:prstGeom>
            <a:blipFill>
              <a:blip r:embed="rId6"/>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sp>
          <p:nvSpPr>
            <p:cNvPr id="12" name="Circle">
              <a:extLst>
                <a:ext uri="{FF2B5EF4-FFF2-40B4-BE49-F238E27FC236}">
                  <a16:creationId xmlns:a16="http://schemas.microsoft.com/office/drawing/2014/main" id="{1398A218-6805-4676-A010-F2F8CA502938}"/>
                </a:ext>
              </a:extLst>
            </p:cNvPr>
            <p:cNvSpPr/>
            <p:nvPr/>
          </p:nvSpPr>
          <p:spPr>
            <a:xfrm>
              <a:off x="5454758" y="3401935"/>
              <a:ext cx="416985" cy="416985"/>
            </a:xfrm>
            <a:prstGeom prst="ellipse">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sp>
          <p:nvSpPr>
            <p:cNvPr id="13" name="Circle">
              <a:extLst>
                <a:ext uri="{FF2B5EF4-FFF2-40B4-BE49-F238E27FC236}">
                  <a16:creationId xmlns:a16="http://schemas.microsoft.com/office/drawing/2014/main" id="{58672AFF-6587-4724-900C-DE2B1688133F}"/>
                </a:ext>
              </a:extLst>
            </p:cNvPr>
            <p:cNvSpPr/>
            <p:nvPr/>
          </p:nvSpPr>
          <p:spPr>
            <a:xfrm>
              <a:off x="7156716" y="4143230"/>
              <a:ext cx="416984" cy="416985"/>
            </a:xfrm>
            <a:prstGeom prst="ellipse">
              <a:avLst/>
            </a:prstGeom>
            <a:blipFill>
              <a:blip r:embed="rId6"/>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sp>
          <p:nvSpPr>
            <p:cNvPr id="14" name="Circle">
              <a:extLst>
                <a:ext uri="{FF2B5EF4-FFF2-40B4-BE49-F238E27FC236}">
                  <a16:creationId xmlns:a16="http://schemas.microsoft.com/office/drawing/2014/main" id="{96BE81B2-B843-4C1B-9F68-1EBBA4C157A9}"/>
                </a:ext>
              </a:extLst>
            </p:cNvPr>
            <p:cNvSpPr/>
            <p:nvPr/>
          </p:nvSpPr>
          <p:spPr>
            <a:xfrm>
              <a:off x="7317583" y="3228831"/>
              <a:ext cx="416984" cy="416984"/>
            </a:xfrm>
            <a:prstGeom prst="ellipse">
              <a:avLst/>
            </a:prstGeom>
            <a:blipFill>
              <a:blip r:embed="rId6"/>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sp>
          <p:nvSpPr>
            <p:cNvPr id="15" name="Circle">
              <a:extLst>
                <a:ext uri="{FF2B5EF4-FFF2-40B4-BE49-F238E27FC236}">
                  <a16:creationId xmlns:a16="http://schemas.microsoft.com/office/drawing/2014/main" id="{5C485FC8-EE91-4C74-8D56-3226B82E52BF}"/>
                </a:ext>
              </a:extLst>
            </p:cNvPr>
            <p:cNvSpPr/>
            <p:nvPr/>
          </p:nvSpPr>
          <p:spPr>
            <a:xfrm>
              <a:off x="6707983" y="2551497"/>
              <a:ext cx="416984" cy="416985"/>
            </a:xfrm>
            <a:prstGeom prst="ellipse">
              <a:avLst/>
            </a:prstGeom>
            <a:blipFill>
              <a:blip r:embed="rId6"/>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sp>
          <p:nvSpPr>
            <p:cNvPr id="16" name="Circle">
              <a:extLst>
                <a:ext uri="{FF2B5EF4-FFF2-40B4-BE49-F238E27FC236}">
                  <a16:creationId xmlns:a16="http://schemas.microsoft.com/office/drawing/2014/main" id="{EE27CAC9-22B7-4178-8397-E02991E6B1FD}"/>
                </a:ext>
              </a:extLst>
            </p:cNvPr>
            <p:cNvSpPr/>
            <p:nvPr/>
          </p:nvSpPr>
          <p:spPr>
            <a:xfrm>
              <a:off x="5708916" y="2771631"/>
              <a:ext cx="416984" cy="416984"/>
            </a:xfrm>
            <a:prstGeom prst="ellipse">
              <a:avLst/>
            </a:prstGeom>
            <a:blipFill>
              <a:blip r:embed="rId6"/>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sp>
          <p:nvSpPr>
            <p:cNvPr id="17" name="Circle">
              <a:extLst>
                <a:ext uri="{FF2B5EF4-FFF2-40B4-BE49-F238E27FC236}">
                  <a16:creationId xmlns:a16="http://schemas.microsoft.com/office/drawing/2014/main" id="{C134B014-FA51-44D3-9BC1-27BA7506242B}"/>
                </a:ext>
              </a:extLst>
            </p:cNvPr>
            <p:cNvSpPr/>
            <p:nvPr/>
          </p:nvSpPr>
          <p:spPr>
            <a:xfrm>
              <a:off x="5598849" y="4017694"/>
              <a:ext cx="416985" cy="416984"/>
            </a:xfrm>
            <a:prstGeom prst="ellipse">
              <a:avLst/>
            </a:prstGeom>
            <a:blipFill>
              <a:blip r:embed="rId6"/>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sp>
          <p:nvSpPr>
            <p:cNvPr id="18" name="gateway…">
              <a:extLst>
                <a:ext uri="{FF2B5EF4-FFF2-40B4-BE49-F238E27FC236}">
                  <a16:creationId xmlns:a16="http://schemas.microsoft.com/office/drawing/2014/main" id="{697EF42B-5D13-4FDF-906C-6ABD78392BF5}"/>
                </a:ext>
              </a:extLst>
            </p:cNvPr>
            <p:cNvSpPr txBox="1"/>
            <p:nvPr/>
          </p:nvSpPr>
          <p:spPr>
            <a:xfrm>
              <a:off x="4913528" y="3065546"/>
              <a:ext cx="695701" cy="441465"/>
            </a:xfrm>
            <a:prstGeom prst="rect">
              <a:avLst/>
            </a:prstGeom>
            <a:ln w="12700">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marL="0" marR="0" lvl="0" indent="0" algn="ctr" defTabSz="410765" rtl="0" eaLnBrk="1" fontAlgn="auto" latinLnBrk="0" hangingPunct="1">
                <a:lnSpc>
                  <a:spcPct val="100000"/>
                </a:lnSpc>
                <a:spcBef>
                  <a:spcPts val="0"/>
                </a:spcBef>
                <a:spcAft>
                  <a:spcPts val="0"/>
                </a:spcAft>
                <a:buClrTx/>
                <a:buSzTx/>
                <a:buFontTx/>
                <a:buNone/>
                <a:tabLst/>
                <a:defRPr sz="1200">
                  <a:solidFill>
                    <a:srgbClr val="53585F"/>
                  </a:solidFill>
                  <a:latin typeface="Helvetica Light"/>
                  <a:ea typeface="Helvetica Light"/>
                  <a:cs typeface="Helvetica Light"/>
                  <a:sym typeface="Helvetica Light"/>
                </a:defRPr>
              </a:pPr>
              <a:r>
                <a:rPr kumimoji="0" sz="1200" b="0" i="0" u="none" strike="noStrike" kern="1200" cap="none" spc="0" normalizeH="0" baseline="0" noProof="0">
                  <a:ln>
                    <a:noFill/>
                  </a:ln>
                  <a:solidFill>
                    <a:prstClr val="black"/>
                  </a:solidFill>
                  <a:effectLst/>
                  <a:uLnTx/>
                  <a:uFillTx/>
                  <a:latin typeface="Helvetica Light"/>
                  <a:sym typeface="Helvetica Light"/>
                </a:rPr>
                <a:t>gateway </a:t>
              </a:r>
            </a:p>
            <a:p>
              <a:pPr marL="0" marR="0" lvl="0" indent="0" algn="ctr" defTabSz="410765" rtl="0" eaLnBrk="1" fontAlgn="auto" latinLnBrk="0" hangingPunct="1">
                <a:lnSpc>
                  <a:spcPct val="100000"/>
                </a:lnSpc>
                <a:spcBef>
                  <a:spcPts val="0"/>
                </a:spcBef>
                <a:spcAft>
                  <a:spcPts val="0"/>
                </a:spcAft>
                <a:buClrTx/>
                <a:buSzTx/>
                <a:buFontTx/>
                <a:buNone/>
                <a:tabLst/>
                <a:defRPr sz="1200">
                  <a:solidFill>
                    <a:srgbClr val="53585F"/>
                  </a:solidFill>
                  <a:latin typeface="Helvetica Light"/>
                  <a:ea typeface="Helvetica Light"/>
                  <a:cs typeface="Helvetica Light"/>
                  <a:sym typeface="Helvetica Light"/>
                </a:defRPr>
              </a:pPr>
              <a:r>
                <a:rPr kumimoji="0" sz="1200" b="0" i="0" u="none" strike="noStrike" kern="1200" cap="none" spc="0" normalizeH="0" baseline="0" noProof="0">
                  <a:ln>
                    <a:noFill/>
                  </a:ln>
                  <a:solidFill>
                    <a:prstClr val="black"/>
                  </a:solidFill>
                  <a:effectLst/>
                  <a:uLnTx/>
                  <a:uFillTx/>
                  <a:latin typeface="Helvetica Light"/>
                  <a:sym typeface="Helvetica Light"/>
                </a:rPr>
                <a:t>node</a:t>
              </a:r>
            </a:p>
          </p:txBody>
        </p:sp>
        <p:sp>
          <p:nvSpPr>
            <p:cNvPr id="19" name="data…">
              <a:extLst>
                <a:ext uri="{FF2B5EF4-FFF2-40B4-BE49-F238E27FC236}">
                  <a16:creationId xmlns:a16="http://schemas.microsoft.com/office/drawing/2014/main" id="{638256B3-2E26-4FAD-8A68-16EF40189FEC}"/>
                </a:ext>
              </a:extLst>
            </p:cNvPr>
            <p:cNvSpPr txBox="1"/>
            <p:nvPr/>
          </p:nvSpPr>
          <p:spPr>
            <a:xfrm>
              <a:off x="7772109" y="3216590"/>
              <a:ext cx="498532" cy="441465"/>
            </a:xfrm>
            <a:prstGeom prst="rect">
              <a:avLst/>
            </a:prstGeom>
            <a:ln w="12700">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marL="0" marR="0" lvl="0" indent="0" algn="ctr" defTabSz="410765" rtl="0" eaLnBrk="1" fontAlgn="auto" latinLnBrk="0" hangingPunct="1">
                <a:lnSpc>
                  <a:spcPct val="100000"/>
                </a:lnSpc>
                <a:spcBef>
                  <a:spcPts val="0"/>
                </a:spcBef>
                <a:spcAft>
                  <a:spcPts val="0"/>
                </a:spcAft>
                <a:buClrTx/>
                <a:buSzTx/>
                <a:buFontTx/>
                <a:buNone/>
                <a:tabLst/>
                <a:defRPr sz="1200">
                  <a:solidFill>
                    <a:srgbClr val="53585F"/>
                  </a:solidFill>
                  <a:latin typeface="Helvetica Light"/>
                  <a:ea typeface="Helvetica Light"/>
                  <a:cs typeface="Helvetica Light"/>
                  <a:sym typeface="Helvetica Light"/>
                </a:defRPr>
              </a:pPr>
              <a:r>
                <a:rPr kumimoji="0" sz="1200" b="0" i="0" u="none" strike="noStrike" kern="1200" cap="none" spc="0" normalizeH="0" baseline="0" noProof="0">
                  <a:ln>
                    <a:noFill/>
                  </a:ln>
                  <a:solidFill>
                    <a:prstClr val="black"/>
                  </a:solidFill>
                  <a:effectLst/>
                  <a:uLnTx/>
                  <a:uFillTx/>
                  <a:latin typeface="Helvetica Light"/>
                  <a:sym typeface="Helvetica Light"/>
                </a:rPr>
                <a:t>data</a:t>
              </a:r>
            </a:p>
            <a:p>
              <a:pPr marL="0" marR="0" lvl="0" indent="0" algn="ctr" defTabSz="410765" rtl="0" eaLnBrk="1" fontAlgn="auto" latinLnBrk="0" hangingPunct="1">
                <a:lnSpc>
                  <a:spcPct val="100000"/>
                </a:lnSpc>
                <a:spcBef>
                  <a:spcPts val="0"/>
                </a:spcBef>
                <a:spcAft>
                  <a:spcPts val="0"/>
                </a:spcAft>
                <a:buClrTx/>
                <a:buSzTx/>
                <a:buFontTx/>
                <a:buNone/>
                <a:tabLst/>
                <a:defRPr sz="1200">
                  <a:solidFill>
                    <a:srgbClr val="53585F"/>
                  </a:solidFill>
                  <a:latin typeface="Helvetica Light"/>
                  <a:ea typeface="Helvetica Light"/>
                  <a:cs typeface="Helvetica Light"/>
                  <a:sym typeface="Helvetica Light"/>
                </a:defRPr>
              </a:pPr>
              <a:r>
                <a:rPr kumimoji="0" sz="1200" b="0" i="0" u="none" strike="noStrike" kern="1200" cap="none" spc="0" normalizeH="0" baseline="0" noProof="0">
                  <a:ln>
                    <a:noFill/>
                  </a:ln>
                  <a:solidFill>
                    <a:prstClr val="black"/>
                  </a:solidFill>
                  <a:effectLst/>
                  <a:uLnTx/>
                  <a:uFillTx/>
                  <a:latin typeface="Helvetica Light"/>
                  <a:sym typeface="Helvetica Light"/>
                </a:rPr>
                <a:t>nodes</a:t>
              </a:r>
            </a:p>
          </p:txBody>
        </p:sp>
        <p:pic>
          <p:nvPicPr>
            <p:cNvPr id="20" name="Image" descr="Image">
              <a:extLst>
                <a:ext uri="{FF2B5EF4-FFF2-40B4-BE49-F238E27FC236}">
                  <a16:creationId xmlns:a16="http://schemas.microsoft.com/office/drawing/2014/main" id="{ABF438ED-71B6-4D3B-B7F6-81FB4B9EA20C}"/>
                </a:ext>
              </a:extLst>
            </p:cNvPr>
            <p:cNvPicPr>
              <a:picLocks noChangeAspect="1"/>
            </p:cNvPicPr>
            <p:nvPr/>
          </p:nvPicPr>
          <p:blipFill>
            <a:blip r:embed="rId8">
              <a:extLst/>
            </a:blip>
            <a:stretch>
              <a:fillRect/>
            </a:stretch>
          </p:blipFill>
          <p:spPr>
            <a:xfrm>
              <a:off x="2037079" y="2603703"/>
              <a:ext cx="1195401" cy="635852"/>
            </a:xfrm>
            <a:prstGeom prst="rect">
              <a:avLst/>
            </a:prstGeom>
            <a:ln w="12700">
              <a:miter lim="400000"/>
            </a:ln>
          </p:spPr>
        </p:pic>
        <p:sp>
          <p:nvSpPr>
            <p:cNvPr id="21" name="Rounded Rectangle">
              <a:extLst>
                <a:ext uri="{FF2B5EF4-FFF2-40B4-BE49-F238E27FC236}">
                  <a16:creationId xmlns:a16="http://schemas.microsoft.com/office/drawing/2014/main" id="{1C4280B9-A046-4F7D-858F-DEA9003B1071}"/>
                </a:ext>
              </a:extLst>
            </p:cNvPr>
            <p:cNvSpPr/>
            <p:nvPr/>
          </p:nvSpPr>
          <p:spPr>
            <a:xfrm>
              <a:off x="827934" y="2701760"/>
              <a:ext cx="795683" cy="356121"/>
            </a:xfrm>
            <a:prstGeom prst="roundRect">
              <a:avLst>
                <a:gd name="adj" fmla="val 16107"/>
              </a:avLst>
            </a:prstGeom>
            <a:blipFill>
              <a:blip r:embed="rId6"/>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sp>
          <p:nvSpPr>
            <p:cNvPr id="22" name="master…">
              <a:extLst>
                <a:ext uri="{FF2B5EF4-FFF2-40B4-BE49-F238E27FC236}">
                  <a16:creationId xmlns:a16="http://schemas.microsoft.com/office/drawing/2014/main" id="{588A1A20-ED9F-4613-A01D-10CDE87640F4}"/>
                </a:ext>
              </a:extLst>
            </p:cNvPr>
            <p:cNvSpPr txBox="1"/>
            <p:nvPr/>
          </p:nvSpPr>
          <p:spPr>
            <a:xfrm>
              <a:off x="2342232" y="3869987"/>
              <a:ext cx="585095" cy="441465"/>
            </a:xfrm>
            <a:prstGeom prst="rect">
              <a:avLst/>
            </a:prstGeom>
            <a:ln w="12700">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marL="0" marR="0" lvl="0" indent="0" algn="ctr" defTabSz="410765" rtl="0" eaLnBrk="1" fontAlgn="auto" latinLnBrk="0" hangingPunct="1">
                <a:lnSpc>
                  <a:spcPct val="100000"/>
                </a:lnSpc>
                <a:spcBef>
                  <a:spcPts val="0"/>
                </a:spcBef>
                <a:spcAft>
                  <a:spcPts val="0"/>
                </a:spcAft>
                <a:buClrTx/>
                <a:buSzTx/>
                <a:buFontTx/>
                <a:buNone/>
                <a:tabLst/>
                <a:defRPr sz="1200">
                  <a:solidFill>
                    <a:srgbClr val="53585F"/>
                  </a:solidFill>
                  <a:latin typeface="Helvetica Light"/>
                  <a:ea typeface="Helvetica Light"/>
                  <a:cs typeface="Helvetica Light"/>
                  <a:sym typeface="Helvetica Light"/>
                </a:defRPr>
              </a:pPr>
              <a:r>
                <a:rPr kumimoji="0" sz="1200" b="0" i="0" u="none" strike="noStrike" kern="1200" cap="none" spc="0" normalizeH="0" baseline="0" noProof="0">
                  <a:ln>
                    <a:noFill/>
                  </a:ln>
                  <a:solidFill>
                    <a:prstClr val="black"/>
                  </a:solidFill>
                  <a:effectLst/>
                  <a:uLnTx/>
                  <a:uFillTx/>
                  <a:latin typeface="Helvetica Light"/>
                  <a:sym typeface="Helvetica Light"/>
                </a:rPr>
                <a:t>master </a:t>
              </a:r>
            </a:p>
            <a:p>
              <a:pPr marL="0" marR="0" lvl="0" indent="0" algn="ctr" defTabSz="410765" rtl="0" eaLnBrk="1" fontAlgn="auto" latinLnBrk="0" hangingPunct="1">
                <a:lnSpc>
                  <a:spcPct val="100000"/>
                </a:lnSpc>
                <a:spcBef>
                  <a:spcPts val="0"/>
                </a:spcBef>
                <a:spcAft>
                  <a:spcPts val="0"/>
                </a:spcAft>
                <a:buClrTx/>
                <a:buSzTx/>
                <a:buFontTx/>
                <a:buNone/>
                <a:tabLst/>
                <a:defRPr sz="1200">
                  <a:solidFill>
                    <a:srgbClr val="53585F"/>
                  </a:solidFill>
                  <a:latin typeface="Helvetica Light"/>
                  <a:ea typeface="Helvetica Light"/>
                  <a:cs typeface="Helvetica Light"/>
                  <a:sym typeface="Helvetica Light"/>
                </a:defRPr>
              </a:pPr>
              <a:r>
                <a:rPr kumimoji="0" sz="1200" b="0" i="0" u="none" strike="noStrike" kern="1200" cap="none" spc="0" normalizeH="0" baseline="0" noProof="0">
                  <a:ln>
                    <a:noFill/>
                  </a:ln>
                  <a:solidFill>
                    <a:prstClr val="black"/>
                  </a:solidFill>
                  <a:effectLst/>
                  <a:uLnTx/>
                  <a:uFillTx/>
                  <a:latin typeface="Helvetica Light"/>
                  <a:sym typeface="Helvetica Light"/>
                </a:rPr>
                <a:t>node</a:t>
              </a:r>
            </a:p>
          </p:txBody>
        </p:sp>
        <p:sp>
          <p:nvSpPr>
            <p:cNvPr id="23" name="worker nodes">
              <a:extLst>
                <a:ext uri="{FF2B5EF4-FFF2-40B4-BE49-F238E27FC236}">
                  <a16:creationId xmlns:a16="http://schemas.microsoft.com/office/drawing/2014/main" id="{57F8640E-7CCA-433C-A4C7-A5368995D134}"/>
                </a:ext>
              </a:extLst>
            </p:cNvPr>
            <p:cNvSpPr txBox="1"/>
            <p:nvPr/>
          </p:nvSpPr>
          <p:spPr>
            <a:xfrm>
              <a:off x="724838" y="4656954"/>
              <a:ext cx="1001875" cy="256800"/>
            </a:xfrm>
            <a:prstGeom prst="rect">
              <a:avLst/>
            </a:prstGeom>
            <a:ln w="12700">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ctr" defTabSz="410765">
                <a:defRPr sz="1200">
                  <a:solidFill>
                    <a:srgbClr val="53585F"/>
                  </a:solidFill>
                  <a:latin typeface="Helvetica Light"/>
                  <a:ea typeface="Helvetica Light"/>
                  <a:cs typeface="Helvetica Light"/>
                  <a:sym typeface="Helvetica Light"/>
                </a:defRPr>
              </a:lvl1pPr>
            </a:lstStyle>
            <a:p>
              <a:pPr marL="0" marR="0" lvl="0" indent="0" algn="ctr" defTabSz="410765"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a:ln>
                    <a:noFill/>
                  </a:ln>
                  <a:solidFill>
                    <a:prstClr val="black"/>
                  </a:solidFill>
                  <a:effectLst/>
                  <a:uLnTx/>
                  <a:uFillTx/>
                  <a:latin typeface="Helvetica Light"/>
                  <a:sym typeface="Helvetica Light"/>
                </a:rPr>
                <a:t>worker nodes</a:t>
              </a:r>
            </a:p>
          </p:txBody>
        </p:sp>
        <p:pic>
          <p:nvPicPr>
            <p:cNvPr id="24" name="Line" descr="Line">
              <a:extLst>
                <a:ext uri="{FF2B5EF4-FFF2-40B4-BE49-F238E27FC236}">
                  <a16:creationId xmlns:a16="http://schemas.microsoft.com/office/drawing/2014/main" id="{69699478-1279-4F66-80E4-9364A0F7C95C}"/>
                </a:ext>
              </a:extLst>
            </p:cNvPr>
            <p:cNvPicPr>
              <a:picLocks/>
            </p:cNvPicPr>
            <p:nvPr/>
          </p:nvPicPr>
          <p:blipFill>
            <a:blip r:embed="rId9">
              <a:extLst/>
            </a:blip>
            <a:stretch>
              <a:fillRect/>
            </a:stretch>
          </p:blipFill>
          <p:spPr>
            <a:xfrm rot="11987784">
              <a:off x="1525585" y="3463100"/>
              <a:ext cx="797447" cy="50801"/>
            </a:xfrm>
            <a:prstGeom prst="rect">
              <a:avLst/>
            </a:prstGeom>
          </p:spPr>
        </p:pic>
        <p:pic>
          <p:nvPicPr>
            <p:cNvPr id="25" name="Line" descr="Line">
              <a:extLst>
                <a:ext uri="{FF2B5EF4-FFF2-40B4-BE49-F238E27FC236}">
                  <a16:creationId xmlns:a16="http://schemas.microsoft.com/office/drawing/2014/main" id="{27736EB9-E5FE-443A-A506-B8BC676A7EB4}"/>
                </a:ext>
              </a:extLst>
            </p:cNvPr>
            <p:cNvPicPr>
              <a:picLocks/>
            </p:cNvPicPr>
            <p:nvPr/>
          </p:nvPicPr>
          <p:blipFill>
            <a:blip r:embed="rId10">
              <a:extLst/>
            </a:blip>
            <a:stretch>
              <a:fillRect/>
            </a:stretch>
          </p:blipFill>
          <p:spPr>
            <a:xfrm rot="9547050">
              <a:off x="1522953" y="3744462"/>
              <a:ext cx="802711" cy="50801"/>
            </a:xfrm>
            <a:prstGeom prst="rect">
              <a:avLst/>
            </a:prstGeom>
          </p:spPr>
        </p:pic>
        <p:pic>
          <p:nvPicPr>
            <p:cNvPr id="26" name="Line" descr="Line">
              <a:extLst>
                <a:ext uri="{FF2B5EF4-FFF2-40B4-BE49-F238E27FC236}">
                  <a16:creationId xmlns:a16="http://schemas.microsoft.com/office/drawing/2014/main" id="{E36112EC-5FEE-463D-B593-EE86B09E1871}"/>
                </a:ext>
              </a:extLst>
            </p:cNvPr>
            <p:cNvPicPr>
              <a:picLocks/>
            </p:cNvPicPr>
            <p:nvPr/>
          </p:nvPicPr>
          <p:blipFill>
            <a:blip r:embed="rId11">
              <a:extLst/>
            </a:blip>
            <a:stretch>
              <a:fillRect/>
            </a:stretch>
          </p:blipFill>
          <p:spPr>
            <a:xfrm rot="8100000">
              <a:off x="1402833" y="3989435"/>
              <a:ext cx="1039658" cy="50801"/>
            </a:xfrm>
            <a:prstGeom prst="rect">
              <a:avLst/>
            </a:prstGeom>
          </p:spPr>
        </p:pic>
        <p:sp>
          <p:nvSpPr>
            <p:cNvPr id="27" name="Rounded Rectangle">
              <a:extLst>
                <a:ext uri="{FF2B5EF4-FFF2-40B4-BE49-F238E27FC236}">
                  <a16:creationId xmlns:a16="http://schemas.microsoft.com/office/drawing/2014/main" id="{83357B49-81DB-4A3C-9876-D4FCB543A045}"/>
                </a:ext>
              </a:extLst>
            </p:cNvPr>
            <p:cNvSpPr/>
            <p:nvPr/>
          </p:nvSpPr>
          <p:spPr>
            <a:xfrm>
              <a:off x="2236938" y="3448985"/>
              <a:ext cx="795684" cy="356121"/>
            </a:xfrm>
            <a:prstGeom prst="roundRect">
              <a:avLst>
                <a:gd name="adj" fmla="val 16107"/>
              </a:avLst>
            </a:prstGeom>
            <a:blipFill>
              <a:blip r:embed="rId7"/>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sp>
          <p:nvSpPr>
            <p:cNvPr id="28" name="Rounded Rectangle">
              <a:extLst>
                <a:ext uri="{FF2B5EF4-FFF2-40B4-BE49-F238E27FC236}">
                  <a16:creationId xmlns:a16="http://schemas.microsoft.com/office/drawing/2014/main" id="{B3BBAA19-077B-4242-851B-930572E22D5F}"/>
                </a:ext>
              </a:extLst>
            </p:cNvPr>
            <p:cNvSpPr/>
            <p:nvPr/>
          </p:nvSpPr>
          <p:spPr>
            <a:xfrm>
              <a:off x="827934" y="3174595"/>
              <a:ext cx="795683" cy="356122"/>
            </a:xfrm>
            <a:prstGeom prst="roundRect">
              <a:avLst>
                <a:gd name="adj" fmla="val 16107"/>
              </a:avLst>
            </a:prstGeom>
            <a:blipFill>
              <a:blip r:embed="rId6"/>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sp>
          <p:nvSpPr>
            <p:cNvPr id="29" name="Rounded Rectangle">
              <a:extLst>
                <a:ext uri="{FF2B5EF4-FFF2-40B4-BE49-F238E27FC236}">
                  <a16:creationId xmlns:a16="http://schemas.microsoft.com/office/drawing/2014/main" id="{7462F2EB-D4C4-40D8-8672-58152A8181FC}"/>
                </a:ext>
              </a:extLst>
            </p:cNvPr>
            <p:cNvSpPr/>
            <p:nvPr/>
          </p:nvSpPr>
          <p:spPr>
            <a:xfrm>
              <a:off x="827934" y="3679660"/>
              <a:ext cx="795683" cy="356122"/>
            </a:xfrm>
            <a:prstGeom prst="roundRect">
              <a:avLst>
                <a:gd name="adj" fmla="val 16107"/>
              </a:avLst>
            </a:prstGeom>
            <a:blipFill>
              <a:blip r:embed="rId6"/>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sp>
          <p:nvSpPr>
            <p:cNvPr id="30" name="Rounded Rectangle">
              <a:extLst>
                <a:ext uri="{FF2B5EF4-FFF2-40B4-BE49-F238E27FC236}">
                  <a16:creationId xmlns:a16="http://schemas.microsoft.com/office/drawing/2014/main" id="{B3189D86-A27E-45DF-A987-1E9D2DBFB4EA}"/>
                </a:ext>
              </a:extLst>
            </p:cNvPr>
            <p:cNvSpPr/>
            <p:nvPr/>
          </p:nvSpPr>
          <p:spPr>
            <a:xfrm>
              <a:off x="827934" y="4191951"/>
              <a:ext cx="795683" cy="356122"/>
            </a:xfrm>
            <a:prstGeom prst="roundRect">
              <a:avLst>
                <a:gd name="adj" fmla="val 16107"/>
              </a:avLst>
            </a:prstGeom>
            <a:blipFill>
              <a:blip r:embed="rId6"/>
            </a:blipFill>
            <a:ln w="3175">
              <a:miter lim="400000"/>
            </a:ln>
            <a:effectLst>
              <a:outerShdw blurRad="25400" dist="12700" dir="5400000" rotWithShape="0">
                <a:srgbClr val="000000">
                  <a:alpha val="50000"/>
                </a:srgbClr>
              </a:outerShdw>
            </a:effectLst>
          </p:spPr>
          <p:txBody>
            <a:bodyPr lIns="35718" tIns="35718" rIns="35718" bIns="35718" anchor="ctr"/>
            <a:lstStyle/>
            <a:p>
              <a:pPr marL="0" marR="0" lvl="0" indent="0" algn="ctr" defTabSz="410765" rtl="0" eaLnBrk="1" fontAlgn="auto" latinLnBrk="0" hangingPunct="1">
                <a:lnSpc>
                  <a:spcPct val="100000"/>
                </a:lnSpc>
                <a:spcBef>
                  <a:spcPts val="0"/>
                </a:spcBef>
                <a:spcAft>
                  <a:spcPts val="0"/>
                </a:spcAft>
                <a:buClrTx/>
                <a:buSzTx/>
                <a:buFontTx/>
                <a:buNone/>
                <a:tabLst/>
                <a:defRPr sz="16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prstClr val="black"/>
                </a:solidFill>
                <a:effectLst/>
                <a:uLnTx/>
                <a:uFillTx/>
                <a:latin typeface="Helvetica Light"/>
                <a:sym typeface="Helvetica Light"/>
              </a:endParaRPr>
            </a:p>
          </p:txBody>
        </p:sp>
        <p:pic>
          <p:nvPicPr>
            <p:cNvPr id="31" name="Line" descr="Line">
              <a:extLst>
                <a:ext uri="{FF2B5EF4-FFF2-40B4-BE49-F238E27FC236}">
                  <a16:creationId xmlns:a16="http://schemas.microsoft.com/office/drawing/2014/main" id="{94D0B538-E191-4038-A5E4-6525BE6745AF}"/>
                </a:ext>
              </a:extLst>
            </p:cNvPr>
            <p:cNvPicPr>
              <a:picLocks/>
            </p:cNvPicPr>
            <p:nvPr/>
          </p:nvPicPr>
          <p:blipFill>
            <a:blip r:embed="rId12">
              <a:extLst/>
            </a:blip>
            <a:stretch>
              <a:fillRect/>
            </a:stretch>
          </p:blipFill>
          <p:spPr>
            <a:xfrm>
              <a:off x="3258240" y="3486970"/>
              <a:ext cx="2021560" cy="246564"/>
            </a:xfrm>
            <a:prstGeom prst="rect">
              <a:avLst/>
            </a:prstGeom>
          </p:spPr>
        </p:pic>
        <p:sp>
          <p:nvSpPr>
            <p:cNvPr id="32" name="Spark-DocumentDB…">
              <a:extLst>
                <a:ext uri="{FF2B5EF4-FFF2-40B4-BE49-F238E27FC236}">
                  <a16:creationId xmlns:a16="http://schemas.microsoft.com/office/drawing/2014/main" id="{376BADCE-AD71-4DE5-905B-5867EC33B8B1}"/>
                </a:ext>
              </a:extLst>
            </p:cNvPr>
            <p:cNvSpPr txBox="1"/>
            <p:nvPr/>
          </p:nvSpPr>
          <p:spPr>
            <a:xfrm>
              <a:off x="3571422" y="4149280"/>
              <a:ext cx="1445908" cy="441465"/>
            </a:xfrm>
            <a:prstGeom prst="rect">
              <a:avLst/>
            </a:prstGeom>
            <a:ln w="12700">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marL="0" marR="0" lvl="0" indent="0" algn="ctr" defTabSz="410765" rtl="0" eaLnBrk="1" fontAlgn="auto" latinLnBrk="0" hangingPunct="1">
                <a:lnSpc>
                  <a:spcPct val="100000"/>
                </a:lnSpc>
                <a:spcBef>
                  <a:spcPts val="0"/>
                </a:spcBef>
                <a:spcAft>
                  <a:spcPts val="0"/>
                </a:spcAft>
                <a:buClrTx/>
                <a:buSzTx/>
                <a:buFontTx/>
                <a:buNone/>
                <a:tabLst/>
                <a:defRPr sz="1200">
                  <a:latin typeface="Helvetica Light"/>
                  <a:ea typeface="Helvetica Light"/>
                  <a:cs typeface="Helvetica Light"/>
                  <a:sym typeface="Helvetica Light"/>
                </a:defRPr>
              </a:pPr>
              <a:r>
                <a:rPr kumimoji="0" sz="1200" b="0" i="0" u="none" strike="noStrike" kern="1200" cap="none" spc="0" normalizeH="0" baseline="0" noProof="0">
                  <a:ln>
                    <a:noFill/>
                  </a:ln>
                  <a:solidFill>
                    <a:prstClr val="black"/>
                  </a:solidFill>
                  <a:effectLst/>
                  <a:uLnTx/>
                  <a:uFillTx/>
                  <a:latin typeface="Helvetica Light"/>
                  <a:sym typeface="Helvetica Light"/>
                </a:rPr>
                <a:t>Spark-DocumentDB</a:t>
              </a:r>
            </a:p>
            <a:p>
              <a:pPr marL="0" marR="0" lvl="0" indent="0" algn="ctr" defTabSz="410765" rtl="0" eaLnBrk="1" fontAlgn="auto" latinLnBrk="0" hangingPunct="1">
                <a:lnSpc>
                  <a:spcPct val="100000"/>
                </a:lnSpc>
                <a:spcBef>
                  <a:spcPts val="0"/>
                </a:spcBef>
                <a:spcAft>
                  <a:spcPts val="0"/>
                </a:spcAft>
                <a:buClrTx/>
                <a:buSzTx/>
                <a:buFontTx/>
                <a:buNone/>
                <a:tabLst/>
                <a:defRPr sz="1200">
                  <a:latin typeface="Helvetica Light"/>
                  <a:ea typeface="Helvetica Light"/>
                  <a:cs typeface="Helvetica Light"/>
                  <a:sym typeface="Helvetica Light"/>
                </a:defRPr>
              </a:pPr>
              <a:r>
                <a:rPr kumimoji="0" sz="1200" b="0" i="0" u="none" strike="noStrike" kern="1200" cap="none" spc="0" normalizeH="0" baseline="0" noProof="0">
                  <a:ln>
                    <a:noFill/>
                  </a:ln>
                  <a:solidFill>
                    <a:prstClr val="black"/>
                  </a:solidFill>
                  <a:effectLst/>
                  <a:uLnTx/>
                  <a:uFillTx/>
                  <a:latin typeface="Helvetica Light"/>
                  <a:sym typeface="Helvetica Light"/>
                </a:rPr>
                <a:t>Connector (Java)</a:t>
              </a:r>
            </a:p>
          </p:txBody>
        </p:sp>
        <p:sp>
          <p:nvSpPr>
            <p:cNvPr id="33" name="1">
              <a:extLst>
                <a:ext uri="{FF2B5EF4-FFF2-40B4-BE49-F238E27FC236}">
                  <a16:creationId xmlns:a16="http://schemas.microsoft.com/office/drawing/2014/main" id="{A25F6588-4AAC-43E5-863B-C1450A63AF7A}"/>
                </a:ext>
              </a:extLst>
            </p:cNvPr>
            <p:cNvSpPr/>
            <p:nvPr/>
          </p:nvSpPr>
          <p:spPr>
            <a:xfrm>
              <a:off x="4334664" y="3219835"/>
              <a:ext cx="434976" cy="434976"/>
            </a:xfrm>
            <a:prstGeom prst="ellipse">
              <a:avLst/>
            </a:prstGeom>
            <a:solidFill>
              <a:srgbClr val="FFFC79"/>
            </a:solidFill>
            <a:ln w="3175">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1600">
                  <a:latin typeface="Helvetica Light"/>
                  <a:ea typeface="Helvetica Light"/>
                  <a:cs typeface="Helvetica Light"/>
                  <a:sym typeface="Helvetica Light"/>
                </a:defRPr>
              </a:lvl1pPr>
            </a:lstStyle>
            <a:p>
              <a:pPr marL="0" marR="0" lvl="0" indent="0" algn="ctr" defTabSz="410765"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prstClr val="black"/>
                  </a:solidFill>
                  <a:effectLst/>
                  <a:uLnTx/>
                  <a:uFillTx/>
                  <a:latin typeface="Helvetica Light"/>
                  <a:sym typeface="Helvetica Light"/>
                </a:rPr>
                <a:t>1</a:t>
              </a:r>
            </a:p>
          </p:txBody>
        </p:sp>
        <p:pic>
          <p:nvPicPr>
            <p:cNvPr id="34" name="Line" descr="Line">
              <a:extLst>
                <a:ext uri="{FF2B5EF4-FFF2-40B4-BE49-F238E27FC236}">
                  <a16:creationId xmlns:a16="http://schemas.microsoft.com/office/drawing/2014/main" id="{0E3275BD-B498-4AF4-A0FC-F9A27EBDDD29}"/>
                </a:ext>
              </a:extLst>
            </p:cNvPr>
            <p:cNvPicPr>
              <a:picLocks/>
            </p:cNvPicPr>
            <p:nvPr/>
          </p:nvPicPr>
          <p:blipFill>
            <a:blip r:embed="rId13">
              <a:extLst/>
            </a:blip>
            <a:stretch>
              <a:fillRect/>
            </a:stretch>
          </p:blipFill>
          <p:spPr>
            <a:xfrm rot="9711487">
              <a:off x="1602275" y="3667434"/>
              <a:ext cx="633751" cy="88060"/>
            </a:xfrm>
            <a:prstGeom prst="rect">
              <a:avLst/>
            </a:prstGeom>
          </p:spPr>
        </p:pic>
        <p:pic>
          <p:nvPicPr>
            <p:cNvPr id="35" name="Line" descr="Line">
              <a:extLst>
                <a:ext uri="{FF2B5EF4-FFF2-40B4-BE49-F238E27FC236}">
                  <a16:creationId xmlns:a16="http://schemas.microsoft.com/office/drawing/2014/main" id="{87406403-C5B5-4DD1-BD2E-2FBBDDD527C9}"/>
                </a:ext>
              </a:extLst>
            </p:cNvPr>
            <p:cNvPicPr>
              <a:picLocks/>
            </p:cNvPicPr>
            <p:nvPr/>
          </p:nvPicPr>
          <p:blipFill>
            <a:blip r:embed="rId14">
              <a:extLst/>
            </a:blip>
            <a:stretch>
              <a:fillRect/>
            </a:stretch>
          </p:blipFill>
          <p:spPr>
            <a:xfrm rot="8100000">
              <a:off x="1489941" y="4030167"/>
              <a:ext cx="885345" cy="88060"/>
            </a:xfrm>
            <a:prstGeom prst="rect">
              <a:avLst/>
            </a:prstGeom>
          </p:spPr>
        </p:pic>
        <p:sp>
          <p:nvSpPr>
            <p:cNvPr id="36" name="3">
              <a:extLst>
                <a:ext uri="{FF2B5EF4-FFF2-40B4-BE49-F238E27FC236}">
                  <a16:creationId xmlns:a16="http://schemas.microsoft.com/office/drawing/2014/main" id="{3C13A90A-64D1-49BD-85D5-6485EA92136C}"/>
                </a:ext>
              </a:extLst>
            </p:cNvPr>
            <p:cNvSpPr/>
            <p:nvPr/>
          </p:nvSpPr>
          <p:spPr>
            <a:xfrm>
              <a:off x="1873457" y="4134235"/>
              <a:ext cx="434976" cy="434976"/>
            </a:xfrm>
            <a:prstGeom prst="ellipse">
              <a:avLst/>
            </a:prstGeom>
            <a:solidFill>
              <a:srgbClr val="FFFC79"/>
            </a:solidFill>
            <a:ln w="3175">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1600">
                  <a:latin typeface="Helvetica Light"/>
                  <a:ea typeface="Helvetica Light"/>
                  <a:cs typeface="Helvetica Light"/>
                  <a:sym typeface="Helvetica Light"/>
                </a:defRPr>
              </a:lvl1pPr>
            </a:lstStyle>
            <a:p>
              <a:pPr marL="0" marR="0" lvl="0" indent="0" algn="ctr" defTabSz="410765"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prstClr val="black"/>
                  </a:solidFill>
                  <a:effectLst/>
                  <a:uLnTx/>
                  <a:uFillTx/>
                  <a:latin typeface="Helvetica Light"/>
                  <a:sym typeface="Helvetica Light"/>
                </a:rPr>
                <a:t>3</a:t>
              </a:r>
            </a:p>
          </p:txBody>
        </p:sp>
        <p:pic>
          <p:nvPicPr>
            <p:cNvPr id="37" name="Line" descr="Line">
              <a:extLst>
                <a:ext uri="{FF2B5EF4-FFF2-40B4-BE49-F238E27FC236}">
                  <a16:creationId xmlns:a16="http://schemas.microsoft.com/office/drawing/2014/main" id="{EFCA6210-4703-4CAF-9065-591C5462A47E}"/>
                </a:ext>
              </a:extLst>
            </p:cNvPr>
            <p:cNvPicPr>
              <a:picLocks/>
            </p:cNvPicPr>
            <p:nvPr/>
          </p:nvPicPr>
          <p:blipFill>
            <a:blip r:embed="rId15">
              <a:extLst/>
            </a:blip>
            <a:stretch>
              <a:fillRect/>
            </a:stretch>
          </p:blipFill>
          <p:spPr>
            <a:xfrm>
              <a:off x="3230488" y="3646593"/>
              <a:ext cx="2021560" cy="246564"/>
            </a:xfrm>
            <a:prstGeom prst="rect">
              <a:avLst/>
            </a:prstGeom>
          </p:spPr>
        </p:pic>
        <p:sp>
          <p:nvSpPr>
            <p:cNvPr id="38" name="2">
              <a:extLst>
                <a:ext uri="{FF2B5EF4-FFF2-40B4-BE49-F238E27FC236}">
                  <a16:creationId xmlns:a16="http://schemas.microsoft.com/office/drawing/2014/main" id="{F2AAD031-7C98-4E35-B5AC-1CDCD0B1FD8F}"/>
                </a:ext>
              </a:extLst>
            </p:cNvPr>
            <p:cNvSpPr/>
            <p:nvPr/>
          </p:nvSpPr>
          <p:spPr>
            <a:xfrm>
              <a:off x="3507834" y="3702355"/>
              <a:ext cx="434976" cy="434976"/>
            </a:xfrm>
            <a:prstGeom prst="ellipse">
              <a:avLst/>
            </a:prstGeom>
            <a:solidFill>
              <a:srgbClr val="FFFC79"/>
            </a:solidFill>
            <a:ln w="3175">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1600">
                  <a:latin typeface="Helvetica Light"/>
                  <a:ea typeface="Helvetica Light"/>
                  <a:cs typeface="Helvetica Light"/>
                  <a:sym typeface="Helvetica Light"/>
                </a:defRPr>
              </a:lvl1pPr>
            </a:lstStyle>
            <a:p>
              <a:pPr marL="0" marR="0" lvl="0" indent="0" algn="ctr" defTabSz="410765"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prstClr val="black"/>
                  </a:solidFill>
                  <a:effectLst/>
                  <a:uLnTx/>
                  <a:uFillTx/>
                  <a:latin typeface="Helvetica Light"/>
                  <a:sym typeface="Helvetica Light"/>
                </a:rPr>
                <a:t>2</a:t>
              </a:r>
            </a:p>
          </p:txBody>
        </p:sp>
        <p:cxnSp>
          <p:nvCxnSpPr>
            <p:cNvPr id="39" name="Connection Line">
              <a:extLst>
                <a:ext uri="{FF2B5EF4-FFF2-40B4-BE49-F238E27FC236}">
                  <a16:creationId xmlns:a16="http://schemas.microsoft.com/office/drawing/2014/main" id="{0EFA3F28-9BDE-4E6B-A0AA-C4FD25A408D3}"/>
                </a:ext>
              </a:extLst>
            </p:cNvPr>
            <p:cNvCxnSpPr>
              <a:stCxn id="13" idx="0"/>
              <a:endCxn id="30" idx="0"/>
            </p:cNvCxnSpPr>
            <p:nvPr/>
          </p:nvCxnSpPr>
          <p:spPr>
            <a:xfrm flipH="1">
              <a:off x="1225775" y="4351722"/>
              <a:ext cx="6139433" cy="18291"/>
            </a:xfrm>
            <a:prstGeom prst="straightConnector1">
              <a:avLst/>
            </a:prstGeom>
            <a:ln w="12700" cap="rnd">
              <a:solidFill>
                <a:srgbClr val="00882B"/>
              </a:solidFill>
              <a:miter lim="400000"/>
              <a:headEnd type="triangle"/>
              <a:tailEnd type="triangle"/>
            </a:ln>
          </p:spPr>
        </p:cxnSp>
        <p:cxnSp>
          <p:nvCxnSpPr>
            <p:cNvPr id="40" name="Connection Line">
              <a:extLst>
                <a:ext uri="{FF2B5EF4-FFF2-40B4-BE49-F238E27FC236}">
                  <a16:creationId xmlns:a16="http://schemas.microsoft.com/office/drawing/2014/main" id="{01B9BC6B-537A-4617-BB92-EE90DA200961}"/>
                </a:ext>
              </a:extLst>
            </p:cNvPr>
            <p:cNvCxnSpPr>
              <a:stCxn id="11" idx="0"/>
              <a:endCxn id="29" idx="0"/>
            </p:cNvCxnSpPr>
            <p:nvPr/>
          </p:nvCxnSpPr>
          <p:spPr>
            <a:xfrm flipH="1" flipV="1">
              <a:off x="1225775" y="3857720"/>
              <a:ext cx="5263133" cy="777636"/>
            </a:xfrm>
            <a:prstGeom prst="straightConnector1">
              <a:avLst/>
            </a:prstGeom>
            <a:ln w="12700" cap="rnd">
              <a:solidFill>
                <a:srgbClr val="00882B"/>
              </a:solidFill>
              <a:miter lim="400000"/>
              <a:headEnd type="triangle"/>
              <a:tailEnd type="triangle"/>
            </a:ln>
          </p:spPr>
        </p:cxnSp>
        <p:sp>
          <p:nvSpPr>
            <p:cNvPr id="41" name="4">
              <a:extLst>
                <a:ext uri="{FF2B5EF4-FFF2-40B4-BE49-F238E27FC236}">
                  <a16:creationId xmlns:a16="http://schemas.microsoft.com/office/drawing/2014/main" id="{A006D431-41E2-40A5-B094-A2736D5F7F04}"/>
                </a:ext>
              </a:extLst>
            </p:cNvPr>
            <p:cNvSpPr/>
            <p:nvPr/>
          </p:nvSpPr>
          <p:spPr>
            <a:xfrm>
              <a:off x="5228274" y="4642469"/>
              <a:ext cx="434976" cy="434976"/>
            </a:xfrm>
            <a:prstGeom prst="ellipse">
              <a:avLst/>
            </a:prstGeom>
            <a:solidFill>
              <a:srgbClr val="FFFC79"/>
            </a:solidFill>
            <a:ln w="3175">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1600">
                  <a:latin typeface="Helvetica Light"/>
                  <a:ea typeface="Helvetica Light"/>
                  <a:cs typeface="Helvetica Light"/>
                  <a:sym typeface="Helvetica Light"/>
                </a:defRPr>
              </a:lvl1pPr>
            </a:lstStyle>
            <a:p>
              <a:pPr marL="0" marR="0" lvl="0" indent="0" algn="ctr" defTabSz="410765"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prstClr val="black"/>
                  </a:solidFill>
                  <a:effectLst/>
                  <a:uLnTx/>
                  <a:uFillTx/>
                  <a:latin typeface="Helvetica Light"/>
                  <a:sym typeface="Helvetica Light"/>
                </a:rPr>
                <a:t>4</a:t>
              </a:r>
            </a:p>
          </p:txBody>
        </p:sp>
      </p:grpSp>
    </p:spTree>
    <p:extLst>
      <p:ext uri="{BB962C8B-B14F-4D97-AF65-F5344CB8AC3E}">
        <p14:creationId xmlns:p14="http://schemas.microsoft.com/office/powerpoint/2010/main" val="155324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124" y="1072867"/>
            <a:ext cx="42798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dirty="0">
                <a:solidFill>
                  <a:srgbClr val="7030A0"/>
                </a:solidFill>
                <a:latin typeface="Segoe UI Light" panose="020B0502040204020203" pitchFamily="34" charset="0"/>
                <a:cs typeface="Segoe UI Light" panose="020B0502040204020203" pitchFamily="34" charset="0"/>
              </a:rPr>
              <a:t>Components of a Lambda Architecture</a:t>
            </a:r>
            <a:endPar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endParaRPr>
          </a:p>
        </p:txBody>
      </p:sp>
      <p:sp>
        <p:nvSpPr>
          <p:cNvPr id="4" name="TextBox 3"/>
          <p:cNvSpPr txBox="1"/>
          <p:nvPr/>
        </p:nvSpPr>
        <p:spPr>
          <a:xfrm>
            <a:off x="198125" y="1535712"/>
            <a:ext cx="3983794" cy="4298613"/>
          </a:xfrm>
          <a:prstGeom prst="rect">
            <a:avLst/>
          </a:prstGeom>
          <a:noFill/>
        </p:spPr>
        <p:txBody>
          <a:bodyPr wrap="square" rtlCol="0">
            <a:spAutoFit/>
          </a:bodyPr>
          <a:lstStyle/>
          <a:p>
            <a:pPr marL="187157" lvl="0" indent="-187157">
              <a:spcBef>
                <a:spcPts val="1000"/>
              </a:spcBef>
              <a:buSzPct val="100000"/>
              <a:buFontTx/>
              <a:buAutoNum type="arabicPeriod"/>
              <a:defRPr sz="14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All </a:t>
            </a:r>
            <a:r>
              <a:rPr lang="en-US" sz="1600" b="1" dirty="0">
                <a:solidFill>
                  <a:prstClr val="black"/>
                </a:solidFill>
                <a:latin typeface="Segoe UI Light"/>
                <a:cs typeface="Segoe UI Light"/>
                <a:sym typeface="Segoe UI Light"/>
              </a:rPr>
              <a:t>data</a:t>
            </a:r>
            <a:r>
              <a:rPr lang="en-US" sz="1600" dirty="0">
                <a:solidFill>
                  <a:prstClr val="black"/>
                </a:solidFill>
                <a:latin typeface="Segoe UI Light"/>
                <a:cs typeface="Segoe UI Light"/>
                <a:sym typeface="Segoe UI Light"/>
              </a:rPr>
              <a:t> pushed into </a:t>
            </a:r>
            <a:r>
              <a:rPr lang="en-US" sz="1600" i="1" dirty="0">
                <a:solidFill>
                  <a:prstClr val="black"/>
                </a:solidFill>
                <a:latin typeface="Segoe UI Light"/>
                <a:cs typeface="Segoe UI Light"/>
                <a:sym typeface="Segoe UI Light"/>
              </a:rPr>
              <a:t>both</a:t>
            </a:r>
            <a:r>
              <a:rPr lang="en-US" sz="1600" dirty="0">
                <a:solidFill>
                  <a:prstClr val="black"/>
                </a:solidFill>
                <a:latin typeface="Segoe UI Light"/>
                <a:cs typeface="Segoe UI Light"/>
                <a:sym typeface="Segoe UI Light"/>
              </a:rPr>
              <a:t> batch and speed layer for processing </a:t>
            </a:r>
          </a:p>
          <a:p>
            <a:pPr marL="187157" lvl="0" indent="-187157">
              <a:spcBef>
                <a:spcPts val="1000"/>
              </a:spcBef>
              <a:buSzPct val="100000"/>
              <a:buFontTx/>
              <a:buAutoNum type="arabicPeriod"/>
              <a:defRPr sz="14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The </a:t>
            </a:r>
            <a:r>
              <a:rPr lang="en-US" sz="1600" b="1" dirty="0">
                <a:solidFill>
                  <a:prstClr val="black"/>
                </a:solidFill>
                <a:latin typeface="Segoe UI Light"/>
                <a:cs typeface="Segoe UI Light"/>
                <a:sym typeface="Segoe UI Light"/>
              </a:rPr>
              <a:t>batch</a:t>
            </a:r>
            <a:r>
              <a:rPr lang="en-US" sz="1600" dirty="0">
                <a:solidFill>
                  <a:prstClr val="black"/>
                </a:solidFill>
                <a:latin typeface="Segoe UI Light"/>
                <a:cs typeface="Segoe UI Light"/>
                <a:sym typeface="Segoe UI Light"/>
              </a:rPr>
              <a:t> layer has a master dataset (immutable, append-only set of raw data) and pre-compute the batch views</a:t>
            </a:r>
          </a:p>
          <a:p>
            <a:pPr marL="187157" lvl="0" indent="-187157">
              <a:spcBef>
                <a:spcPts val="1000"/>
              </a:spcBef>
              <a:buSzPct val="100000"/>
              <a:buFontTx/>
              <a:buAutoNum type="arabicPeriod"/>
              <a:defRPr sz="14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The </a:t>
            </a:r>
            <a:r>
              <a:rPr lang="en-US" sz="1600" b="1" dirty="0">
                <a:solidFill>
                  <a:prstClr val="black"/>
                </a:solidFill>
                <a:latin typeface="Segoe UI Light"/>
                <a:cs typeface="Segoe UI Light"/>
                <a:sym typeface="Segoe UI Light"/>
              </a:rPr>
              <a:t>serving </a:t>
            </a:r>
            <a:r>
              <a:rPr lang="en-US" sz="1600" dirty="0">
                <a:solidFill>
                  <a:prstClr val="black"/>
                </a:solidFill>
                <a:latin typeface="Segoe UI Light"/>
                <a:cs typeface="Segoe UI Light"/>
                <a:sym typeface="Segoe UI Light"/>
              </a:rPr>
              <a:t>layer has batch views so data available for fast queries.  </a:t>
            </a:r>
          </a:p>
          <a:p>
            <a:pPr marL="187157" lvl="0" indent="-187157">
              <a:spcBef>
                <a:spcPts val="1000"/>
              </a:spcBef>
              <a:buSzPct val="100000"/>
              <a:buFontTx/>
              <a:buAutoNum type="arabicPeriod"/>
              <a:defRPr sz="14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The </a:t>
            </a:r>
            <a:r>
              <a:rPr lang="en-US" sz="1600" b="1" dirty="0">
                <a:solidFill>
                  <a:prstClr val="black"/>
                </a:solidFill>
                <a:latin typeface="Segoe UI Light"/>
                <a:cs typeface="Segoe UI Light"/>
                <a:sym typeface="Segoe UI Light"/>
              </a:rPr>
              <a:t>speed</a:t>
            </a:r>
            <a:r>
              <a:rPr lang="en-US" sz="1600" dirty="0">
                <a:solidFill>
                  <a:prstClr val="black"/>
                </a:solidFill>
                <a:latin typeface="Segoe UI Light"/>
                <a:cs typeface="Segoe UI Light"/>
                <a:sym typeface="Segoe UI Light"/>
              </a:rPr>
              <a:t> layer compensates for processing time (to serving layer) and deals with recent data only.</a:t>
            </a:r>
          </a:p>
          <a:p>
            <a:pPr marL="187157" lvl="0" indent="-187157">
              <a:spcBef>
                <a:spcPts val="1000"/>
              </a:spcBef>
              <a:buSzPct val="100000"/>
              <a:buFontTx/>
              <a:buAutoNum type="arabicPeriod"/>
              <a:defRPr sz="14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All queries can be answered by merging results from batch views and real-time views.</a:t>
            </a:r>
          </a:p>
          <a:p>
            <a:pPr lvl="0">
              <a:defRPr sz="1400" i="1">
                <a:latin typeface="Segoe UI Light"/>
                <a:ea typeface="Segoe UI Light"/>
                <a:cs typeface="Segoe UI Light"/>
                <a:sym typeface="Segoe UI Light"/>
              </a:defRPr>
            </a:pPr>
            <a:endParaRPr lang="en-US" sz="1600" i="1" dirty="0">
              <a:solidFill>
                <a:prstClr val="black"/>
              </a:solidFill>
              <a:latin typeface="Segoe UI Light"/>
              <a:cs typeface="Segoe UI Light"/>
              <a:sym typeface="Segoe UI Light"/>
            </a:endParaRPr>
          </a:p>
          <a:p>
            <a:pPr lvl="0">
              <a:defRPr sz="1400" i="1">
                <a:latin typeface="Segoe UI Light"/>
                <a:ea typeface="Segoe UI Light"/>
                <a:cs typeface="Segoe UI Light"/>
                <a:sym typeface="Segoe UI Light"/>
              </a:defRPr>
            </a:pPr>
            <a:r>
              <a:rPr lang="en-US" sz="1600" i="1" dirty="0">
                <a:solidFill>
                  <a:prstClr val="black"/>
                </a:solidFill>
                <a:latin typeface="Segoe UI Light"/>
                <a:cs typeface="Segoe UI Light"/>
                <a:sym typeface="Segoe UI Light"/>
              </a:rPr>
              <a:t>Source: http://lambda-architecture.net/</a:t>
            </a:r>
          </a:p>
        </p:txBody>
      </p:sp>
      <p:grpSp>
        <p:nvGrpSpPr>
          <p:cNvPr id="42" name="Group 41">
            <a:extLst>
              <a:ext uri="{FF2B5EF4-FFF2-40B4-BE49-F238E27FC236}">
                <a16:creationId xmlns:a16="http://schemas.microsoft.com/office/drawing/2014/main" id="{0779FA8F-D4A8-4F18-A0B0-5BC6D8AE5C97}"/>
              </a:ext>
            </a:extLst>
          </p:cNvPr>
          <p:cNvGrpSpPr/>
          <p:nvPr/>
        </p:nvGrpSpPr>
        <p:grpSpPr>
          <a:xfrm>
            <a:off x="4215664" y="1245072"/>
            <a:ext cx="7778211" cy="4367856"/>
            <a:chOff x="407896" y="1759553"/>
            <a:chExt cx="7778211" cy="4367856"/>
          </a:xfrm>
        </p:grpSpPr>
        <p:sp>
          <p:nvSpPr>
            <p:cNvPr id="43" name="Rounded Rectangle">
              <a:extLst>
                <a:ext uri="{FF2B5EF4-FFF2-40B4-BE49-F238E27FC236}">
                  <a16:creationId xmlns:a16="http://schemas.microsoft.com/office/drawing/2014/main" id="{A284FCAD-D9BB-488A-AA12-D8425D976E3D}"/>
                </a:ext>
              </a:extLst>
            </p:cNvPr>
            <p:cNvSpPr/>
            <p:nvPr/>
          </p:nvSpPr>
          <p:spPr>
            <a:xfrm>
              <a:off x="2094707" y="1759553"/>
              <a:ext cx="2243853" cy="2493766"/>
            </a:xfrm>
            <a:prstGeom prst="roundRect">
              <a:avLst>
                <a:gd name="adj" fmla="val 12928"/>
              </a:avLst>
            </a:prstGeom>
            <a:solidFill>
              <a:srgbClr val="FFFFFF"/>
            </a:solidFill>
            <a:ln w="12700">
              <a:solidFill>
                <a:srgbClr val="535353"/>
              </a:solidFill>
              <a:prstDash val="sysDot"/>
              <a:miter lim="400000"/>
            </a:ln>
          </p:spPr>
          <p:txBody>
            <a:bodyPr lIns="45719" r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new data">
              <a:extLst>
                <a:ext uri="{FF2B5EF4-FFF2-40B4-BE49-F238E27FC236}">
                  <a16:creationId xmlns:a16="http://schemas.microsoft.com/office/drawing/2014/main" id="{E666DB09-348F-45E3-A3D9-D2E3A4DB838D}"/>
                </a:ext>
              </a:extLst>
            </p:cNvPr>
            <p:cNvSpPr/>
            <p:nvPr/>
          </p:nvSpPr>
          <p:spPr>
            <a:xfrm>
              <a:off x="476771" y="3699730"/>
              <a:ext cx="875388" cy="875388"/>
            </a:xfrm>
            <a:prstGeom prst="ellipse">
              <a:avLst/>
            </a:prstGeom>
            <a:solidFill>
              <a:srgbClr val="FFFFFF"/>
            </a:solidFill>
            <a:ln w="12700">
              <a:solidFill>
                <a:srgbClr val="535353"/>
              </a:solidFill>
              <a:prstDash val="sysDot"/>
              <a:miter lim="400000"/>
            </a:ln>
            <a:extLst>
              <a:ext uri="{C572A759-6A51-4108-AA02-DFA0A04FC94B}">
                <ma14:wrappingTextBoxFlag xmlns="" xmlns:ma14="http://schemas.microsoft.com/office/mac/drawingml/2011/main" val="1"/>
              </a:ext>
            </a:extLst>
          </p:spPr>
          <p:txBody>
            <a:bodyPr lIns="45719" rIns="45719" anchor="ctr"/>
            <a:lstStyle>
              <a:lvl1pPr algn="ctr">
                <a:defRPr sz="1400">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prstClr val="black"/>
                  </a:solidFill>
                  <a:effectLst/>
                  <a:uLnTx/>
                  <a:uFillTx/>
                  <a:latin typeface="Segoe UI Light"/>
                  <a:cs typeface="Segoe UI Light"/>
                  <a:sym typeface="Segoe UI Light"/>
                </a:rPr>
                <a:t>new data</a:t>
              </a:r>
            </a:p>
          </p:txBody>
        </p:sp>
        <p:sp>
          <p:nvSpPr>
            <p:cNvPr id="45" name="Rounded Rectangle">
              <a:extLst>
                <a:ext uri="{FF2B5EF4-FFF2-40B4-BE49-F238E27FC236}">
                  <a16:creationId xmlns:a16="http://schemas.microsoft.com/office/drawing/2014/main" id="{CAD1FAA6-50D5-443D-9963-8EE0A7881371}"/>
                </a:ext>
              </a:extLst>
            </p:cNvPr>
            <p:cNvSpPr/>
            <p:nvPr/>
          </p:nvSpPr>
          <p:spPr>
            <a:xfrm>
              <a:off x="4741387" y="1759553"/>
              <a:ext cx="2243852" cy="2493766"/>
            </a:xfrm>
            <a:prstGeom prst="roundRect">
              <a:avLst>
                <a:gd name="adj" fmla="val 12928"/>
              </a:avLst>
            </a:prstGeom>
            <a:solidFill>
              <a:srgbClr val="FFFFFF"/>
            </a:solidFill>
            <a:ln w="12700">
              <a:solidFill>
                <a:srgbClr val="535353"/>
              </a:solidFill>
              <a:prstDash val="sysDot"/>
              <a:miter lim="400000"/>
            </a:ln>
          </p:spPr>
          <p:txBody>
            <a:bodyPr lIns="45719" r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ounded Rectangle">
              <a:extLst>
                <a:ext uri="{FF2B5EF4-FFF2-40B4-BE49-F238E27FC236}">
                  <a16:creationId xmlns:a16="http://schemas.microsoft.com/office/drawing/2014/main" id="{F5D0D7CE-22D4-4DC3-9DED-D00E4C050AB8}"/>
                </a:ext>
              </a:extLst>
            </p:cNvPr>
            <p:cNvSpPr/>
            <p:nvPr/>
          </p:nvSpPr>
          <p:spPr>
            <a:xfrm>
              <a:off x="2099295" y="4442224"/>
              <a:ext cx="4855489" cy="1685185"/>
            </a:xfrm>
            <a:prstGeom prst="roundRect">
              <a:avLst>
                <a:gd name="adj" fmla="val 17214"/>
              </a:avLst>
            </a:prstGeom>
            <a:solidFill>
              <a:srgbClr val="FFFFFF"/>
            </a:solidFill>
            <a:ln w="12700">
              <a:solidFill>
                <a:srgbClr val="535353"/>
              </a:solidFill>
              <a:prstDash val="sysDot"/>
              <a:miter lim="400000"/>
            </a:ln>
          </p:spPr>
          <p:txBody>
            <a:bodyPr lIns="45719" r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speed layer">
              <a:extLst>
                <a:ext uri="{FF2B5EF4-FFF2-40B4-BE49-F238E27FC236}">
                  <a16:creationId xmlns:a16="http://schemas.microsoft.com/office/drawing/2014/main" id="{6B3A1CAD-96DC-40D8-A282-4AB9608DBEFA}"/>
                </a:ext>
              </a:extLst>
            </p:cNvPr>
            <p:cNvSpPr txBox="1"/>
            <p:nvPr/>
          </p:nvSpPr>
          <p:spPr>
            <a:xfrm>
              <a:off x="2700304" y="4575118"/>
              <a:ext cx="928394"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Segoe UI Light"/>
                  <a:ea typeface="Segoe UI Light"/>
                  <a:cs typeface="Segoe UI Light"/>
                  <a:sym typeface="Segoe UI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prstClr val="black"/>
                  </a:solidFill>
                  <a:effectLst/>
                  <a:uLnTx/>
                  <a:uFillTx/>
                  <a:latin typeface="Segoe UI Light"/>
                  <a:cs typeface="Segoe UI Light"/>
                  <a:sym typeface="Segoe UI Light"/>
                </a:rPr>
                <a:t>speed layer</a:t>
              </a:r>
            </a:p>
          </p:txBody>
        </p:sp>
        <p:sp>
          <p:nvSpPr>
            <p:cNvPr id="48" name="batch layer">
              <a:extLst>
                <a:ext uri="{FF2B5EF4-FFF2-40B4-BE49-F238E27FC236}">
                  <a16:creationId xmlns:a16="http://schemas.microsoft.com/office/drawing/2014/main" id="{443518A5-A11F-4642-AE8C-89B1604CFADB}"/>
                </a:ext>
              </a:extLst>
            </p:cNvPr>
            <p:cNvSpPr txBox="1"/>
            <p:nvPr/>
          </p:nvSpPr>
          <p:spPr>
            <a:xfrm>
              <a:off x="2692092" y="1948341"/>
              <a:ext cx="897295"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Segoe UI Light"/>
                  <a:ea typeface="Segoe UI Light"/>
                  <a:cs typeface="Segoe UI Light"/>
                  <a:sym typeface="Segoe UI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prstClr val="black"/>
                  </a:solidFill>
                  <a:effectLst/>
                  <a:uLnTx/>
                  <a:uFillTx/>
                  <a:latin typeface="Segoe UI Light"/>
                  <a:cs typeface="Segoe UI Light"/>
                  <a:sym typeface="Segoe UI Light"/>
                </a:rPr>
                <a:t>batch layer</a:t>
              </a:r>
            </a:p>
          </p:txBody>
        </p:sp>
        <p:sp>
          <p:nvSpPr>
            <p:cNvPr id="49" name="serving layer">
              <a:extLst>
                <a:ext uri="{FF2B5EF4-FFF2-40B4-BE49-F238E27FC236}">
                  <a16:creationId xmlns:a16="http://schemas.microsoft.com/office/drawing/2014/main" id="{3AFC38C6-0E69-4624-B397-C1B5C29D5E3A}"/>
                </a:ext>
              </a:extLst>
            </p:cNvPr>
            <p:cNvSpPr txBox="1"/>
            <p:nvPr/>
          </p:nvSpPr>
          <p:spPr>
            <a:xfrm>
              <a:off x="5294160" y="1922620"/>
              <a:ext cx="1016623"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Segoe UI Light"/>
                  <a:ea typeface="Segoe UI Light"/>
                  <a:cs typeface="Segoe UI Light"/>
                  <a:sym typeface="Segoe UI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prstClr val="black"/>
                  </a:solidFill>
                  <a:effectLst/>
                  <a:uLnTx/>
                  <a:uFillTx/>
                  <a:latin typeface="Segoe UI Light"/>
                  <a:cs typeface="Segoe UI Light"/>
                  <a:sym typeface="Segoe UI Light"/>
                </a:rPr>
                <a:t>serving layer</a:t>
              </a:r>
            </a:p>
          </p:txBody>
        </p:sp>
        <p:sp>
          <p:nvSpPr>
            <p:cNvPr id="50" name="real-time view">
              <a:extLst>
                <a:ext uri="{FF2B5EF4-FFF2-40B4-BE49-F238E27FC236}">
                  <a16:creationId xmlns:a16="http://schemas.microsoft.com/office/drawing/2014/main" id="{BD75C153-0ACF-4BF0-9B7A-B92AC6E6F2C0}"/>
                </a:ext>
              </a:extLst>
            </p:cNvPr>
            <p:cNvSpPr/>
            <p:nvPr/>
          </p:nvSpPr>
          <p:spPr>
            <a:xfrm>
              <a:off x="2555741" y="5025835"/>
              <a:ext cx="1270001" cy="517962"/>
            </a:xfrm>
            <a:prstGeom prst="rect">
              <a:avLst/>
            </a:prstGeom>
            <a:solidFill>
              <a:schemeClr val="accent1"/>
            </a:solidFill>
            <a:ln w="12700">
              <a:solidFill>
                <a:srgbClr val="42719B"/>
              </a:solidFill>
              <a:miter/>
            </a:ln>
            <a:extLst>
              <a:ext uri="{C572A759-6A51-4108-AA02-DFA0A04FC94B}">
                <ma14:wrappingTextBoxFlag xmlns="" xmlns:ma14="http://schemas.microsoft.com/office/mac/drawingml/2011/main" val="1"/>
              </a:ext>
            </a:extLst>
          </p:spPr>
          <p:txBody>
            <a:bodyPr lIns="45719" rIns="45719" anchor="ctr"/>
            <a:lstStyle>
              <a:lvl1pPr algn="ctr">
                <a:defRPr sz="1300">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Segoe UI Light"/>
                  <a:cs typeface="Segoe UI Light"/>
                  <a:sym typeface="Segoe UI Light"/>
                </a:rPr>
                <a:t>real-time view</a:t>
              </a:r>
            </a:p>
          </p:txBody>
        </p:sp>
        <p:sp>
          <p:nvSpPr>
            <p:cNvPr id="51" name="real-time view">
              <a:extLst>
                <a:ext uri="{FF2B5EF4-FFF2-40B4-BE49-F238E27FC236}">
                  <a16:creationId xmlns:a16="http://schemas.microsoft.com/office/drawing/2014/main" id="{D8A8AF09-0FC4-43A2-8221-7E24D6FD2DDD}"/>
                </a:ext>
              </a:extLst>
            </p:cNvPr>
            <p:cNvSpPr/>
            <p:nvPr/>
          </p:nvSpPr>
          <p:spPr>
            <a:xfrm>
              <a:off x="5202421" y="5025835"/>
              <a:ext cx="1270001" cy="517962"/>
            </a:xfrm>
            <a:prstGeom prst="rect">
              <a:avLst/>
            </a:prstGeom>
            <a:solidFill>
              <a:schemeClr val="accent1"/>
            </a:solidFill>
            <a:ln w="12700">
              <a:solidFill>
                <a:srgbClr val="42719B"/>
              </a:solidFill>
              <a:miter/>
            </a:ln>
            <a:extLst>
              <a:ext uri="{C572A759-6A51-4108-AA02-DFA0A04FC94B}">
                <ma14:wrappingTextBoxFlag xmlns="" xmlns:ma14="http://schemas.microsoft.com/office/mac/drawingml/2011/main" val="1"/>
              </a:ext>
            </a:extLst>
          </p:spPr>
          <p:txBody>
            <a:bodyPr lIns="45719" rIns="45719" anchor="ctr"/>
            <a:lstStyle>
              <a:lvl1pPr algn="ctr">
                <a:defRPr sz="1300">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Segoe UI Light"/>
                  <a:cs typeface="Segoe UI Light"/>
                  <a:sym typeface="Segoe UI Light"/>
                </a:rPr>
                <a:t>real-time view</a:t>
              </a:r>
            </a:p>
          </p:txBody>
        </p:sp>
        <p:sp>
          <p:nvSpPr>
            <p:cNvPr id="52" name="master dataset">
              <a:extLst>
                <a:ext uri="{FF2B5EF4-FFF2-40B4-BE49-F238E27FC236}">
                  <a16:creationId xmlns:a16="http://schemas.microsoft.com/office/drawing/2014/main" id="{E57DC857-A227-458D-8B87-03F4E82E782E}"/>
                </a:ext>
              </a:extLst>
            </p:cNvPr>
            <p:cNvSpPr/>
            <p:nvPr/>
          </p:nvSpPr>
          <p:spPr>
            <a:xfrm>
              <a:off x="2579266" y="3404726"/>
              <a:ext cx="1270001" cy="517963"/>
            </a:xfrm>
            <a:prstGeom prst="rect">
              <a:avLst/>
            </a:prstGeom>
            <a:solidFill>
              <a:srgbClr val="44546A"/>
            </a:solidFill>
            <a:ln w="12700">
              <a:miter lim="400000"/>
            </a:ln>
            <a:extLst>
              <a:ext uri="{C572A759-6A51-4108-AA02-DFA0A04FC94B}">
                <ma14:wrappingTextBoxFlag xmlns="" xmlns:ma14="http://schemas.microsoft.com/office/mac/drawingml/2011/main" val="1"/>
              </a:ext>
            </a:extLst>
          </p:spPr>
          <p:txBody>
            <a:bodyPr lIns="45719" rIns="45719" anchor="ctr"/>
            <a:lstStyle>
              <a:lvl1pPr algn="ctr">
                <a:lnSpc>
                  <a:spcPct val="90000"/>
                </a:lnSpc>
                <a:defRPr sz="1300">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Segoe UI Light"/>
                  <a:cs typeface="Segoe UI Light"/>
                  <a:sym typeface="Segoe UI Light"/>
                </a:rPr>
                <a:t>master dataset</a:t>
              </a:r>
            </a:p>
          </p:txBody>
        </p:sp>
        <p:sp>
          <p:nvSpPr>
            <p:cNvPr id="53" name="batch view">
              <a:extLst>
                <a:ext uri="{FF2B5EF4-FFF2-40B4-BE49-F238E27FC236}">
                  <a16:creationId xmlns:a16="http://schemas.microsoft.com/office/drawing/2014/main" id="{4A3149F4-E5DD-45C5-BE4B-0FEAC38379B0}"/>
                </a:ext>
              </a:extLst>
            </p:cNvPr>
            <p:cNvSpPr/>
            <p:nvPr/>
          </p:nvSpPr>
          <p:spPr>
            <a:xfrm>
              <a:off x="5228313" y="2415866"/>
              <a:ext cx="1270001" cy="517962"/>
            </a:xfrm>
            <a:prstGeom prst="rect">
              <a:avLst/>
            </a:prstGeom>
            <a:solidFill>
              <a:srgbClr val="385724"/>
            </a:solidFill>
            <a:ln w="12700">
              <a:miter lim="400000"/>
            </a:ln>
            <a:extLst>
              <a:ext uri="{C572A759-6A51-4108-AA02-DFA0A04FC94B}">
                <ma14:wrappingTextBoxFlag xmlns="" xmlns:ma14="http://schemas.microsoft.com/office/mac/drawingml/2011/main" val="1"/>
              </a:ext>
            </a:extLst>
          </p:spPr>
          <p:txBody>
            <a:bodyPr lIns="45719" rIns="45719" anchor="ctr"/>
            <a:lstStyle>
              <a:lvl1pPr algn="ctr">
                <a:defRPr sz="1300">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Segoe UI Light"/>
                  <a:cs typeface="Segoe UI Light"/>
                  <a:sym typeface="Segoe UI Light"/>
                </a:rPr>
                <a:t>batch view</a:t>
              </a:r>
            </a:p>
          </p:txBody>
        </p:sp>
        <p:sp>
          <p:nvSpPr>
            <p:cNvPr id="54" name="batch view">
              <a:extLst>
                <a:ext uri="{FF2B5EF4-FFF2-40B4-BE49-F238E27FC236}">
                  <a16:creationId xmlns:a16="http://schemas.microsoft.com/office/drawing/2014/main" id="{C236ABB4-A883-474B-8158-98C95F5CA2F5}"/>
                </a:ext>
              </a:extLst>
            </p:cNvPr>
            <p:cNvSpPr/>
            <p:nvPr/>
          </p:nvSpPr>
          <p:spPr>
            <a:xfrm>
              <a:off x="5228313" y="3324597"/>
              <a:ext cx="1270001" cy="517963"/>
            </a:xfrm>
            <a:prstGeom prst="rect">
              <a:avLst/>
            </a:prstGeom>
            <a:solidFill>
              <a:srgbClr val="385724"/>
            </a:solidFill>
            <a:ln w="12700">
              <a:miter lim="400000"/>
            </a:ln>
            <a:extLst>
              <a:ext uri="{C572A759-6A51-4108-AA02-DFA0A04FC94B}">
                <ma14:wrappingTextBoxFlag xmlns="" xmlns:ma14="http://schemas.microsoft.com/office/mac/drawingml/2011/main" val="1"/>
              </a:ext>
            </a:extLst>
          </p:spPr>
          <p:txBody>
            <a:bodyPr lIns="45719" rIns="45719" anchor="ctr"/>
            <a:lstStyle>
              <a:lvl1pPr algn="ctr">
                <a:defRPr sz="1300">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Segoe UI Light"/>
                  <a:cs typeface="Segoe UI Light"/>
                  <a:sym typeface="Segoe UI Light"/>
                </a:rPr>
                <a:t>batch view</a:t>
              </a:r>
            </a:p>
          </p:txBody>
        </p:sp>
        <p:sp>
          <p:nvSpPr>
            <p:cNvPr id="55" name="pre-compute">
              <a:extLst>
                <a:ext uri="{FF2B5EF4-FFF2-40B4-BE49-F238E27FC236}">
                  <a16:creationId xmlns:a16="http://schemas.microsoft.com/office/drawing/2014/main" id="{F57F3A8D-4070-4E20-9C48-3FC0D11116B9}"/>
                </a:ext>
              </a:extLst>
            </p:cNvPr>
            <p:cNvSpPr/>
            <p:nvPr/>
          </p:nvSpPr>
          <p:spPr>
            <a:xfrm>
              <a:off x="2579266" y="2495995"/>
              <a:ext cx="1270001" cy="517962"/>
            </a:xfrm>
            <a:prstGeom prst="rect">
              <a:avLst/>
            </a:prstGeom>
            <a:solidFill>
              <a:srgbClr val="385724"/>
            </a:solidFill>
            <a:ln w="12700">
              <a:miter lim="400000"/>
            </a:ln>
            <a:extLst>
              <a:ext uri="{C572A759-6A51-4108-AA02-DFA0A04FC94B}">
                <ma14:wrappingTextBoxFlag xmlns="" xmlns:ma14="http://schemas.microsoft.com/office/mac/drawingml/2011/main" val="1"/>
              </a:ext>
            </a:extLst>
          </p:spPr>
          <p:txBody>
            <a:bodyPr lIns="45719" rIns="45719" anchor="ctr"/>
            <a:lstStyle>
              <a:lvl1pPr algn="ctr">
                <a:defRPr sz="1300">
                  <a:solidFill>
                    <a:srgbClr val="FFFFFF"/>
                  </a:solidFill>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Segoe UI Light"/>
                  <a:cs typeface="Segoe UI Light"/>
                  <a:sym typeface="Segoe UI Light"/>
                </a:rPr>
                <a:t>pre-compute</a:t>
              </a:r>
            </a:p>
          </p:txBody>
        </p:sp>
        <p:sp>
          <p:nvSpPr>
            <p:cNvPr id="56" name="Arrow">
              <a:extLst>
                <a:ext uri="{FF2B5EF4-FFF2-40B4-BE49-F238E27FC236}">
                  <a16:creationId xmlns:a16="http://schemas.microsoft.com/office/drawing/2014/main" id="{F2BBEFE1-6F6D-491D-9175-019179970B86}"/>
                </a:ext>
              </a:extLst>
            </p:cNvPr>
            <p:cNvSpPr/>
            <p:nvPr/>
          </p:nvSpPr>
          <p:spPr>
            <a:xfrm rot="19764966">
              <a:off x="1319208" y="3522744"/>
              <a:ext cx="754004" cy="312421"/>
            </a:xfrm>
            <a:prstGeom prst="rightArrow">
              <a:avLst>
                <a:gd name="adj1" fmla="val 51731"/>
                <a:gd name="adj2" fmla="val 78580"/>
              </a:avLst>
            </a:prstGeom>
            <a:solidFill>
              <a:schemeClr val="accent5"/>
            </a:solidFill>
            <a:ln w="12700">
              <a:miter lim="400000"/>
            </a:ln>
          </p:spPr>
          <p:txBody>
            <a:bodyPr lIns="45719" rIns="45719" anchor="ctr"/>
            <a:lstStyle/>
            <a:p>
              <a:pPr marL="0" marR="0" lvl="0" indent="0" algn="l" defTabSz="1219200" rtl="0" eaLnBrk="1" fontAlgn="auto" latinLnBrk="0" hangingPunct="1">
                <a:lnSpc>
                  <a:spcPct val="100000"/>
                </a:lnSpc>
                <a:spcBef>
                  <a:spcPts val="0"/>
                </a:spcBef>
                <a:spcAft>
                  <a:spcPts val="0"/>
                </a:spcAft>
                <a:buClrTx/>
                <a:buSzTx/>
                <a:buFontTx/>
                <a:buNone/>
                <a:tabLst/>
                <a:defRPr sz="2400"/>
              </a:pPr>
              <a:endParaRPr kumimoji="0"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Arrow">
              <a:extLst>
                <a:ext uri="{FF2B5EF4-FFF2-40B4-BE49-F238E27FC236}">
                  <a16:creationId xmlns:a16="http://schemas.microsoft.com/office/drawing/2014/main" id="{FC660BA5-70F5-41FF-AF89-A91F2244E75F}"/>
                </a:ext>
              </a:extLst>
            </p:cNvPr>
            <p:cNvSpPr/>
            <p:nvPr/>
          </p:nvSpPr>
          <p:spPr>
            <a:xfrm rot="2052689">
              <a:off x="1306127" y="4524050"/>
              <a:ext cx="754004" cy="312421"/>
            </a:xfrm>
            <a:prstGeom prst="rightArrow">
              <a:avLst>
                <a:gd name="adj1" fmla="val 51731"/>
                <a:gd name="adj2" fmla="val 78580"/>
              </a:avLst>
            </a:prstGeom>
            <a:solidFill>
              <a:schemeClr val="accent5"/>
            </a:solidFill>
            <a:ln w="12700">
              <a:miter lim="400000"/>
            </a:ln>
          </p:spPr>
          <p:txBody>
            <a:bodyPr lIns="45719" rIns="45719" anchor="ctr"/>
            <a:lstStyle/>
            <a:p>
              <a:pPr marL="0" marR="0" lvl="0" indent="0" algn="l" defTabSz="1219200" rtl="0" eaLnBrk="1" fontAlgn="auto" latinLnBrk="0" hangingPunct="1">
                <a:lnSpc>
                  <a:spcPct val="100000"/>
                </a:lnSpc>
                <a:spcBef>
                  <a:spcPts val="0"/>
                </a:spcBef>
                <a:spcAft>
                  <a:spcPts val="0"/>
                </a:spcAft>
                <a:buClrTx/>
                <a:buSzTx/>
                <a:buFontTx/>
                <a:buNone/>
                <a:tabLst/>
                <a:defRPr sz="2400"/>
              </a:pPr>
              <a:endParaRPr kumimoji="0"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row">
              <a:extLst>
                <a:ext uri="{FF2B5EF4-FFF2-40B4-BE49-F238E27FC236}">
                  <a16:creationId xmlns:a16="http://schemas.microsoft.com/office/drawing/2014/main" id="{5ADF92BA-F139-438B-B48C-AB43BFC2ABCD}"/>
                </a:ext>
              </a:extLst>
            </p:cNvPr>
            <p:cNvSpPr/>
            <p:nvPr/>
          </p:nvSpPr>
          <p:spPr>
            <a:xfrm>
              <a:off x="4175929" y="2967355"/>
              <a:ext cx="754004" cy="312421"/>
            </a:xfrm>
            <a:prstGeom prst="rightArrow">
              <a:avLst>
                <a:gd name="adj1" fmla="val 51731"/>
                <a:gd name="adj2" fmla="val 78580"/>
              </a:avLst>
            </a:prstGeom>
            <a:solidFill>
              <a:schemeClr val="accent6">
                <a:lumOff val="-9568"/>
              </a:schemeClr>
            </a:solidFill>
            <a:ln w="12700">
              <a:miter lim="400000"/>
            </a:ln>
          </p:spPr>
          <p:txBody>
            <a:bodyPr lIns="45719" rIns="45719" anchor="ctr"/>
            <a:lstStyle/>
            <a:p>
              <a:pPr marL="0" marR="0" lvl="0" indent="0" algn="l" defTabSz="1219200" rtl="0" eaLnBrk="1" fontAlgn="auto" latinLnBrk="0" hangingPunct="1">
                <a:lnSpc>
                  <a:spcPct val="100000"/>
                </a:lnSpc>
                <a:spcBef>
                  <a:spcPts val="0"/>
                </a:spcBef>
                <a:spcAft>
                  <a:spcPts val="0"/>
                </a:spcAft>
                <a:buClrTx/>
                <a:buSzTx/>
                <a:buFontTx/>
                <a:buNone/>
                <a:tabLst/>
                <a:defRPr sz="2400"/>
              </a:pPr>
              <a:endParaRPr kumimoji="0"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1">
              <a:extLst>
                <a:ext uri="{FF2B5EF4-FFF2-40B4-BE49-F238E27FC236}">
                  <a16:creationId xmlns:a16="http://schemas.microsoft.com/office/drawing/2014/main" id="{877C7ADD-CAD0-48BF-81A5-49C1B773DC53}"/>
                </a:ext>
              </a:extLst>
            </p:cNvPr>
            <p:cNvSpPr/>
            <p:nvPr/>
          </p:nvSpPr>
          <p:spPr>
            <a:xfrm>
              <a:off x="407896" y="3710858"/>
              <a:ext cx="300992"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a:ln>
                    <a:noFill/>
                  </a:ln>
                  <a:solidFill>
                    <a:srgbClr val="535353"/>
                  </a:solidFill>
                  <a:effectLst/>
                  <a:uLnTx/>
                  <a:uFillTx/>
                  <a:latin typeface="Segoe UI Light"/>
                  <a:cs typeface="Segoe UI Light"/>
                  <a:sym typeface="Segoe UI Light"/>
                </a:rPr>
                <a:t>1</a:t>
              </a:r>
            </a:p>
          </p:txBody>
        </p:sp>
        <p:sp>
          <p:nvSpPr>
            <p:cNvPr id="60" name="4">
              <a:extLst>
                <a:ext uri="{FF2B5EF4-FFF2-40B4-BE49-F238E27FC236}">
                  <a16:creationId xmlns:a16="http://schemas.microsoft.com/office/drawing/2014/main" id="{AB0A7C3B-C03E-4E4B-A216-13DD76D847AC}"/>
                </a:ext>
              </a:extLst>
            </p:cNvPr>
            <p:cNvSpPr/>
            <p:nvPr/>
          </p:nvSpPr>
          <p:spPr>
            <a:xfrm>
              <a:off x="2391101" y="4853858"/>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a:ln>
                    <a:noFill/>
                  </a:ln>
                  <a:solidFill>
                    <a:srgbClr val="535353"/>
                  </a:solidFill>
                  <a:effectLst/>
                  <a:uLnTx/>
                  <a:uFillTx/>
                  <a:latin typeface="Segoe UI Light"/>
                  <a:cs typeface="Segoe UI Light"/>
                  <a:sym typeface="Segoe UI Light"/>
                </a:rPr>
                <a:t>4</a:t>
              </a:r>
            </a:p>
          </p:txBody>
        </p:sp>
        <p:sp>
          <p:nvSpPr>
            <p:cNvPr id="61" name="2">
              <a:extLst>
                <a:ext uri="{FF2B5EF4-FFF2-40B4-BE49-F238E27FC236}">
                  <a16:creationId xmlns:a16="http://schemas.microsoft.com/office/drawing/2014/main" id="{391B8955-EA31-4D5F-916F-D89953BA36A2}"/>
                </a:ext>
              </a:extLst>
            </p:cNvPr>
            <p:cNvSpPr/>
            <p:nvPr/>
          </p:nvSpPr>
          <p:spPr>
            <a:xfrm>
              <a:off x="2404488" y="2879554"/>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a:ln>
                    <a:noFill/>
                  </a:ln>
                  <a:solidFill>
                    <a:srgbClr val="535353"/>
                  </a:solidFill>
                  <a:effectLst/>
                  <a:uLnTx/>
                  <a:uFillTx/>
                  <a:latin typeface="Segoe UI Light"/>
                  <a:cs typeface="Segoe UI Light"/>
                  <a:sym typeface="Segoe UI Light"/>
                </a:rPr>
                <a:t>2</a:t>
              </a:r>
            </a:p>
          </p:txBody>
        </p:sp>
        <p:sp>
          <p:nvSpPr>
            <p:cNvPr id="62" name="3">
              <a:extLst>
                <a:ext uri="{FF2B5EF4-FFF2-40B4-BE49-F238E27FC236}">
                  <a16:creationId xmlns:a16="http://schemas.microsoft.com/office/drawing/2014/main" id="{423A7390-7BC7-43EA-A37D-9738E7BDDAAB}"/>
                </a:ext>
              </a:extLst>
            </p:cNvPr>
            <p:cNvSpPr/>
            <p:nvPr/>
          </p:nvSpPr>
          <p:spPr>
            <a:xfrm>
              <a:off x="5117704" y="2855941"/>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a:ln>
                    <a:noFill/>
                  </a:ln>
                  <a:solidFill>
                    <a:srgbClr val="535353"/>
                  </a:solidFill>
                  <a:effectLst/>
                  <a:uLnTx/>
                  <a:uFillTx/>
                  <a:latin typeface="Segoe UI Light"/>
                  <a:cs typeface="Segoe UI Light"/>
                  <a:sym typeface="Segoe UI Light"/>
                </a:rPr>
                <a:t>3</a:t>
              </a:r>
            </a:p>
          </p:txBody>
        </p:sp>
        <p:sp>
          <p:nvSpPr>
            <p:cNvPr id="63" name="query">
              <a:extLst>
                <a:ext uri="{FF2B5EF4-FFF2-40B4-BE49-F238E27FC236}">
                  <a16:creationId xmlns:a16="http://schemas.microsoft.com/office/drawing/2014/main" id="{E04EFB75-CEEA-4E63-A05A-8840FBBC81AD}"/>
                </a:ext>
              </a:extLst>
            </p:cNvPr>
            <p:cNvSpPr/>
            <p:nvPr/>
          </p:nvSpPr>
          <p:spPr>
            <a:xfrm>
              <a:off x="7205231" y="3645072"/>
              <a:ext cx="980876" cy="812801"/>
            </a:xfrm>
            <a:prstGeom prst="wedgeEllipseCallout">
              <a:avLst>
                <a:gd name="adj1" fmla="val -48964"/>
                <a:gd name="adj2" fmla="val 70000"/>
              </a:avLst>
            </a:prstGeom>
            <a:solidFill>
              <a:srgbClr val="FFFFFF"/>
            </a:solidFill>
            <a:ln w="12700">
              <a:solidFill>
                <a:schemeClr val="accent1"/>
              </a:solidFill>
              <a:miter/>
            </a:ln>
            <a:extLst>
              <a:ext uri="{C572A759-6A51-4108-AA02-DFA0A04FC94B}">
                <ma14:wrappingTextBoxFlag xmlns="" xmlns:ma14="http://schemas.microsoft.com/office/mac/drawingml/2011/main" val="1"/>
              </a:ext>
            </a:extLst>
          </p:spPr>
          <p:txBody>
            <a:bodyPr lIns="45719" rIns="45719" anchor="ctr"/>
            <a:lstStyle>
              <a:lvl1pPr algn="ctr">
                <a:defRPr sz="1400">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prstClr val="black"/>
                  </a:solidFill>
                  <a:effectLst/>
                  <a:uLnTx/>
                  <a:uFillTx/>
                  <a:latin typeface="Segoe UI Light"/>
                  <a:cs typeface="Segoe UI Light"/>
                  <a:sym typeface="Segoe UI Light"/>
                </a:rPr>
                <a:t>query</a:t>
              </a:r>
            </a:p>
          </p:txBody>
        </p:sp>
        <p:sp>
          <p:nvSpPr>
            <p:cNvPr id="64" name="5">
              <a:extLst>
                <a:ext uri="{FF2B5EF4-FFF2-40B4-BE49-F238E27FC236}">
                  <a16:creationId xmlns:a16="http://schemas.microsoft.com/office/drawing/2014/main" id="{0BDBEBBB-836F-4DE6-87EC-4E114E12A6C6}"/>
                </a:ext>
              </a:extLst>
            </p:cNvPr>
            <p:cNvSpPr/>
            <p:nvPr/>
          </p:nvSpPr>
          <p:spPr>
            <a:xfrm>
              <a:off x="7878168" y="3558458"/>
              <a:ext cx="300991" cy="300991"/>
            </a:xfrm>
            <a:prstGeom prst="ellipse">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3">
                  <a:lumOff val="-12941"/>
                </a:scheme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a:ln>
                    <a:noFill/>
                  </a:ln>
                  <a:solidFill>
                    <a:srgbClr val="535353"/>
                  </a:solidFill>
                  <a:effectLst/>
                  <a:uLnTx/>
                  <a:uFillTx/>
                  <a:latin typeface="Segoe UI Light"/>
                  <a:cs typeface="Segoe UI Light"/>
                  <a:sym typeface="Segoe UI Light"/>
                </a:rPr>
                <a:t>5</a:t>
              </a:r>
            </a:p>
          </p:txBody>
        </p:sp>
        <p:cxnSp>
          <p:nvCxnSpPr>
            <p:cNvPr id="65" name="Connection Line">
              <a:extLst>
                <a:ext uri="{FF2B5EF4-FFF2-40B4-BE49-F238E27FC236}">
                  <a16:creationId xmlns:a16="http://schemas.microsoft.com/office/drawing/2014/main" id="{A078D54C-8DE9-4BFC-B03D-651B8A81EFFD}"/>
                </a:ext>
              </a:extLst>
            </p:cNvPr>
            <p:cNvCxnSpPr>
              <a:cxnSpLocks/>
            </p:cNvCxnSpPr>
            <p:nvPr/>
          </p:nvCxnSpPr>
          <p:spPr>
            <a:xfrm>
              <a:off x="5863313" y="3583578"/>
              <a:ext cx="1832357" cy="467895"/>
            </a:xfrm>
            <a:prstGeom prst="straightConnector1">
              <a:avLst/>
            </a:prstGeom>
            <a:ln w="12700">
              <a:solidFill>
                <a:schemeClr val="accent6">
                  <a:lumOff val="-9568"/>
                </a:schemeClr>
              </a:solidFill>
              <a:miter/>
              <a:tailEnd type="triangle"/>
            </a:ln>
            <a:effectLst>
              <a:outerShdw blurRad="63500" dist="19050" dir="5400000" rotWithShape="0">
                <a:srgbClr val="000000">
                  <a:alpha val="63000"/>
                </a:srgbClr>
              </a:outerShdw>
            </a:effectLst>
          </p:spPr>
        </p:cxnSp>
        <p:cxnSp>
          <p:nvCxnSpPr>
            <p:cNvPr id="66" name="Connection Line">
              <a:extLst>
                <a:ext uri="{FF2B5EF4-FFF2-40B4-BE49-F238E27FC236}">
                  <a16:creationId xmlns:a16="http://schemas.microsoft.com/office/drawing/2014/main" id="{043B5658-178F-4A58-BFED-C48886026474}"/>
                </a:ext>
              </a:extLst>
            </p:cNvPr>
            <p:cNvCxnSpPr>
              <a:cxnSpLocks/>
            </p:cNvCxnSpPr>
            <p:nvPr/>
          </p:nvCxnSpPr>
          <p:spPr>
            <a:xfrm>
              <a:off x="5863313" y="2674847"/>
              <a:ext cx="1832357" cy="1376626"/>
            </a:xfrm>
            <a:prstGeom prst="straightConnector1">
              <a:avLst/>
            </a:prstGeom>
            <a:ln w="12700">
              <a:solidFill>
                <a:schemeClr val="accent6">
                  <a:lumOff val="-9568"/>
                </a:schemeClr>
              </a:solidFill>
              <a:miter/>
              <a:tailEnd type="triangle"/>
            </a:ln>
            <a:effectLst>
              <a:outerShdw blurRad="63500" dist="19050" dir="5400000" rotWithShape="0">
                <a:srgbClr val="000000">
                  <a:alpha val="63000"/>
                </a:srgbClr>
              </a:outerShdw>
            </a:effectLst>
          </p:spPr>
        </p:cxnSp>
        <p:cxnSp>
          <p:nvCxnSpPr>
            <p:cNvPr id="67" name="Connection Line">
              <a:extLst>
                <a:ext uri="{FF2B5EF4-FFF2-40B4-BE49-F238E27FC236}">
                  <a16:creationId xmlns:a16="http://schemas.microsoft.com/office/drawing/2014/main" id="{EDBB30FB-2FFC-4497-982E-56CB84DB5BA3}"/>
                </a:ext>
              </a:extLst>
            </p:cNvPr>
            <p:cNvCxnSpPr>
              <a:cxnSpLocks/>
            </p:cNvCxnSpPr>
            <p:nvPr/>
          </p:nvCxnSpPr>
          <p:spPr>
            <a:xfrm flipV="1">
              <a:off x="3190741" y="4051472"/>
              <a:ext cx="4504929" cy="1233345"/>
            </a:xfrm>
            <a:prstGeom prst="straightConnector1">
              <a:avLst/>
            </a:prstGeom>
            <a:ln w="12700">
              <a:solidFill>
                <a:schemeClr val="accent1"/>
              </a:solidFill>
              <a:miter/>
              <a:tailEnd type="triangle"/>
            </a:ln>
            <a:effectLst>
              <a:outerShdw blurRad="63500" dist="19050" dir="5400000" rotWithShape="0">
                <a:srgbClr val="000000">
                  <a:alpha val="63000"/>
                </a:srgbClr>
              </a:outerShdw>
            </a:effectLst>
          </p:spPr>
        </p:cxnSp>
        <p:cxnSp>
          <p:nvCxnSpPr>
            <p:cNvPr id="68" name="Connection Line">
              <a:extLst>
                <a:ext uri="{FF2B5EF4-FFF2-40B4-BE49-F238E27FC236}">
                  <a16:creationId xmlns:a16="http://schemas.microsoft.com/office/drawing/2014/main" id="{B94C1C44-3112-4AD9-8AD0-124E358007E0}"/>
                </a:ext>
              </a:extLst>
            </p:cNvPr>
            <p:cNvCxnSpPr>
              <a:cxnSpLocks/>
            </p:cNvCxnSpPr>
            <p:nvPr/>
          </p:nvCxnSpPr>
          <p:spPr>
            <a:xfrm flipV="1">
              <a:off x="5837421" y="4051472"/>
              <a:ext cx="1858249" cy="1233345"/>
            </a:xfrm>
            <a:prstGeom prst="straightConnector1">
              <a:avLst/>
            </a:prstGeom>
            <a:ln w="12700">
              <a:solidFill>
                <a:schemeClr val="accent1"/>
              </a:solidFill>
              <a:miter/>
              <a:tailEnd type="triangle"/>
            </a:ln>
            <a:effectLst>
              <a:outerShdw blurRad="63500" dist="19050" dir="5400000" rotWithShape="0">
                <a:srgbClr val="000000">
                  <a:alpha val="63000"/>
                </a:srgbClr>
              </a:outerShdw>
            </a:effectLst>
          </p:spPr>
        </p:cxnSp>
      </p:grpSp>
    </p:spTree>
    <p:extLst>
      <p:ext uri="{BB962C8B-B14F-4D97-AF65-F5344CB8AC3E}">
        <p14:creationId xmlns:p14="http://schemas.microsoft.com/office/powerpoint/2010/main" val="292965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124" y="1072867"/>
            <a:ext cx="4279846"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dirty="0">
                <a:solidFill>
                  <a:srgbClr val="7030A0"/>
                </a:solidFill>
                <a:latin typeface="Segoe UI Light" panose="020B0502040204020203" pitchFamily="34" charset="0"/>
                <a:cs typeface="Segoe UI Light" panose="020B0502040204020203" pitchFamily="34" charset="0"/>
              </a:rPr>
              <a:t>Lambda Architecture Simplified</a:t>
            </a:r>
            <a:endPar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endParaRPr>
          </a:p>
        </p:txBody>
      </p:sp>
      <p:sp>
        <p:nvSpPr>
          <p:cNvPr id="4" name="TextBox 3"/>
          <p:cNvSpPr txBox="1"/>
          <p:nvPr/>
        </p:nvSpPr>
        <p:spPr>
          <a:xfrm>
            <a:off x="198125" y="1535712"/>
            <a:ext cx="3983794" cy="4052391"/>
          </a:xfrm>
          <a:prstGeom prst="rect">
            <a:avLst/>
          </a:prstGeom>
          <a:noFill/>
        </p:spPr>
        <p:txBody>
          <a:bodyPr wrap="square" rtlCol="0">
            <a:spAutoFit/>
          </a:bodyPr>
          <a:lstStyle/>
          <a:p>
            <a:pPr marL="187157" lvl="0" indent="-187157">
              <a:spcBef>
                <a:spcPts val="1000"/>
              </a:spcBef>
              <a:buSzPct val="100000"/>
              <a:buFontTx/>
              <a:buAutoNum type="arabicPeriod"/>
              <a:defRPr sz="14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All </a:t>
            </a:r>
            <a:r>
              <a:rPr lang="en-US" sz="1600" b="1" dirty="0">
                <a:solidFill>
                  <a:prstClr val="black"/>
                </a:solidFill>
                <a:latin typeface="Segoe UI Light"/>
                <a:cs typeface="Segoe UI Light"/>
                <a:sym typeface="Segoe UI Light"/>
              </a:rPr>
              <a:t>data</a:t>
            </a:r>
            <a:r>
              <a:rPr lang="en-US" sz="1600" dirty="0">
                <a:solidFill>
                  <a:prstClr val="black"/>
                </a:solidFill>
                <a:latin typeface="Segoe UI Light"/>
                <a:cs typeface="Segoe UI Light"/>
                <a:sym typeface="Segoe UI Light"/>
              </a:rPr>
              <a:t> pushed into </a:t>
            </a:r>
            <a:r>
              <a:rPr lang="en-US" sz="1600" i="1" dirty="0">
                <a:solidFill>
                  <a:prstClr val="black"/>
                </a:solidFill>
                <a:latin typeface="Segoe UI Light"/>
                <a:cs typeface="Segoe UI Light"/>
                <a:sym typeface="Segoe UI Light"/>
              </a:rPr>
              <a:t>both</a:t>
            </a:r>
            <a:r>
              <a:rPr lang="en-US" sz="1600" dirty="0">
                <a:solidFill>
                  <a:prstClr val="black"/>
                </a:solidFill>
                <a:latin typeface="Segoe UI Light"/>
                <a:cs typeface="Segoe UI Light"/>
                <a:sym typeface="Segoe UI Light"/>
              </a:rPr>
              <a:t> batch and speed layer for processing </a:t>
            </a:r>
          </a:p>
          <a:p>
            <a:pPr marL="187157" lvl="0" indent="-187157">
              <a:spcBef>
                <a:spcPts val="1000"/>
              </a:spcBef>
              <a:buSzPct val="100000"/>
              <a:buFontTx/>
              <a:buAutoNum type="arabicPeriod"/>
              <a:defRPr sz="14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The </a:t>
            </a:r>
            <a:r>
              <a:rPr lang="en-US" sz="1600" b="1" dirty="0">
                <a:solidFill>
                  <a:prstClr val="black"/>
                </a:solidFill>
                <a:latin typeface="Segoe UI Light"/>
                <a:cs typeface="Segoe UI Light"/>
                <a:sym typeface="Segoe UI Light"/>
              </a:rPr>
              <a:t>batch</a:t>
            </a:r>
            <a:r>
              <a:rPr lang="en-US" sz="1600" dirty="0">
                <a:solidFill>
                  <a:prstClr val="black"/>
                </a:solidFill>
                <a:latin typeface="Segoe UI Light"/>
                <a:cs typeface="Segoe UI Light"/>
                <a:sym typeface="Segoe UI Light"/>
              </a:rPr>
              <a:t> layer has a master dataset (immutable, append-only set of raw data) and pre-compute the batch views</a:t>
            </a:r>
          </a:p>
          <a:p>
            <a:pPr marL="187157" lvl="0" indent="-187157">
              <a:spcBef>
                <a:spcPts val="1000"/>
              </a:spcBef>
              <a:buSzPct val="100000"/>
              <a:buFontTx/>
              <a:buAutoNum type="arabicPeriod"/>
              <a:defRPr sz="14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The </a:t>
            </a:r>
            <a:r>
              <a:rPr lang="en-US" sz="1600" b="1" dirty="0">
                <a:solidFill>
                  <a:prstClr val="black"/>
                </a:solidFill>
                <a:latin typeface="Segoe UI Light"/>
                <a:cs typeface="Segoe UI Light"/>
                <a:sym typeface="Segoe UI Light"/>
              </a:rPr>
              <a:t>serving </a:t>
            </a:r>
            <a:r>
              <a:rPr lang="en-US" sz="1600" dirty="0">
                <a:solidFill>
                  <a:prstClr val="black"/>
                </a:solidFill>
                <a:latin typeface="Segoe UI Light"/>
                <a:cs typeface="Segoe UI Light"/>
                <a:sym typeface="Segoe UI Light"/>
              </a:rPr>
              <a:t>layer has batch views so data available for fast queries.  </a:t>
            </a:r>
          </a:p>
          <a:p>
            <a:pPr marL="187157" lvl="0" indent="-187157">
              <a:spcBef>
                <a:spcPts val="1000"/>
              </a:spcBef>
              <a:buSzPct val="100000"/>
              <a:buFontTx/>
              <a:buAutoNum type="arabicPeriod"/>
              <a:defRPr sz="14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The </a:t>
            </a:r>
            <a:r>
              <a:rPr lang="en-US" sz="1600" b="1" dirty="0">
                <a:solidFill>
                  <a:prstClr val="black"/>
                </a:solidFill>
                <a:latin typeface="Segoe UI Light"/>
                <a:cs typeface="Segoe UI Light"/>
                <a:sym typeface="Segoe UI Light"/>
              </a:rPr>
              <a:t>speed</a:t>
            </a:r>
            <a:r>
              <a:rPr lang="en-US" sz="1600" dirty="0">
                <a:solidFill>
                  <a:prstClr val="black"/>
                </a:solidFill>
                <a:latin typeface="Segoe UI Light"/>
                <a:cs typeface="Segoe UI Light"/>
                <a:sym typeface="Segoe UI Light"/>
              </a:rPr>
              <a:t> layer compensates for processing time (to serving layer) and deals with recent data only.</a:t>
            </a:r>
          </a:p>
          <a:p>
            <a:pPr marL="187157" lvl="0" indent="-187157">
              <a:spcBef>
                <a:spcPts val="1000"/>
              </a:spcBef>
              <a:buSzPct val="100000"/>
              <a:buFontTx/>
              <a:buAutoNum type="arabicPeriod"/>
              <a:defRPr sz="1400">
                <a:latin typeface="Segoe UI Light"/>
                <a:ea typeface="Segoe UI Light"/>
                <a:cs typeface="Segoe UI Light"/>
                <a:sym typeface="Segoe UI Light"/>
              </a:defRPr>
            </a:pPr>
            <a:r>
              <a:rPr lang="en-US" sz="1600" dirty="0">
                <a:solidFill>
                  <a:prstClr val="black"/>
                </a:solidFill>
                <a:latin typeface="Segoe UI Light"/>
                <a:cs typeface="Segoe UI Light"/>
                <a:sym typeface="Segoe UI Light"/>
              </a:rPr>
              <a:t>All queries can be answered by merging results from batch views and real-time views.</a:t>
            </a:r>
          </a:p>
          <a:p>
            <a:pPr lvl="0">
              <a:defRPr sz="1400" i="1">
                <a:latin typeface="Segoe UI Light"/>
                <a:ea typeface="Segoe UI Light"/>
                <a:cs typeface="Segoe UI Light"/>
                <a:sym typeface="Segoe UI Light"/>
              </a:defRPr>
            </a:pPr>
            <a:endParaRPr lang="en-US" sz="1600" i="1" dirty="0">
              <a:solidFill>
                <a:prstClr val="black"/>
              </a:solidFill>
              <a:latin typeface="Segoe UI Light"/>
              <a:cs typeface="Segoe UI Light"/>
              <a:sym typeface="Segoe UI Light"/>
            </a:endParaRPr>
          </a:p>
        </p:txBody>
      </p:sp>
      <p:grpSp>
        <p:nvGrpSpPr>
          <p:cNvPr id="92" name="Group 91">
            <a:extLst>
              <a:ext uri="{FF2B5EF4-FFF2-40B4-BE49-F238E27FC236}">
                <a16:creationId xmlns:a16="http://schemas.microsoft.com/office/drawing/2014/main" id="{A9261AA1-5895-427F-93A4-4F424F9E8CAB}"/>
              </a:ext>
            </a:extLst>
          </p:cNvPr>
          <p:cNvGrpSpPr/>
          <p:nvPr/>
        </p:nvGrpSpPr>
        <p:grpSpPr>
          <a:xfrm>
            <a:off x="4350481" y="1170369"/>
            <a:ext cx="7771847" cy="4517261"/>
            <a:chOff x="334922" y="1869887"/>
            <a:chExt cx="7771847" cy="4517261"/>
          </a:xfrm>
        </p:grpSpPr>
        <p:sp>
          <p:nvSpPr>
            <p:cNvPr id="93" name="Rectangle 92">
              <a:extLst>
                <a:ext uri="{FF2B5EF4-FFF2-40B4-BE49-F238E27FC236}">
                  <a16:creationId xmlns:a16="http://schemas.microsoft.com/office/drawing/2014/main" id="{99648250-D244-4572-967E-0850F66B88A9}"/>
                </a:ext>
              </a:extLst>
            </p:cNvPr>
            <p:cNvSpPr/>
            <p:nvPr/>
          </p:nvSpPr>
          <p:spPr bwMode="auto">
            <a:xfrm>
              <a:off x="334922" y="1869887"/>
              <a:ext cx="7771847" cy="4517261"/>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4" name="new data">
              <a:extLst>
                <a:ext uri="{FF2B5EF4-FFF2-40B4-BE49-F238E27FC236}">
                  <a16:creationId xmlns:a16="http://schemas.microsoft.com/office/drawing/2014/main" id="{A91F7E0C-1553-4E02-B23F-EB67D9B87C1E}"/>
                </a:ext>
              </a:extLst>
            </p:cNvPr>
            <p:cNvSpPr/>
            <p:nvPr/>
          </p:nvSpPr>
          <p:spPr>
            <a:xfrm>
              <a:off x="734119" y="2321984"/>
              <a:ext cx="875388" cy="875389"/>
            </a:xfrm>
            <a:prstGeom prst="ellipse">
              <a:avLst/>
            </a:prstGeom>
            <a:solidFill>
              <a:srgbClr val="FFFFFF"/>
            </a:solidFill>
            <a:ln w="12700">
              <a:solidFill>
                <a:srgbClr val="535353"/>
              </a:solidFill>
              <a:prstDash val="sysDot"/>
              <a:miter lim="400000"/>
            </a:ln>
            <a:extLst>
              <a:ext uri="{C572A759-6A51-4108-AA02-DFA0A04FC94B}">
                <ma14:wrappingTextBoxFlag xmlns="" xmlns:ma14="http://schemas.microsoft.com/office/mac/drawingml/2011/main" val="1"/>
              </a:ext>
            </a:extLst>
          </p:spPr>
          <p:txBody>
            <a:bodyPr lIns="45719" rIns="45719" anchor="ctr"/>
            <a:lstStyle>
              <a:lvl1pPr algn="ctr">
                <a:defRPr sz="1400">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400" b="0" i="0" u="none" strike="noStrike" kern="0" cap="none" spc="0" normalizeH="0" baseline="0" noProof="0">
                  <a:ln>
                    <a:noFill/>
                  </a:ln>
                  <a:solidFill>
                    <a:prstClr val="black"/>
                  </a:solidFill>
                  <a:effectLst/>
                  <a:uLnTx/>
                  <a:uFillTx/>
                  <a:latin typeface="Segoe UI Light"/>
                  <a:cs typeface="Segoe UI Light"/>
                  <a:sym typeface="Segoe UI Light"/>
                </a:rPr>
                <a:t>new data</a:t>
              </a:r>
            </a:p>
          </p:txBody>
        </p:sp>
        <p:sp>
          <p:nvSpPr>
            <p:cNvPr id="95" name="Arrow">
              <a:extLst>
                <a:ext uri="{FF2B5EF4-FFF2-40B4-BE49-F238E27FC236}">
                  <a16:creationId xmlns:a16="http://schemas.microsoft.com/office/drawing/2014/main" id="{C98141A8-C616-46E2-9996-458E0ACEA359}"/>
                </a:ext>
              </a:extLst>
            </p:cNvPr>
            <p:cNvSpPr/>
            <p:nvPr/>
          </p:nvSpPr>
          <p:spPr>
            <a:xfrm>
              <a:off x="2000920" y="2603468"/>
              <a:ext cx="754003" cy="312421"/>
            </a:xfrm>
            <a:prstGeom prst="rightArrow">
              <a:avLst>
                <a:gd name="adj1" fmla="val 51731"/>
                <a:gd name="adj2" fmla="val 78580"/>
              </a:avLst>
            </a:prstGeom>
            <a:solidFill>
              <a:srgbClr val="5B9BD5"/>
            </a:solidFill>
            <a:ln w="12700">
              <a:miter lim="400000"/>
            </a:ln>
          </p:spPr>
          <p:txBody>
            <a:bodyPr lIns="45719" rIns="45719" anchor="ctr"/>
            <a:lstStyle/>
            <a:p>
              <a:pPr marL="0" marR="0" lvl="0" indent="0" defTabSz="1219200" eaLnBrk="1" fontAlgn="auto" latinLnBrk="0" hangingPunct="1">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prstClr val="black"/>
                </a:solidFill>
                <a:effectLst/>
                <a:uLnTx/>
                <a:uFillTx/>
              </a:endParaRPr>
            </a:p>
          </p:txBody>
        </p:sp>
        <p:sp>
          <p:nvSpPr>
            <p:cNvPr id="96" name="Arrow">
              <a:extLst>
                <a:ext uri="{FF2B5EF4-FFF2-40B4-BE49-F238E27FC236}">
                  <a16:creationId xmlns:a16="http://schemas.microsoft.com/office/drawing/2014/main" id="{A4702220-AEE0-461D-AF32-5DC9F0EFDF97}"/>
                </a:ext>
              </a:extLst>
            </p:cNvPr>
            <p:cNvSpPr/>
            <p:nvPr/>
          </p:nvSpPr>
          <p:spPr>
            <a:xfrm>
              <a:off x="5303148" y="2603468"/>
              <a:ext cx="754004" cy="312421"/>
            </a:xfrm>
            <a:prstGeom prst="rightArrow">
              <a:avLst>
                <a:gd name="adj1" fmla="val 51731"/>
                <a:gd name="adj2" fmla="val 78580"/>
              </a:avLst>
            </a:prstGeom>
            <a:solidFill>
              <a:srgbClr val="5B9BD5"/>
            </a:solidFill>
            <a:ln w="12700">
              <a:miter lim="400000"/>
            </a:ln>
          </p:spPr>
          <p:txBody>
            <a:bodyPr lIns="45719" rIns="45719" anchor="ctr"/>
            <a:lstStyle/>
            <a:p>
              <a:pPr marL="0" marR="0" lvl="0" indent="0" defTabSz="1219200" eaLnBrk="1" fontAlgn="auto" latinLnBrk="0" hangingPunct="1">
                <a:lnSpc>
                  <a:spcPct val="100000"/>
                </a:lnSpc>
                <a:spcBef>
                  <a:spcPts val="0"/>
                </a:spcBef>
                <a:spcAft>
                  <a:spcPts val="0"/>
                </a:spcAft>
                <a:buClrTx/>
                <a:buSzTx/>
                <a:buFontTx/>
                <a:buNone/>
                <a:tabLst/>
                <a:defRPr sz="2400"/>
              </a:pPr>
              <a:endParaRPr kumimoji="0" sz="2400" b="0" i="0" u="none" strike="noStrike" kern="0" cap="none" spc="0" normalizeH="0" baseline="0" noProof="0">
                <a:ln>
                  <a:noFill/>
                </a:ln>
                <a:solidFill>
                  <a:prstClr val="black"/>
                </a:solidFill>
                <a:effectLst/>
                <a:uLnTx/>
                <a:uFillTx/>
              </a:endParaRPr>
            </a:p>
          </p:txBody>
        </p:sp>
        <p:sp>
          <p:nvSpPr>
            <p:cNvPr id="97" name="1">
              <a:extLst>
                <a:ext uri="{FF2B5EF4-FFF2-40B4-BE49-F238E27FC236}">
                  <a16:creationId xmlns:a16="http://schemas.microsoft.com/office/drawing/2014/main" id="{FBEBA17E-ECAB-4547-AF4B-660187C291EB}"/>
                </a:ext>
              </a:extLst>
            </p:cNvPr>
            <p:cNvSpPr/>
            <p:nvPr/>
          </p:nvSpPr>
          <p:spPr>
            <a:xfrm>
              <a:off x="646448" y="2272459"/>
              <a:ext cx="300991" cy="300991"/>
            </a:xfrm>
            <a:prstGeom prst="ellipse">
              <a:avLst/>
            </a:prstGeom>
            <a:gradFill>
              <a:gsLst>
                <a:gs pos="0">
                  <a:srgbClr val="FFC000">
                    <a:hueOff val="-406799"/>
                    <a:lumOff val="30382"/>
                  </a:srgbClr>
                </a:gs>
                <a:gs pos="50000">
                  <a:srgbClr val="FFD58D"/>
                </a:gs>
                <a:gs pos="100000">
                  <a:srgbClr val="FFC000">
                    <a:hueOff val="-362075"/>
                    <a:lumOff val="23565"/>
                  </a:srgbClr>
                </a:gs>
              </a:gsLst>
              <a:lin ang="5400000"/>
            </a:gradFill>
            <a:ln w="6350">
              <a:solidFill>
                <a:srgbClr val="A5A5A5">
                  <a:lumOff val="-12941"/>
                </a:srgb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1</a:t>
              </a:r>
            </a:p>
          </p:txBody>
        </p:sp>
        <p:sp>
          <p:nvSpPr>
            <p:cNvPr id="98" name="query">
              <a:extLst>
                <a:ext uri="{FF2B5EF4-FFF2-40B4-BE49-F238E27FC236}">
                  <a16:creationId xmlns:a16="http://schemas.microsoft.com/office/drawing/2014/main" id="{101E952C-07C1-4A41-B783-0A335ECC13CD}"/>
                </a:ext>
              </a:extLst>
            </p:cNvPr>
            <p:cNvSpPr/>
            <p:nvPr/>
          </p:nvSpPr>
          <p:spPr>
            <a:xfrm>
              <a:off x="1496805" y="4859508"/>
              <a:ext cx="980876" cy="812801"/>
            </a:xfrm>
            <a:prstGeom prst="wedgeEllipseCallout">
              <a:avLst>
                <a:gd name="adj1" fmla="val -48964"/>
                <a:gd name="adj2" fmla="val 70000"/>
              </a:avLst>
            </a:prstGeom>
            <a:solidFill>
              <a:srgbClr val="FFFFFF"/>
            </a:solidFill>
            <a:ln w="12700">
              <a:solidFill>
                <a:srgbClr val="4472C4"/>
              </a:solidFill>
              <a:miter/>
            </a:ln>
            <a:extLst>
              <a:ext uri="{C572A759-6A51-4108-AA02-DFA0A04FC94B}">
                <ma14:wrappingTextBoxFlag xmlns="" xmlns:ma14="http://schemas.microsoft.com/office/mac/drawingml/2011/main" val="1"/>
              </a:ext>
            </a:extLst>
          </p:spPr>
          <p:txBody>
            <a:bodyPr lIns="45719" rIns="45719" anchor="ctr"/>
            <a:lstStyle>
              <a:lvl1pPr algn="ctr">
                <a:defRPr sz="1400">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400" b="0" i="0" u="none" strike="noStrike" kern="0" cap="none" spc="0" normalizeH="0" baseline="0" noProof="0">
                  <a:ln>
                    <a:noFill/>
                  </a:ln>
                  <a:solidFill>
                    <a:prstClr val="black"/>
                  </a:solidFill>
                  <a:effectLst/>
                  <a:uLnTx/>
                  <a:uFillTx/>
                  <a:latin typeface="Segoe UI Light"/>
                  <a:cs typeface="Segoe UI Light"/>
                  <a:sym typeface="Segoe UI Light"/>
                </a:rPr>
                <a:t>query</a:t>
              </a:r>
            </a:p>
          </p:txBody>
        </p:sp>
        <p:sp>
          <p:nvSpPr>
            <p:cNvPr id="99" name="5">
              <a:extLst>
                <a:ext uri="{FF2B5EF4-FFF2-40B4-BE49-F238E27FC236}">
                  <a16:creationId xmlns:a16="http://schemas.microsoft.com/office/drawing/2014/main" id="{AA050800-7CDD-47DB-858C-CF127A6E4C7D}"/>
                </a:ext>
              </a:extLst>
            </p:cNvPr>
            <p:cNvSpPr/>
            <p:nvPr/>
          </p:nvSpPr>
          <p:spPr>
            <a:xfrm>
              <a:off x="1486049" y="4766212"/>
              <a:ext cx="300991" cy="300991"/>
            </a:xfrm>
            <a:prstGeom prst="ellipse">
              <a:avLst/>
            </a:prstGeom>
            <a:gradFill>
              <a:gsLst>
                <a:gs pos="0">
                  <a:srgbClr val="FFC000">
                    <a:hueOff val="-406799"/>
                    <a:lumOff val="30382"/>
                  </a:srgbClr>
                </a:gs>
                <a:gs pos="50000">
                  <a:srgbClr val="FFD58D"/>
                </a:gs>
                <a:gs pos="100000">
                  <a:srgbClr val="FFC000">
                    <a:hueOff val="-362075"/>
                    <a:lumOff val="23565"/>
                  </a:srgbClr>
                </a:gs>
              </a:gsLst>
              <a:lin ang="5400000"/>
            </a:gradFill>
            <a:ln w="6350">
              <a:solidFill>
                <a:srgbClr val="A5A5A5">
                  <a:lumOff val="-12941"/>
                </a:srgb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5</a:t>
              </a:r>
            </a:p>
          </p:txBody>
        </p:sp>
        <p:pic>
          <p:nvPicPr>
            <p:cNvPr id="100" name="Connection Line" descr="Connection Line">
              <a:extLst>
                <a:ext uri="{FF2B5EF4-FFF2-40B4-BE49-F238E27FC236}">
                  <a16:creationId xmlns:a16="http://schemas.microsoft.com/office/drawing/2014/main" id="{60DEF24D-FD48-419E-A45F-BAFDE984F23F}"/>
                </a:ext>
              </a:extLst>
            </p:cNvPr>
            <p:cNvPicPr>
              <a:picLocks/>
            </p:cNvPicPr>
            <p:nvPr/>
          </p:nvPicPr>
          <p:blipFill>
            <a:blip r:embed="rId3">
              <a:extLst/>
            </a:blip>
            <a:stretch>
              <a:fillRect/>
            </a:stretch>
          </p:blipFill>
          <p:spPr>
            <a:xfrm>
              <a:off x="7108255" y="2866769"/>
              <a:ext cx="709094" cy="1874820"/>
            </a:xfrm>
            <a:prstGeom prst="rect">
              <a:avLst/>
            </a:prstGeom>
            <a:effectLst>
              <a:outerShdw blurRad="355600" rotWithShape="0">
                <a:srgbClr val="000000">
                  <a:alpha val="75000"/>
                </a:srgbClr>
              </a:outerShdw>
            </a:effectLst>
          </p:spPr>
        </p:pic>
        <p:sp>
          <p:nvSpPr>
            <p:cNvPr id="101" name="Rectangle">
              <a:extLst>
                <a:ext uri="{FF2B5EF4-FFF2-40B4-BE49-F238E27FC236}">
                  <a16:creationId xmlns:a16="http://schemas.microsoft.com/office/drawing/2014/main" id="{A4673533-C1E8-4D14-AF91-A869F95B3B39}"/>
                </a:ext>
              </a:extLst>
            </p:cNvPr>
            <p:cNvSpPr/>
            <p:nvPr/>
          </p:nvSpPr>
          <p:spPr>
            <a:xfrm>
              <a:off x="6527613" y="2390671"/>
              <a:ext cx="599695" cy="163667"/>
            </a:xfrm>
            <a:prstGeom prst="rect">
              <a:avLst/>
            </a:prstGeom>
            <a:solidFill>
              <a:srgbClr val="0078D7"/>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02" name="Rectangle">
              <a:extLst>
                <a:ext uri="{FF2B5EF4-FFF2-40B4-BE49-F238E27FC236}">
                  <a16:creationId xmlns:a16="http://schemas.microsoft.com/office/drawing/2014/main" id="{E7F9F2A1-86DA-4CE5-BA57-78E6A92B72A1}"/>
                </a:ext>
              </a:extLst>
            </p:cNvPr>
            <p:cNvSpPr/>
            <p:nvPr/>
          </p:nvSpPr>
          <p:spPr>
            <a:xfrm>
              <a:off x="6527613" y="2582563"/>
              <a:ext cx="599695" cy="163666"/>
            </a:xfrm>
            <a:prstGeom prst="rect">
              <a:avLst/>
            </a:prstGeom>
            <a:solidFill>
              <a:srgbClr val="B9D80A"/>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03" name="Rectangle">
              <a:extLst>
                <a:ext uri="{FF2B5EF4-FFF2-40B4-BE49-F238E27FC236}">
                  <a16:creationId xmlns:a16="http://schemas.microsoft.com/office/drawing/2014/main" id="{16C1B135-6CE1-46B1-8A7A-6CE53F06AA57}"/>
                </a:ext>
              </a:extLst>
            </p:cNvPr>
            <p:cNvSpPr/>
            <p:nvPr/>
          </p:nvSpPr>
          <p:spPr>
            <a:xfrm>
              <a:off x="6527613" y="2775388"/>
              <a:ext cx="599695" cy="163667"/>
            </a:xfrm>
            <a:prstGeom prst="rect">
              <a:avLst/>
            </a:prstGeom>
            <a:solidFill>
              <a:srgbClr val="0078D7"/>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04" name="Rectangle">
              <a:extLst>
                <a:ext uri="{FF2B5EF4-FFF2-40B4-BE49-F238E27FC236}">
                  <a16:creationId xmlns:a16="http://schemas.microsoft.com/office/drawing/2014/main" id="{CD2B602C-307B-4B54-8EE3-065AC8A9E7F7}"/>
                </a:ext>
              </a:extLst>
            </p:cNvPr>
            <p:cNvSpPr/>
            <p:nvPr/>
          </p:nvSpPr>
          <p:spPr>
            <a:xfrm>
              <a:off x="6527613" y="2967279"/>
              <a:ext cx="599695" cy="163667"/>
            </a:xfrm>
            <a:prstGeom prst="rect">
              <a:avLst/>
            </a:prstGeom>
            <a:solidFill>
              <a:srgbClr val="B9D80A"/>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105" name="change feed">
              <a:extLst>
                <a:ext uri="{FF2B5EF4-FFF2-40B4-BE49-F238E27FC236}">
                  <a16:creationId xmlns:a16="http://schemas.microsoft.com/office/drawing/2014/main" id="{4B4246CC-9CDD-4109-A2EB-CFBBCC88235F}"/>
                </a:ext>
              </a:extLst>
            </p:cNvPr>
            <p:cNvSpPr txBox="1"/>
            <p:nvPr/>
          </p:nvSpPr>
          <p:spPr>
            <a:xfrm>
              <a:off x="6425220" y="3163256"/>
              <a:ext cx="1042747"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latin typeface="Segoe UI Light"/>
                  <a:ea typeface="Segoe UI Light"/>
                  <a:cs typeface="Segoe UI Light"/>
                  <a:sym typeface="Segoe UI Ligh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Light"/>
                  <a:cs typeface="Segoe UI Light"/>
                  <a:sym typeface="Segoe UI Light"/>
                </a:rPr>
                <a:t>CosmosDB </a:t>
              </a:r>
              <a:r>
                <a:rPr kumimoji="0" sz="1200" b="0" i="0" u="none" strike="noStrike" kern="0" cap="none" spc="0" normalizeH="0" baseline="0" noProof="0">
                  <a:ln>
                    <a:noFill/>
                  </a:ln>
                  <a:solidFill>
                    <a:prstClr val="black"/>
                  </a:solidFill>
                  <a:effectLst/>
                  <a:uLnTx/>
                  <a:uFillTx/>
                  <a:latin typeface="Segoe UI Light"/>
                  <a:cs typeface="Segoe UI Light"/>
                  <a:sym typeface="Segoe UI Light"/>
                </a:rPr>
                <a:t>change feed</a:t>
              </a:r>
            </a:p>
          </p:txBody>
        </p:sp>
        <p:pic>
          <p:nvPicPr>
            <p:cNvPr id="106" name="Image" descr="Image">
              <a:extLst>
                <a:ext uri="{FF2B5EF4-FFF2-40B4-BE49-F238E27FC236}">
                  <a16:creationId xmlns:a16="http://schemas.microsoft.com/office/drawing/2014/main" id="{456AAE36-A38D-4A80-94FD-DE2342DE0E22}"/>
                </a:ext>
              </a:extLst>
            </p:cNvPr>
            <p:cNvPicPr>
              <a:picLocks noChangeAspect="1"/>
            </p:cNvPicPr>
            <p:nvPr/>
          </p:nvPicPr>
          <p:blipFill>
            <a:blip r:embed="rId4">
              <a:extLst/>
            </a:blip>
            <a:stretch>
              <a:fillRect/>
            </a:stretch>
          </p:blipFill>
          <p:spPr>
            <a:xfrm>
              <a:off x="6009300" y="4699282"/>
              <a:ext cx="1224078" cy="637541"/>
            </a:xfrm>
            <a:prstGeom prst="rect">
              <a:avLst/>
            </a:prstGeom>
            <a:solidFill>
              <a:sysClr val="window" lastClr="FFFFFF"/>
            </a:solidFill>
            <a:ln w="12700">
              <a:miter lim="400000"/>
            </a:ln>
          </p:spPr>
        </p:pic>
        <p:sp>
          <p:nvSpPr>
            <p:cNvPr id="107" name="collections">
              <a:extLst>
                <a:ext uri="{FF2B5EF4-FFF2-40B4-BE49-F238E27FC236}">
                  <a16:creationId xmlns:a16="http://schemas.microsoft.com/office/drawing/2014/main" id="{F99232CD-0E86-4835-AB79-2F0EFDA10FCA}"/>
                </a:ext>
              </a:extLst>
            </p:cNvPr>
            <p:cNvSpPr/>
            <p:nvPr/>
          </p:nvSpPr>
          <p:spPr>
            <a:xfrm>
              <a:off x="3559901" y="2849979"/>
              <a:ext cx="1595121" cy="1717945"/>
            </a:xfrm>
            <a:prstGeom prst="roundRect">
              <a:avLst>
                <a:gd name="adj" fmla="val 15000"/>
              </a:avLst>
            </a:prstGeom>
            <a:solidFill>
              <a:srgbClr val="FFFFFF"/>
            </a:solidFill>
            <a:ln w="12700">
              <a:solidFill>
                <a:srgbClr val="4472C4"/>
              </a:solidFill>
              <a:miter/>
            </a:ln>
            <a:extLst>
              <a:ext uri="{C572A759-6A51-4108-AA02-DFA0A04FC94B}">
                <ma14:wrappingTextBoxFlag xmlns="" xmlns:ma14="http://schemas.microsoft.com/office/mac/drawingml/2011/main" val="1"/>
              </a:ext>
            </a:extLst>
          </p:spPr>
          <p:txBody>
            <a:bodyPr lIns="45719" rIns="45719"/>
            <a:lstStyle>
              <a:lvl1pPr algn="ctr">
                <a:defRPr sz="1200">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collections</a:t>
              </a:r>
            </a:p>
          </p:txBody>
        </p:sp>
        <p:pic>
          <p:nvPicPr>
            <p:cNvPr id="108" name="Image" descr="Image">
              <a:extLst>
                <a:ext uri="{FF2B5EF4-FFF2-40B4-BE49-F238E27FC236}">
                  <a16:creationId xmlns:a16="http://schemas.microsoft.com/office/drawing/2014/main" id="{F37FFEC6-F073-45A9-A985-77BD525F521D}"/>
                </a:ext>
              </a:extLst>
            </p:cNvPr>
            <p:cNvPicPr>
              <a:picLocks noChangeAspect="1"/>
            </p:cNvPicPr>
            <p:nvPr/>
          </p:nvPicPr>
          <p:blipFill>
            <a:blip r:embed="rId5">
              <a:extLst/>
            </a:blip>
            <a:stretch>
              <a:fillRect/>
            </a:stretch>
          </p:blipFill>
          <p:spPr>
            <a:xfrm>
              <a:off x="2798984" y="2312257"/>
              <a:ext cx="1444210" cy="758211"/>
            </a:xfrm>
            <a:prstGeom prst="rect">
              <a:avLst/>
            </a:prstGeom>
            <a:ln w="12700">
              <a:miter lim="400000"/>
            </a:ln>
          </p:spPr>
        </p:pic>
        <p:sp>
          <p:nvSpPr>
            <p:cNvPr id="109" name="master dataset">
              <a:extLst>
                <a:ext uri="{FF2B5EF4-FFF2-40B4-BE49-F238E27FC236}">
                  <a16:creationId xmlns:a16="http://schemas.microsoft.com/office/drawing/2014/main" id="{D72EB84C-3C7D-48B7-A6A9-B2F97C7F0522}"/>
                </a:ext>
              </a:extLst>
            </p:cNvPr>
            <p:cNvSpPr/>
            <p:nvPr/>
          </p:nvSpPr>
          <p:spPr>
            <a:xfrm>
              <a:off x="3720993" y="3635484"/>
              <a:ext cx="1270001" cy="299721"/>
            </a:xfrm>
            <a:prstGeom prst="rect">
              <a:avLst/>
            </a:prstGeom>
            <a:solidFill>
              <a:srgbClr val="FFFFFF"/>
            </a:solidFill>
            <a:ln w="12700">
              <a:solidFill>
                <a:srgbClr val="70AD47">
                  <a:lumOff val="-9568"/>
                </a:srgbClr>
              </a:solidFill>
              <a:miter lim="400000"/>
            </a:ln>
            <a:extLst>
              <a:ext uri="{C572A759-6A51-4108-AA02-DFA0A04FC94B}">
                <ma14:wrappingTextBoxFlag xmlns="" xmlns:ma14="http://schemas.microsoft.com/office/mac/drawingml/2011/main" val="1"/>
              </a:ext>
            </a:extLst>
          </p:spPr>
          <p:txBody>
            <a:bodyPr lIns="45719" rIns="45719" anchor="ctr"/>
            <a:lstStyle>
              <a:lvl1pPr algn="ctr">
                <a:defRPr sz="1200">
                  <a:solidFill>
                    <a:schemeClr val="accent6">
                      <a:lumOff val="-9568"/>
                    </a:schemeClr>
                  </a:solidFill>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master dataset</a:t>
              </a:r>
            </a:p>
          </p:txBody>
        </p:sp>
        <p:sp>
          <p:nvSpPr>
            <p:cNvPr id="110" name="computed batch">
              <a:extLst>
                <a:ext uri="{FF2B5EF4-FFF2-40B4-BE49-F238E27FC236}">
                  <a16:creationId xmlns:a16="http://schemas.microsoft.com/office/drawing/2014/main" id="{2D126D79-8932-48D4-8B99-57E8B706359F}"/>
                </a:ext>
              </a:extLst>
            </p:cNvPr>
            <p:cNvSpPr/>
            <p:nvPr/>
          </p:nvSpPr>
          <p:spPr>
            <a:xfrm>
              <a:off x="3723930" y="4036611"/>
              <a:ext cx="1270001" cy="299721"/>
            </a:xfrm>
            <a:prstGeom prst="rect">
              <a:avLst/>
            </a:prstGeom>
            <a:solidFill>
              <a:srgbClr val="FFFFFF"/>
            </a:solidFill>
            <a:ln w="12700">
              <a:solidFill>
                <a:srgbClr val="70AD47">
                  <a:lumOff val="-9568"/>
                </a:srgbClr>
              </a:solidFill>
              <a:miter lim="400000"/>
            </a:ln>
            <a:extLst>
              <a:ext uri="{C572A759-6A51-4108-AA02-DFA0A04FC94B}">
                <ma14:wrappingTextBoxFlag xmlns="" xmlns:ma14="http://schemas.microsoft.com/office/mac/drawingml/2011/main" val="1"/>
              </a:ext>
            </a:extLst>
          </p:spPr>
          <p:txBody>
            <a:bodyPr lIns="45719" rIns="45719" anchor="ctr"/>
            <a:lstStyle>
              <a:lvl1pPr algn="ctr">
                <a:defRPr sz="1200">
                  <a:solidFill>
                    <a:schemeClr val="accent6">
                      <a:lumOff val="-9568"/>
                    </a:schemeClr>
                  </a:solidFill>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computed batch</a:t>
              </a:r>
            </a:p>
          </p:txBody>
        </p:sp>
        <p:sp>
          <p:nvSpPr>
            <p:cNvPr id="111" name="computed RT">
              <a:extLst>
                <a:ext uri="{FF2B5EF4-FFF2-40B4-BE49-F238E27FC236}">
                  <a16:creationId xmlns:a16="http://schemas.microsoft.com/office/drawing/2014/main" id="{FC8E6A89-0799-4A91-A292-9DC11F46A0A2}"/>
                </a:ext>
              </a:extLst>
            </p:cNvPr>
            <p:cNvSpPr/>
            <p:nvPr/>
          </p:nvSpPr>
          <p:spPr>
            <a:xfrm>
              <a:off x="3723930" y="3234356"/>
              <a:ext cx="1270001" cy="299721"/>
            </a:xfrm>
            <a:prstGeom prst="rect">
              <a:avLst/>
            </a:prstGeom>
            <a:solidFill>
              <a:srgbClr val="FFFFFF"/>
            </a:solidFill>
            <a:ln w="12700">
              <a:solidFill>
                <a:srgbClr val="5B9BD5">
                  <a:satOff val="-3547"/>
                  <a:lumOff val="-10352"/>
                </a:srgbClr>
              </a:solidFill>
              <a:miter lim="400000"/>
            </a:ln>
            <a:extLst>
              <a:ext uri="{C572A759-6A51-4108-AA02-DFA0A04FC94B}">
                <ma14:wrappingTextBoxFlag xmlns="" xmlns:ma14="http://schemas.microsoft.com/office/mac/drawingml/2011/main" val="1"/>
              </a:ext>
            </a:extLst>
          </p:spPr>
          <p:txBody>
            <a:bodyPr lIns="45719" rIns="45719" anchor="ctr"/>
            <a:lstStyle>
              <a:lvl1pPr algn="ctr">
                <a:defRPr sz="1200">
                  <a:solidFill>
                    <a:schemeClr val="accent5">
                      <a:satOff val="-3547"/>
                      <a:lumOff val="-10352"/>
                    </a:schemeClr>
                  </a:solidFill>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computed RT</a:t>
              </a:r>
            </a:p>
          </p:txBody>
        </p:sp>
        <p:sp>
          <p:nvSpPr>
            <p:cNvPr id="112" name="2">
              <a:extLst>
                <a:ext uri="{FF2B5EF4-FFF2-40B4-BE49-F238E27FC236}">
                  <a16:creationId xmlns:a16="http://schemas.microsoft.com/office/drawing/2014/main" id="{32872023-39A6-41E2-AF6A-8AB85820030A}"/>
                </a:ext>
              </a:extLst>
            </p:cNvPr>
            <p:cNvSpPr/>
            <p:nvPr/>
          </p:nvSpPr>
          <p:spPr>
            <a:xfrm>
              <a:off x="3462169" y="3629985"/>
              <a:ext cx="300991" cy="300991"/>
            </a:xfrm>
            <a:prstGeom prst="ellipse">
              <a:avLst/>
            </a:prstGeom>
            <a:gradFill>
              <a:gsLst>
                <a:gs pos="0">
                  <a:srgbClr val="FFC000">
                    <a:hueOff val="-406799"/>
                    <a:lumOff val="30382"/>
                  </a:srgbClr>
                </a:gs>
                <a:gs pos="50000">
                  <a:srgbClr val="FFD58D"/>
                </a:gs>
                <a:gs pos="100000">
                  <a:srgbClr val="FFC000">
                    <a:hueOff val="-362075"/>
                    <a:lumOff val="23565"/>
                  </a:srgbClr>
                </a:gs>
              </a:gsLst>
              <a:lin ang="5400000"/>
            </a:gradFill>
            <a:ln w="6350">
              <a:solidFill>
                <a:srgbClr val="A5A5A5">
                  <a:lumOff val="-12941"/>
                </a:srgb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2</a:t>
              </a:r>
            </a:p>
          </p:txBody>
        </p:sp>
        <p:pic>
          <p:nvPicPr>
            <p:cNvPr id="113" name="Connection Line" descr="Connection Line">
              <a:extLst>
                <a:ext uri="{FF2B5EF4-FFF2-40B4-BE49-F238E27FC236}">
                  <a16:creationId xmlns:a16="http://schemas.microsoft.com/office/drawing/2014/main" id="{5FF39E7A-E2D8-4967-80B1-70209CE17A3E}"/>
                </a:ext>
              </a:extLst>
            </p:cNvPr>
            <p:cNvPicPr>
              <a:picLocks/>
            </p:cNvPicPr>
            <p:nvPr/>
          </p:nvPicPr>
          <p:blipFill>
            <a:blip r:embed="rId6">
              <a:extLst/>
            </a:blip>
            <a:stretch>
              <a:fillRect/>
            </a:stretch>
          </p:blipFill>
          <p:spPr>
            <a:xfrm>
              <a:off x="4248838" y="3922423"/>
              <a:ext cx="1665229" cy="1296782"/>
            </a:xfrm>
            <a:prstGeom prst="rect">
              <a:avLst/>
            </a:prstGeom>
            <a:effectLst>
              <a:outerShdw blurRad="355600" rotWithShape="0">
                <a:srgbClr val="000000">
                  <a:alpha val="75000"/>
                </a:srgbClr>
              </a:outerShdw>
            </a:effectLst>
          </p:spPr>
        </p:pic>
        <p:pic>
          <p:nvPicPr>
            <p:cNvPr id="114" name="Connection Line" descr="Connection Line">
              <a:extLst>
                <a:ext uri="{FF2B5EF4-FFF2-40B4-BE49-F238E27FC236}">
                  <a16:creationId xmlns:a16="http://schemas.microsoft.com/office/drawing/2014/main" id="{1E11517D-A73F-4F13-A679-0DED474EDAAC}"/>
                </a:ext>
              </a:extLst>
            </p:cNvPr>
            <p:cNvPicPr>
              <a:picLocks/>
            </p:cNvPicPr>
            <p:nvPr/>
          </p:nvPicPr>
          <p:blipFill>
            <a:blip r:embed="rId7">
              <a:extLst/>
            </a:blip>
            <a:stretch>
              <a:fillRect/>
            </a:stretch>
          </p:blipFill>
          <p:spPr>
            <a:xfrm>
              <a:off x="4981227" y="4097782"/>
              <a:ext cx="1191835" cy="799842"/>
            </a:xfrm>
            <a:prstGeom prst="rect">
              <a:avLst/>
            </a:prstGeom>
            <a:effectLst>
              <a:outerShdw blurRad="355600" rotWithShape="0">
                <a:srgbClr val="000000">
                  <a:alpha val="75000"/>
                </a:srgbClr>
              </a:outerShdw>
            </a:effectLst>
          </p:spPr>
        </p:pic>
        <p:sp>
          <p:nvSpPr>
            <p:cNvPr id="115" name="pre-compute…">
              <a:extLst>
                <a:ext uri="{FF2B5EF4-FFF2-40B4-BE49-F238E27FC236}">
                  <a16:creationId xmlns:a16="http://schemas.microsoft.com/office/drawing/2014/main" id="{D56D3558-5D48-400F-9B62-ECFC3505A261}"/>
                </a:ext>
              </a:extLst>
            </p:cNvPr>
            <p:cNvSpPr txBox="1"/>
            <p:nvPr/>
          </p:nvSpPr>
          <p:spPr>
            <a:xfrm>
              <a:off x="4850208" y="4560688"/>
              <a:ext cx="938525"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0" marR="0" lvl="0" indent="0" algn="ctr" defTabSz="914400" eaLnBrk="1" fontAlgn="auto" latinLnBrk="0" hangingPunct="1">
                <a:lnSpc>
                  <a:spcPct val="100000"/>
                </a:lnSpc>
                <a:spcBef>
                  <a:spcPts val="0"/>
                </a:spcBef>
                <a:spcAft>
                  <a:spcPts val="0"/>
                </a:spcAft>
                <a:buClrTx/>
                <a:buSzTx/>
                <a:buFontTx/>
                <a:buNone/>
                <a:tabLst/>
                <a:defRPr sz="1200">
                  <a:solidFill>
                    <a:srgbClr val="70AD47">
                      <a:lumOff val="-9568"/>
                    </a:srgbClr>
                  </a:solidFill>
                  <a:latin typeface="Segoe UI Light"/>
                  <a:ea typeface="Segoe UI Light"/>
                  <a:cs typeface="Segoe UI Light"/>
                  <a:sym typeface="Segoe UI Light"/>
                </a:defRPr>
              </a:pPr>
              <a:r>
                <a:rPr kumimoji="0" sz="1200" b="0" i="0" u="none" strike="noStrike" kern="0" cap="none" spc="0" normalizeH="0" baseline="0" noProof="0">
                  <a:ln>
                    <a:noFill/>
                  </a:ln>
                  <a:solidFill>
                    <a:prstClr val="black"/>
                  </a:solidFill>
                  <a:effectLst/>
                  <a:uLnTx/>
                  <a:uFillTx/>
                  <a:latin typeface="Segoe UI Light"/>
                  <a:ea typeface="Segoe UI Light"/>
                  <a:cs typeface="Segoe UI Light"/>
                  <a:sym typeface="Segoe UI Light"/>
                </a:rPr>
                <a:t>pre-compute </a:t>
              </a:r>
            </a:p>
            <a:p>
              <a:pPr marL="0" marR="0" lvl="0" indent="0" algn="ctr" defTabSz="914400" eaLnBrk="1" fontAlgn="auto" latinLnBrk="0" hangingPunct="1">
                <a:lnSpc>
                  <a:spcPct val="100000"/>
                </a:lnSpc>
                <a:spcBef>
                  <a:spcPts val="0"/>
                </a:spcBef>
                <a:spcAft>
                  <a:spcPts val="0"/>
                </a:spcAft>
                <a:buClrTx/>
                <a:buSzTx/>
                <a:buFontTx/>
                <a:buNone/>
                <a:tabLst/>
                <a:defRPr sz="1200">
                  <a:solidFill>
                    <a:srgbClr val="70AD47">
                      <a:lumOff val="-9568"/>
                    </a:srgbClr>
                  </a:solidFill>
                  <a:latin typeface="Segoe UI Light"/>
                  <a:ea typeface="Segoe UI Light"/>
                  <a:cs typeface="Segoe UI Light"/>
                  <a:sym typeface="Segoe UI Light"/>
                </a:defRPr>
              </a:pPr>
              <a:r>
                <a:rPr kumimoji="0" sz="1200" b="0" i="0" u="none" strike="noStrike" kern="0" cap="none" spc="0" normalizeH="0" baseline="0" noProof="0">
                  <a:ln>
                    <a:noFill/>
                  </a:ln>
                  <a:solidFill>
                    <a:prstClr val="black"/>
                  </a:solidFill>
                  <a:effectLst/>
                  <a:uLnTx/>
                  <a:uFillTx/>
                  <a:latin typeface="Segoe UI Light"/>
                  <a:ea typeface="Segoe UI Light"/>
                  <a:cs typeface="Segoe UI Light"/>
                  <a:sym typeface="Segoe UI Light"/>
                </a:rPr>
                <a:t>batch</a:t>
              </a:r>
            </a:p>
          </p:txBody>
        </p:sp>
        <p:sp>
          <p:nvSpPr>
            <p:cNvPr id="116" name="3">
              <a:extLst>
                <a:ext uri="{FF2B5EF4-FFF2-40B4-BE49-F238E27FC236}">
                  <a16:creationId xmlns:a16="http://schemas.microsoft.com/office/drawing/2014/main" id="{09EBFA61-14D4-47BA-9FE9-631E422315BF}"/>
                </a:ext>
              </a:extLst>
            </p:cNvPr>
            <p:cNvSpPr/>
            <p:nvPr/>
          </p:nvSpPr>
          <p:spPr>
            <a:xfrm>
              <a:off x="3462169" y="4040585"/>
              <a:ext cx="300991" cy="300991"/>
            </a:xfrm>
            <a:prstGeom prst="ellipse">
              <a:avLst/>
            </a:prstGeom>
            <a:gradFill>
              <a:gsLst>
                <a:gs pos="0">
                  <a:srgbClr val="FFC000">
                    <a:hueOff val="-406799"/>
                    <a:lumOff val="30382"/>
                  </a:srgbClr>
                </a:gs>
                <a:gs pos="50000">
                  <a:srgbClr val="FFD58D"/>
                </a:gs>
                <a:gs pos="100000">
                  <a:srgbClr val="FFC000">
                    <a:hueOff val="-362075"/>
                    <a:lumOff val="23565"/>
                  </a:srgbClr>
                </a:gs>
              </a:gsLst>
              <a:lin ang="5400000"/>
            </a:gradFill>
            <a:ln w="6350">
              <a:solidFill>
                <a:srgbClr val="A5A5A5">
                  <a:lumOff val="-12941"/>
                </a:srgb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3</a:t>
              </a:r>
            </a:p>
          </p:txBody>
        </p:sp>
        <p:sp>
          <p:nvSpPr>
            <p:cNvPr id="117" name="2">
              <a:extLst>
                <a:ext uri="{FF2B5EF4-FFF2-40B4-BE49-F238E27FC236}">
                  <a16:creationId xmlns:a16="http://schemas.microsoft.com/office/drawing/2014/main" id="{1785E884-4F41-4821-BEF7-8977D24A27BB}"/>
                </a:ext>
              </a:extLst>
            </p:cNvPr>
            <p:cNvSpPr/>
            <p:nvPr/>
          </p:nvSpPr>
          <p:spPr>
            <a:xfrm>
              <a:off x="4483249" y="4844909"/>
              <a:ext cx="300991" cy="300991"/>
            </a:xfrm>
            <a:prstGeom prst="ellipse">
              <a:avLst/>
            </a:prstGeom>
            <a:gradFill>
              <a:gsLst>
                <a:gs pos="0">
                  <a:srgbClr val="FFC000">
                    <a:hueOff val="-406799"/>
                    <a:lumOff val="30382"/>
                  </a:srgbClr>
                </a:gs>
                <a:gs pos="50000">
                  <a:srgbClr val="FFD58D"/>
                </a:gs>
                <a:gs pos="100000">
                  <a:srgbClr val="FFC000">
                    <a:hueOff val="-362075"/>
                    <a:lumOff val="23565"/>
                  </a:srgbClr>
                </a:gs>
              </a:gsLst>
              <a:lin ang="5400000"/>
            </a:gradFill>
            <a:ln w="6350">
              <a:solidFill>
                <a:srgbClr val="A5A5A5">
                  <a:lumOff val="-12941"/>
                </a:srgb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2</a:t>
              </a:r>
            </a:p>
          </p:txBody>
        </p:sp>
        <p:sp>
          <p:nvSpPr>
            <p:cNvPr id="118" name="3">
              <a:extLst>
                <a:ext uri="{FF2B5EF4-FFF2-40B4-BE49-F238E27FC236}">
                  <a16:creationId xmlns:a16="http://schemas.microsoft.com/office/drawing/2014/main" id="{D36ECC2E-0C16-42CA-A5FF-EF9AB1DD42E2}"/>
                </a:ext>
              </a:extLst>
            </p:cNvPr>
            <p:cNvSpPr/>
            <p:nvPr/>
          </p:nvSpPr>
          <p:spPr>
            <a:xfrm>
              <a:off x="5367169" y="4147265"/>
              <a:ext cx="300991" cy="300991"/>
            </a:xfrm>
            <a:prstGeom prst="ellipse">
              <a:avLst/>
            </a:prstGeom>
            <a:gradFill>
              <a:gsLst>
                <a:gs pos="0">
                  <a:srgbClr val="FFC000">
                    <a:hueOff val="-406799"/>
                    <a:lumOff val="30382"/>
                  </a:srgbClr>
                </a:gs>
                <a:gs pos="50000">
                  <a:srgbClr val="FFD58D"/>
                </a:gs>
                <a:gs pos="100000">
                  <a:srgbClr val="FFC000">
                    <a:hueOff val="-362075"/>
                    <a:lumOff val="23565"/>
                  </a:srgbClr>
                </a:gs>
              </a:gsLst>
              <a:lin ang="5400000"/>
            </a:gradFill>
            <a:ln w="6350">
              <a:solidFill>
                <a:srgbClr val="A5A5A5">
                  <a:lumOff val="-12941"/>
                </a:srgb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3</a:t>
              </a:r>
            </a:p>
          </p:txBody>
        </p:sp>
        <p:sp>
          <p:nvSpPr>
            <p:cNvPr id="119" name="4">
              <a:extLst>
                <a:ext uri="{FF2B5EF4-FFF2-40B4-BE49-F238E27FC236}">
                  <a16:creationId xmlns:a16="http://schemas.microsoft.com/office/drawing/2014/main" id="{159839E0-1496-4585-AD70-8C6335B793FF}"/>
                </a:ext>
              </a:extLst>
            </p:cNvPr>
            <p:cNvSpPr/>
            <p:nvPr/>
          </p:nvSpPr>
          <p:spPr>
            <a:xfrm>
              <a:off x="7630886" y="3558456"/>
              <a:ext cx="300991" cy="300991"/>
            </a:xfrm>
            <a:prstGeom prst="ellipse">
              <a:avLst/>
            </a:prstGeom>
            <a:gradFill>
              <a:gsLst>
                <a:gs pos="0">
                  <a:srgbClr val="FFC000">
                    <a:hueOff val="-406799"/>
                    <a:lumOff val="30382"/>
                  </a:srgbClr>
                </a:gs>
                <a:gs pos="50000">
                  <a:srgbClr val="FFD58D"/>
                </a:gs>
                <a:gs pos="100000">
                  <a:srgbClr val="FFC000">
                    <a:hueOff val="-362075"/>
                    <a:lumOff val="23565"/>
                  </a:srgbClr>
                </a:gs>
              </a:gsLst>
              <a:lin ang="5400000"/>
            </a:gradFill>
            <a:ln w="6350">
              <a:solidFill>
                <a:srgbClr val="A5A5A5">
                  <a:lumOff val="-12941"/>
                </a:srgb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4</a:t>
              </a:r>
            </a:p>
          </p:txBody>
        </p:sp>
        <p:pic>
          <p:nvPicPr>
            <p:cNvPr id="120" name="Connection Line" descr="Connection Line">
              <a:extLst>
                <a:ext uri="{FF2B5EF4-FFF2-40B4-BE49-F238E27FC236}">
                  <a16:creationId xmlns:a16="http://schemas.microsoft.com/office/drawing/2014/main" id="{5660A83C-B561-4884-8B45-D6AB90821F72}"/>
                </a:ext>
              </a:extLst>
            </p:cNvPr>
            <p:cNvPicPr>
              <a:picLocks/>
            </p:cNvPicPr>
            <p:nvPr/>
          </p:nvPicPr>
          <p:blipFill>
            <a:blip r:embed="rId8">
              <a:extLst/>
            </a:blip>
            <a:stretch>
              <a:fillRect/>
            </a:stretch>
          </p:blipFill>
          <p:spPr>
            <a:xfrm>
              <a:off x="4981229" y="3286334"/>
              <a:ext cx="1913060" cy="1542904"/>
            </a:xfrm>
            <a:prstGeom prst="rect">
              <a:avLst/>
            </a:prstGeom>
            <a:effectLst>
              <a:outerShdw blurRad="355600" rotWithShape="0">
                <a:srgbClr val="000000">
                  <a:alpha val="75000"/>
                </a:srgbClr>
              </a:outerShdw>
            </a:effectLst>
          </p:spPr>
        </p:pic>
        <p:sp>
          <p:nvSpPr>
            <p:cNvPr id="121" name="4">
              <a:extLst>
                <a:ext uri="{FF2B5EF4-FFF2-40B4-BE49-F238E27FC236}">
                  <a16:creationId xmlns:a16="http://schemas.microsoft.com/office/drawing/2014/main" id="{B883E411-E529-4371-A46A-D62E78AAF0E6}"/>
                </a:ext>
              </a:extLst>
            </p:cNvPr>
            <p:cNvSpPr/>
            <p:nvPr/>
          </p:nvSpPr>
          <p:spPr>
            <a:xfrm>
              <a:off x="5982352" y="3634849"/>
              <a:ext cx="300992" cy="300991"/>
            </a:xfrm>
            <a:prstGeom prst="ellipse">
              <a:avLst/>
            </a:prstGeom>
            <a:gradFill>
              <a:gsLst>
                <a:gs pos="0">
                  <a:srgbClr val="FFC000">
                    <a:hueOff val="-406799"/>
                    <a:lumOff val="30382"/>
                  </a:srgbClr>
                </a:gs>
                <a:gs pos="50000">
                  <a:srgbClr val="FFD58D"/>
                </a:gs>
                <a:gs pos="100000">
                  <a:srgbClr val="FFC000">
                    <a:hueOff val="-362075"/>
                    <a:lumOff val="23565"/>
                  </a:srgbClr>
                </a:gs>
              </a:gsLst>
              <a:lin ang="5400000"/>
            </a:gradFill>
            <a:ln w="6350">
              <a:solidFill>
                <a:srgbClr val="A5A5A5">
                  <a:lumOff val="-12941"/>
                </a:srgbClr>
              </a:solidFill>
              <a:miter/>
            </a:ln>
            <a:extLst>
              <a:ext uri="{C572A759-6A51-4108-AA02-DFA0A04FC94B}">
                <ma14:wrappingTextBoxFlag xmlns="" xmlns:ma14="http://schemas.microsoft.com/office/mac/drawingml/2011/main" val="1"/>
              </a:ext>
            </a:extLst>
          </p:spPr>
          <p:txBody>
            <a:bodyPr lIns="45719" rIns="45719" anchor="ctr"/>
            <a:lstStyle>
              <a:lvl1pPr algn="ctr">
                <a:defRPr sz="1200">
                  <a:solidFill>
                    <a:srgbClr val="535353"/>
                  </a:solidFill>
                  <a:latin typeface="Segoe UI Light"/>
                  <a:ea typeface="Segoe UI Light"/>
                  <a:cs typeface="Segoe UI Light"/>
                  <a:sym typeface="Segoe UI Ligh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0" i="0" u="none" strike="noStrike" kern="0" cap="none" spc="0" normalizeH="0" baseline="0" noProof="0">
                  <a:ln>
                    <a:noFill/>
                  </a:ln>
                  <a:solidFill>
                    <a:prstClr val="black"/>
                  </a:solidFill>
                  <a:effectLst/>
                  <a:uLnTx/>
                  <a:uFillTx/>
                  <a:latin typeface="Segoe UI Light"/>
                  <a:cs typeface="Segoe UI Light"/>
                  <a:sym typeface="Segoe UI Light"/>
                </a:rPr>
                <a:t>4</a:t>
              </a:r>
            </a:p>
          </p:txBody>
        </p:sp>
        <p:cxnSp>
          <p:nvCxnSpPr>
            <p:cNvPr id="122" name="Connection Line">
              <a:extLst>
                <a:ext uri="{FF2B5EF4-FFF2-40B4-BE49-F238E27FC236}">
                  <a16:creationId xmlns:a16="http://schemas.microsoft.com/office/drawing/2014/main" id="{51BC755D-A192-4D4A-AE1F-458F5B5097AA}"/>
                </a:ext>
              </a:extLst>
            </p:cNvPr>
            <p:cNvCxnSpPr>
              <a:cxnSpLocks/>
            </p:cNvCxnSpPr>
            <p:nvPr/>
          </p:nvCxnSpPr>
          <p:spPr>
            <a:xfrm flipV="1">
              <a:off x="1987243" y="3384216"/>
              <a:ext cx="2371688" cy="1881693"/>
            </a:xfrm>
            <a:prstGeom prst="straightConnector1">
              <a:avLst/>
            </a:prstGeom>
            <a:ln w="19050">
              <a:solidFill>
                <a:srgbClr val="5B9BD5">
                  <a:satOff val="-3547"/>
                  <a:lumOff val="-10352"/>
                </a:srgbClr>
              </a:solidFill>
              <a:prstDash val="sysDot"/>
              <a:miter lim="400000"/>
              <a:headEnd type="triangle"/>
            </a:ln>
          </p:spPr>
        </p:cxnSp>
        <p:sp>
          <p:nvSpPr>
            <p:cNvPr id="123" name="Connection Line">
              <a:extLst>
                <a:ext uri="{FF2B5EF4-FFF2-40B4-BE49-F238E27FC236}">
                  <a16:creationId xmlns:a16="http://schemas.microsoft.com/office/drawing/2014/main" id="{7044824F-5577-46D3-A42D-022AB8D4E27E}"/>
                </a:ext>
              </a:extLst>
            </p:cNvPr>
            <p:cNvSpPr/>
            <p:nvPr/>
          </p:nvSpPr>
          <p:spPr>
            <a:xfrm>
              <a:off x="2420593" y="5100932"/>
              <a:ext cx="4176960" cy="1099858"/>
            </a:xfrm>
            <a:custGeom>
              <a:avLst/>
              <a:gdLst/>
              <a:ahLst/>
              <a:cxnLst>
                <a:cxn ang="0">
                  <a:pos x="wd2" y="hd2"/>
                </a:cxn>
                <a:cxn ang="5400000">
                  <a:pos x="wd2" y="hd2"/>
                </a:cxn>
                <a:cxn ang="10800000">
                  <a:pos x="wd2" y="hd2"/>
                </a:cxn>
                <a:cxn ang="16200000">
                  <a:pos x="wd2" y="hd2"/>
                </a:cxn>
              </a:cxnLst>
              <a:rect l="0" t="0" r="r" b="b"/>
              <a:pathLst>
                <a:path w="21600" h="16338" extrusionOk="0">
                  <a:moveTo>
                    <a:pt x="0" y="5448"/>
                  </a:moveTo>
                  <a:cubicBezTo>
                    <a:pt x="12548" y="21600"/>
                    <a:pt x="19748" y="19784"/>
                    <a:pt x="21600" y="0"/>
                  </a:cubicBezTo>
                </a:path>
              </a:pathLst>
            </a:custGeom>
            <a:ln w="19050">
              <a:solidFill>
                <a:srgbClr val="5B9BD5">
                  <a:satOff val="-3547"/>
                  <a:lumOff val="-10352"/>
                </a:srgbClr>
              </a:solidFill>
              <a:prstDash val="sysDot"/>
              <a:miter lim="400000"/>
              <a:headEnd type="triangle"/>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cxnSp>
          <p:nvCxnSpPr>
            <p:cNvPr id="124" name="Connection Line">
              <a:extLst>
                <a:ext uri="{FF2B5EF4-FFF2-40B4-BE49-F238E27FC236}">
                  <a16:creationId xmlns:a16="http://schemas.microsoft.com/office/drawing/2014/main" id="{FE89FA6C-B152-4179-989D-410A16818831}"/>
                </a:ext>
              </a:extLst>
            </p:cNvPr>
            <p:cNvCxnSpPr>
              <a:cxnSpLocks/>
            </p:cNvCxnSpPr>
            <p:nvPr/>
          </p:nvCxnSpPr>
          <p:spPr>
            <a:xfrm flipV="1">
              <a:off x="1987243" y="3780480"/>
              <a:ext cx="1625422" cy="1485429"/>
            </a:xfrm>
            <a:prstGeom prst="straightConnector1">
              <a:avLst/>
            </a:prstGeom>
            <a:ln w="19050">
              <a:solidFill>
                <a:srgbClr val="70AD47">
                  <a:lumOff val="-9568"/>
                </a:srgbClr>
              </a:solidFill>
              <a:prstDash val="sysDot"/>
              <a:miter lim="400000"/>
              <a:headEnd type="triangle"/>
            </a:ln>
          </p:spPr>
        </p:cxnSp>
        <p:cxnSp>
          <p:nvCxnSpPr>
            <p:cNvPr id="125" name="Connection Line">
              <a:extLst>
                <a:ext uri="{FF2B5EF4-FFF2-40B4-BE49-F238E27FC236}">
                  <a16:creationId xmlns:a16="http://schemas.microsoft.com/office/drawing/2014/main" id="{09153E44-2254-48B9-A86D-6B893D14F211}"/>
                </a:ext>
              </a:extLst>
            </p:cNvPr>
            <p:cNvCxnSpPr>
              <a:cxnSpLocks/>
            </p:cNvCxnSpPr>
            <p:nvPr/>
          </p:nvCxnSpPr>
          <p:spPr>
            <a:xfrm flipV="1">
              <a:off x="1987243" y="4191080"/>
              <a:ext cx="1625422" cy="1074829"/>
            </a:xfrm>
            <a:prstGeom prst="straightConnector1">
              <a:avLst/>
            </a:prstGeom>
            <a:ln w="19050">
              <a:solidFill>
                <a:srgbClr val="70AD47">
                  <a:lumOff val="-9568"/>
                </a:srgbClr>
              </a:solidFill>
              <a:prstDash val="sysDot"/>
              <a:miter lim="400000"/>
              <a:headEnd type="triangle"/>
            </a:ln>
          </p:spPr>
        </p:cxnSp>
      </p:grpSp>
    </p:spTree>
    <p:extLst>
      <p:ext uri="{BB962C8B-B14F-4D97-AF65-F5344CB8AC3E}">
        <p14:creationId xmlns:p14="http://schemas.microsoft.com/office/powerpoint/2010/main" val="46798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Trouble Shooting Guide</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7873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52B7FB-C71F-4745-B4F1-B65C58601661}"/>
              </a:ext>
            </a:extLst>
          </p:cNvPr>
          <p:cNvSpPr txBox="1"/>
          <p:nvPr/>
        </p:nvSpPr>
        <p:spPr>
          <a:xfrm>
            <a:off x="536895" y="1208013"/>
            <a:ext cx="2197916" cy="64633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Master Resource Throttling?</a:t>
            </a:r>
          </a:p>
        </p:txBody>
      </p:sp>
      <p:sp>
        <p:nvSpPr>
          <p:cNvPr id="8" name="TextBox 7">
            <a:extLst>
              <a:ext uri="{FF2B5EF4-FFF2-40B4-BE49-F238E27FC236}">
                <a16:creationId xmlns:a16="http://schemas.microsoft.com/office/drawing/2014/main" id="{5A5A457B-2A0D-4E05-B88F-CF5F42D1A006}"/>
              </a:ext>
            </a:extLst>
          </p:cNvPr>
          <p:cNvSpPr txBox="1"/>
          <p:nvPr/>
        </p:nvSpPr>
        <p:spPr>
          <a:xfrm>
            <a:off x="3818388" y="1208014"/>
            <a:ext cx="2197916" cy="120032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High RU charges for Operations in the time window of rate limited calls?</a:t>
            </a:r>
          </a:p>
        </p:txBody>
      </p:sp>
      <p:sp>
        <p:nvSpPr>
          <p:cNvPr id="9" name="TextBox 8">
            <a:extLst>
              <a:ext uri="{FF2B5EF4-FFF2-40B4-BE49-F238E27FC236}">
                <a16:creationId xmlns:a16="http://schemas.microsoft.com/office/drawing/2014/main" id="{F6430FD4-C207-43FC-A8DE-62018F021AED}"/>
              </a:ext>
            </a:extLst>
          </p:cNvPr>
          <p:cNvSpPr txBox="1"/>
          <p:nvPr/>
        </p:nvSpPr>
        <p:spPr>
          <a:xfrm>
            <a:off x="8693092" y="1154176"/>
            <a:ext cx="2197916" cy="120032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High volume of requests (even though RU charges are low?)</a:t>
            </a:r>
          </a:p>
        </p:txBody>
      </p:sp>
      <p:sp>
        <p:nvSpPr>
          <p:cNvPr id="10" name="TextBox 9">
            <a:extLst>
              <a:ext uri="{FF2B5EF4-FFF2-40B4-BE49-F238E27FC236}">
                <a16:creationId xmlns:a16="http://schemas.microsoft.com/office/drawing/2014/main" id="{366AE338-33E1-4106-8B62-79AF9A929236}"/>
              </a:ext>
            </a:extLst>
          </p:cNvPr>
          <p:cNvSpPr txBox="1"/>
          <p:nvPr/>
        </p:nvSpPr>
        <p:spPr>
          <a:xfrm>
            <a:off x="536895" y="2937543"/>
            <a:ext cx="2197916" cy="120032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Repeated unnecessary calls to “Master” resources?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Read Collection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Read Offer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Read Database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Multiple Client instances</a:t>
            </a:r>
          </a:p>
        </p:txBody>
      </p:sp>
      <p:sp>
        <p:nvSpPr>
          <p:cNvPr id="13" name="TextBox 12">
            <a:extLst>
              <a:ext uri="{FF2B5EF4-FFF2-40B4-BE49-F238E27FC236}">
                <a16:creationId xmlns:a16="http://schemas.microsoft.com/office/drawing/2014/main" id="{7F967408-F342-4AAD-AAC6-835A6FDF8BD2}"/>
              </a:ext>
            </a:extLst>
          </p:cNvPr>
          <p:cNvSpPr txBox="1"/>
          <p:nvPr/>
        </p:nvSpPr>
        <p:spPr>
          <a:xfrm>
            <a:off x="806740" y="5008428"/>
            <a:ext cx="1476463" cy="707886"/>
          </a:xfrm>
          <a:prstGeom prst="rect">
            <a:avLst/>
          </a:prstGeom>
          <a:no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000" dirty="0">
                <a:solidFill>
                  <a:prstClr val="black"/>
                </a:solidFill>
                <a:latin typeface="Calibri" panose="020F0502020204030204"/>
              </a:rPr>
              <a:t>Re-use singleton instance of client and refactor redundant calls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ABF36E9-9B02-4ACB-920C-4E3E4F4BBA95}"/>
              </a:ext>
            </a:extLst>
          </p:cNvPr>
          <p:cNvSpPr txBox="1"/>
          <p:nvPr/>
        </p:nvSpPr>
        <p:spPr>
          <a:xfrm>
            <a:off x="3514636" y="2937543"/>
            <a:ext cx="879446" cy="27699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Queries?</a:t>
            </a:r>
          </a:p>
        </p:txBody>
      </p:sp>
      <p:sp>
        <p:nvSpPr>
          <p:cNvPr id="15" name="TextBox 14">
            <a:extLst>
              <a:ext uri="{FF2B5EF4-FFF2-40B4-BE49-F238E27FC236}">
                <a16:creationId xmlns:a16="http://schemas.microsoft.com/office/drawing/2014/main" id="{F694C369-D44C-478C-B800-62806E1CE829}"/>
              </a:ext>
            </a:extLst>
          </p:cNvPr>
          <p:cNvSpPr txBox="1"/>
          <p:nvPr/>
        </p:nvSpPr>
        <p:spPr>
          <a:xfrm>
            <a:off x="4980960" y="2938939"/>
            <a:ext cx="1847677" cy="46166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Ingestion Path?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Create/Replace/</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Upsert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ACCB957D-C98E-425F-98F3-8C8ABC3BA41D}"/>
              </a:ext>
            </a:extLst>
          </p:cNvPr>
          <p:cNvSpPr txBox="1"/>
          <p:nvPr/>
        </p:nvSpPr>
        <p:spPr>
          <a:xfrm>
            <a:off x="3325184" y="4868409"/>
            <a:ext cx="1258349" cy="1015663"/>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Navigate to </a:t>
            </a:r>
            <a:r>
              <a:rPr kumimoji="0" lang="en-US" sz="1200" b="1" i="1" u="none" strike="noStrike" kern="1200" cap="none" spc="0" normalizeH="0" baseline="0" noProof="0" dirty="0">
                <a:ln>
                  <a:noFill/>
                </a:ln>
                <a:solidFill>
                  <a:prstClr val="black"/>
                </a:solidFill>
                <a:effectLst/>
                <a:uLnTx/>
                <a:uFillTx/>
                <a:latin typeface="Calibri" panose="020F0502020204030204"/>
                <a:ea typeface="+mn-ea"/>
                <a:cs typeface="+mn-cs"/>
              </a:rPr>
              <a:t>Troubleshooting Query Performance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slide</a:t>
            </a:r>
          </a:p>
        </p:txBody>
      </p:sp>
      <p:sp>
        <p:nvSpPr>
          <p:cNvPr id="17" name="TextBox 16">
            <a:extLst>
              <a:ext uri="{FF2B5EF4-FFF2-40B4-BE49-F238E27FC236}">
                <a16:creationId xmlns:a16="http://schemas.microsoft.com/office/drawing/2014/main" id="{FBD3CB5F-DAD5-46E4-9B9E-35E890A8F174}"/>
              </a:ext>
            </a:extLst>
          </p:cNvPr>
          <p:cNvSpPr txBox="1"/>
          <p:nvPr/>
        </p:nvSpPr>
        <p:spPr>
          <a:xfrm>
            <a:off x="5356899" y="4854530"/>
            <a:ext cx="1258349" cy="1015663"/>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Navigate to </a:t>
            </a:r>
            <a:r>
              <a:rPr kumimoji="0" lang="en-US" sz="1200" b="1" i="1" u="none" strike="noStrike" kern="1200" cap="none" spc="0" normalizeH="0" baseline="0" noProof="0" dirty="0">
                <a:ln>
                  <a:noFill/>
                </a:ln>
                <a:solidFill>
                  <a:prstClr val="black"/>
                </a:solidFill>
                <a:effectLst/>
                <a:uLnTx/>
                <a:uFillTx/>
                <a:latin typeface="Calibri" panose="020F0502020204030204"/>
                <a:ea typeface="+mn-ea"/>
                <a:cs typeface="+mn-cs"/>
              </a:rPr>
              <a:t>Troubleshooting Ingestion Performance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slide</a:t>
            </a:r>
          </a:p>
        </p:txBody>
      </p:sp>
      <p:sp>
        <p:nvSpPr>
          <p:cNvPr id="18" name="TextBox 17">
            <a:extLst>
              <a:ext uri="{FF2B5EF4-FFF2-40B4-BE49-F238E27FC236}">
                <a16:creationId xmlns:a16="http://schemas.microsoft.com/office/drawing/2014/main" id="{0B63B2FB-75B6-416A-AB8C-93AEB11659B0}"/>
              </a:ext>
            </a:extLst>
          </p:cNvPr>
          <p:cNvSpPr txBox="1"/>
          <p:nvPr/>
        </p:nvSpPr>
        <p:spPr>
          <a:xfrm>
            <a:off x="6992214" y="4708996"/>
            <a:ext cx="2727821" cy="1015663"/>
          </a:xfrm>
          <a:prstGeom prst="rect">
            <a:avLst/>
          </a:prstGeom>
          <a:no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Refactor Data Model Design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Follow this guide for best practices on partitioning -</a:t>
            </a:r>
            <a:r>
              <a:rPr kumimoji="0" lang="en-US" sz="1200" b="0" i="1" u="none" strike="noStrike" kern="1200" cap="none" spc="0" normalizeH="0" baseline="0" noProof="0" dirty="0">
                <a:ln>
                  <a:noFill/>
                </a:ln>
                <a:solidFill>
                  <a:srgbClr val="4472C4"/>
                </a:solidFill>
                <a:effectLst/>
                <a:uLnTx/>
                <a:uFillTx/>
                <a:latin typeface="Calibri" panose="020F0502020204030204"/>
                <a:ea typeface="+mn-ea"/>
                <a:cs typeface="+mn-cs"/>
              </a:rPr>
              <a:t>https://docs.microsoft.com/en-us/azure/cosmos-db/partition-data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8CDCA907-EA7D-42E5-B097-BA5434E89D40}"/>
              </a:ext>
            </a:extLst>
          </p:cNvPr>
          <p:cNvSpPr txBox="1"/>
          <p:nvPr/>
        </p:nvSpPr>
        <p:spPr>
          <a:xfrm>
            <a:off x="9968204" y="3554834"/>
            <a:ext cx="1966519" cy="1569660"/>
          </a:xfrm>
          <a:prstGeom prst="rect">
            <a:avLst/>
          </a:prstGeom>
          <a:no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Sproc</a:t>
            </a:r>
            <a:r>
              <a:rPr lang="en-US" sz="1200" dirty="0">
                <a:solidFill>
                  <a:prstClr val="black"/>
                </a:solidFill>
                <a:latin typeface="Calibri" panose="020F0502020204030204"/>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are optimized for atomically and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transactionally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writing multiple records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prstClr val="black"/>
                </a:solidFill>
                <a:latin typeface="Calibri" panose="020F0502020204030204"/>
              </a:rPr>
              <a:t>Not ideal for read-only procedural logic</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indent="-171450">
              <a:buFontTx/>
              <a:buChar char="-"/>
              <a:defRPr/>
            </a:pPr>
            <a:r>
              <a:rPr lang="en-US" sz="1200" dirty="0">
                <a:solidFill>
                  <a:prstClr val="black"/>
                </a:solidFill>
              </a:rPr>
              <a:t>Re-write read-only logic as query/read operations</a:t>
            </a:r>
          </a:p>
        </p:txBody>
      </p:sp>
      <p:cxnSp>
        <p:nvCxnSpPr>
          <p:cNvPr id="21" name="Straight Arrow Connector 20">
            <a:extLst>
              <a:ext uri="{FF2B5EF4-FFF2-40B4-BE49-F238E27FC236}">
                <a16:creationId xmlns:a16="http://schemas.microsoft.com/office/drawing/2014/main" id="{EA6A0C02-41AB-4959-975E-40010544C43E}"/>
              </a:ext>
            </a:extLst>
          </p:cNvPr>
          <p:cNvCxnSpPr>
            <a:stCxn id="7" idx="2"/>
            <a:endCxn id="10" idx="0"/>
          </p:cNvCxnSpPr>
          <p:nvPr/>
        </p:nvCxnSpPr>
        <p:spPr>
          <a:xfrm>
            <a:off x="1635853" y="1854344"/>
            <a:ext cx="0" cy="1083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EC59748-2DAF-42B3-AAA2-2C58CD29CBB4}"/>
              </a:ext>
            </a:extLst>
          </p:cNvPr>
          <p:cNvCxnSpPr>
            <a:cxnSpLocks/>
            <a:endCxn id="13" idx="0"/>
          </p:cNvCxnSpPr>
          <p:nvPr/>
        </p:nvCxnSpPr>
        <p:spPr>
          <a:xfrm>
            <a:off x="1544972" y="4322538"/>
            <a:ext cx="0" cy="685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65DE953-696E-40B2-A05D-479D2C3C94DA}"/>
              </a:ext>
            </a:extLst>
          </p:cNvPr>
          <p:cNvCxnSpPr>
            <a:cxnSpLocks/>
            <a:endCxn id="14" idx="0"/>
          </p:cNvCxnSpPr>
          <p:nvPr/>
        </p:nvCxnSpPr>
        <p:spPr>
          <a:xfrm flipH="1">
            <a:off x="3954359" y="2408342"/>
            <a:ext cx="887488" cy="529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C3699C7-D532-4746-9EC6-AF990A9AA739}"/>
              </a:ext>
            </a:extLst>
          </p:cNvPr>
          <p:cNvCxnSpPr>
            <a:cxnSpLocks/>
            <a:stCxn id="8" idx="2"/>
            <a:endCxn id="15" idx="0"/>
          </p:cNvCxnSpPr>
          <p:nvPr/>
        </p:nvCxnSpPr>
        <p:spPr>
          <a:xfrm>
            <a:off x="4917346" y="2408343"/>
            <a:ext cx="987453" cy="53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6649E40-B0EC-49EF-AF8C-C68BC2E243C7}"/>
              </a:ext>
            </a:extLst>
          </p:cNvPr>
          <p:cNvCxnSpPr>
            <a:cxnSpLocks/>
            <a:stCxn id="15" idx="2"/>
          </p:cNvCxnSpPr>
          <p:nvPr/>
        </p:nvCxnSpPr>
        <p:spPr>
          <a:xfrm>
            <a:off x="5904799" y="3400604"/>
            <a:ext cx="24115" cy="1453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5B8931-C809-4FDF-892D-E3D5000DA2D3}"/>
              </a:ext>
            </a:extLst>
          </p:cNvPr>
          <p:cNvCxnSpPr>
            <a:cxnSpLocks/>
            <a:endCxn id="16" idx="0"/>
          </p:cNvCxnSpPr>
          <p:nvPr/>
        </p:nvCxnSpPr>
        <p:spPr>
          <a:xfrm>
            <a:off x="3953654" y="3214542"/>
            <a:ext cx="705" cy="1653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ACB3E89-4092-472E-A4CF-AABE72B8C98B}"/>
              </a:ext>
            </a:extLst>
          </p:cNvPr>
          <p:cNvCxnSpPr>
            <a:cxnSpLocks/>
            <a:stCxn id="9" idx="2"/>
          </p:cNvCxnSpPr>
          <p:nvPr/>
        </p:nvCxnSpPr>
        <p:spPr>
          <a:xfrm flipH="1">
            <a:off x="9155186" y="2354505"/>
            <a:ext cx="636864" cy="535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BB18AD0-4447-4903-9443-41C4A107159E}"/>
              </a:ext>
            </a:extLst>
          </p:cNvPr>
          <p:cNvCxnSpPr>
            <a:cxnSpLocks/>
            <a:stCxn id="9" idx="2"/>
          </p:cNvCxnSpPr>
          <p:nvPr/>
        </p:nvCxnSpPr>
        <p:spPr>
          <a:xfrm>
            <a:off x="9792050" y="2354505"/>
            <a:ext cx="804644" cy="535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E8616B0-992A-4E69-B10B-2A03C1013826}"/>
              </a:ext>
            </a:extLst>
          </p:cNvPr>
          <p:cNvSpPr txBox="1"/>
          <p:nvPr/>
        </p:nvSpPr>
        <p:spPr>
          <a:xfrm>
            <a:off x="9074618" y="2530607"/>
            <a:ext cx="34395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45" name="TextBox 44">
            <a:extLst>
              <a:ext uri="{FF2B5EF4-FFF2-40B4-BE49-F238E27FC236}">
                <a16:creationId xmlns:a16="http://schemas.microsoft.com/office/drawing/2014/main" id="{29B32F9A-5E1A-431D-A003-7CF3574FA34C}"/>
              </a:ext>
            </a:extLst>
          </p:cNvPr>
          <p:cNvSpPr txBox="1"/>
          <p:nvPr/>
        </p:nvSpPr>
        <p:spPr>
          <a:xfrm>
            <a:off x="10299405" y="2522949"/>
            <a:ext cx="34395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48" name="TextBox 47">
            <a:extLst>
              <a:ext uri="{FF2B5EF4-FFF2-40B4-BE49-F238E27FC236}">
                <a16:creationId xmlns:a16="http://schemas.microsoft.com/office/drawing/2014/main" id="{42C1DE2F-682E-4A66-85C0-4A8C8C704E6D}"/>
              </a:ext>
            </a:extLst>
          </p:cNvPr>
          <p:cNvSpPr txBox="1"/>
          <p:nvPr/>
        </p:nvSpPr>
        <p:spPr>
          <a:xfrm>
            <a:off x="6967750" y="2889868"/>
            <a:ext cx="2824300" cy="120032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Skew in the data?</a:t>
            </a:r>
          </a:p>
          <a:p>
            <a:pPr marL="171450" lvl="0" indent="-171450">
              <a:buFontTx/>
              <a:buChar char="-"/>
              <a:defRPr/>
            </a:pPr>
            <a:r>
              <a:rPr lang="en-US" sz="1200" dirty="0">
                <a:solidFill>
                  <a:prstClr val="black"/>
                </a:solidFill>
              </a:rPr>
              <a:t>Is there an uneven distribution of data and/or requests across partition keys?</a:t>
            </a:r>
          </a:p>
          <a:p>
            <a:pPr marL="171450" lvl="0" indent="-171450">
              <a:buFontTx/>
              <a:buChar char="-"/>
              <a:defRPr/>
            </a:pPr>
            <a:r>
              <a:rPr lang="en-US" sz="1200" dirty="0">
                <a:solidFill>
                  <a:prstClr val="black"/>
                </a:solidFill>
              </a:rPr>
              <a:t>Is the cardinality of the partition key too low?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C7D72449-1385-487A-90BF-3E835B325FDD}"/>
              </a:ext>
            </a:extLst>
          </p:cNvPr>
          <p:cNvSpPr txBox="1"/>
          <p:nvPr/>
        </p:nvSpPr>
        <p:spPr>
          <a:xfrm>
            <a:off x="9967518" y="2895321"/>
            <a:ext cx="2037128" cy="46166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Read-only Stored Procedures?</a:t>
            </a:r>
          </a:p>
        </p:txBody>
      </p:sp>
      <p:cxnSp>
        <p:nvCxnSpPr>
          <p:cNvPr id="50" name="Straight Arrow Connector 49">
            <a:extLst>
              <a:ext uri="{FF2B5EF4-FFF2-40B4-BE49-F238E27FC236}">
                <a16:creationId xmlns:a16="http://schemas.microsoft.com/office/drawing/2014/main" id="{402160F3-DFB1-4360-88DC-F3DBD33AE99B}"/>
              </a:ext>
            </a:extLst>
          </p:cNvPr>
          <p:cNvCxnSpPr>
            <a:cxnSpLocks/>
          </p:cNvCxnSpPr>
          <p:nvPr/>
        </p:nvCxnSpPr>
        <p:spPr>
          <a:xfrm>
            <a:off x="8784671" y="4281566"/>
            <a:ext cx="0" cy="395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09B89D6-2A84-4FF1-8DF2-DC294AC3732F}"/>
              </a:ext>
            </a:extLst>
          </p:cNvPr>
          <p:cNvCxnSpPr>
            <a:cxnSpLocks/>
          </p:cNvCxnSpPr>
          <p:nvPr/>
        </p:nvCxnSpPr>
        <p:spPr>
          <a:xfrm>
            <a:off x="10975596" y="3166867"/>
            <a:ext cx="0" cy="395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38067A-CE00-48F8-A8E5-63D33466B990}"/>
              </a:ext>
            </a:extLst>
          </p:cNvPr>
          <p:cNvSpPr txBox="1"/>
          <p:nvPr/>
        </p:nvSpPr>
        <p:spPr>
          <a:xfrm>
            <a:off x="692618" y="218114"/>
            <a:ext cx="107667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Troubleshooting 429s – Rate Limited Calls</a:t>
            </a:r>
          </a:p>
        </p:txBody>
      </p:sp>
    </p:spTree>
    <p:extLst>
      <p:ext uri="{BB962C8B-B14F-4D97-AF65-F5344CB8AC3E}">
        <p14:creationId xmlns:p14="http://schemas.microsoft.com/office/powerpoint/2010/main" val="32326109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52B7FB-C71F-4745-B4F1-B65C58601661}"/>
              </a:ext>
            </a:extLst>
          </p:cNvPr>
          <p:cNvSpPr txBox="1"/>
          <p:nvPr/>
        </p:nvSpPr>
        <p:spPr>
          <a:xfrm>
            <a:off x="2541864" y="1208013"/>
            <a:ext cx="2197916" cy="64633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High RU Charges for Query Operations?</a:t>
            </a:r>
          </a:p>
        </p:txBody>
      </p:sp>
      <p:sp>
        <p:nvSpPr>
          <p:cNvPr id="8" name="TextBox 7">
            <a:extLst>
              <a:ext uri="{FF2B5EF4-FFF2-40B4-BE49-F238E27FC236}">
                <a16:creationId xmlns:a16="http://schemas.microsoft.com/office/drawing/2014/main" id="{5A5A457B-2A0D-4E05-B88F-CF5F42D1A006}"/>
              </a:ext>
            </a:extLst>
          </p:cNvPr>
          <p:cNvSpPr txBox="1"/>
          <p:nvPr/>
        </p:nvSpPr>
        <p:spPr>
          <a:xfrm>
            <a:off x="10083939" y="1208013"/>
            <a:ext cx="1248563" cy="64633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High Query latencies?</a:t>
            </a:r>
          </a:p>
        </p:txBody>
      </p:sp>
      <p:sp>
        <p:nvSpPr>
          <p:cNvPr id="12" name="TextBox 11">
            <a:extLst>
              <a:ext uri="{FF2B5EF4-FFF2-40B4-BE49-F238E27FC236}">
                <a16:creationId xmlns:a16="http://schemas.microsoft.com/office/drawing/2014/main" id="{297E4CFB-6C15-4DF8-85BC-50CC86778CCF}"/>
              </a:ext>
            </a:extLst>
          </p:cNvPr>
          <p:cNvSpPr txBox="1"/>
          <p:nvPr/>
        </p:nvSpPr>
        <p:spPr>
          <a:xfrm>
            <a:off x="1706884" y="2552606"/>
            <a:ext cx="1386272" cy="415498"/>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Are these aggregate queries?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694C369-D44C-478C-B800-62806E1CE829}"/>
              </a:ext>
            </a:extLst>
          </p:cNvPr>
          <p:cNvSpPr txBox="1"/>
          <p:nvPr/>
        </p:nvSpPr>
        <p:spPr>
          <a:xfrm>
            <a:off x="7075427" y="2488257"/>
            <a:ext cx="2816817" cy="830997"/>
          </a:xfrm>
          <a:prstGeom prst="rect">
            <a:avLst/>
          </a:prstGeom>
          <a:no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Are there a large number of cross partition queries?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Are there a large number of physical partitions for the collection?</a:t>
            </a:r>
          </a:p>
        </p:txBody>
      </p:sp>
      <p:cxnSp>
        <p:nvCxnSpPr>
          <p:cNvPr id="24" name="Straight Arrow Connector 23">
            <a:extLst>
              <a:ext uri="{FF2B5EF4-FFF2-40B4-BE49-F238E27FC236}">
                <a16:creationId xmlns:a16="http://schemas.microsoft.com/office/drawing/2014/main" id="{0FB6C6A0-AB1F-447E-AAEB-09A23FDB01A3}"/>
              </a:ext>
            </a:extLst>
          </p:cNvPr>
          <p:cNvCxnSpPr>
            <a:cxnSpLocks/>
          </p:cNvCxnSpPr>
          <p:nvPr/>
        </p:nvCxnSpPr>
        <p:spPr>
          <a:xfrm>
            <a:off x="2421432" y="3086515"/>
            <a:ext cx="1" cy="100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38067A-CE00-48F8-A8E5-63D33466B990}"/>
              </a:ext>
            </a:extLst>
          </p:cNvPr>
          <p:cNvSpPr txBox="1"/>
          <p:nvPr/>
        </p:nvSpPr>
        <p:spPr>
          <a:xfrm>
            <a:off x="692618" y="218114"/>
            <a:ext cx="107667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Troubleshooting Query Performance</a:t>
            </a:r>
          </a:p>
        </p:txBody>
      </p:sp>
      <p:sp>
        <p:nvSpPr>
          <p:cNvPr id="36" name="TextBox 35">
            <a:extLst>
              <a:ext uri="{FF2B5EF4-FFF2-40B4-BE49-F238E27FC236}">
                <a16:creationId xmlns:a16="http://schemas.microsoft.com/office/drawing/2014/main" id="{B1120506-4F05-412E-9D48-FA60B0179BBE}"/>
              </a:ext>
            </a:extLst>
          </p:cNvPr>
          <p:cNvSpPr txBox="1"/>
          <p:nvPr/>
        </p:nvSpPr>
        <p:spPr>
          <a:xfrm>
            <a:off x="114929" y="2510792"/>
            <a:ext cx="1106689" cy="27699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Queries on id?</a:t>
            </a:r>
          </a:p>
        </p:txBody>
      </p:sp>
      <p:sp>
        <p:nvSpPr>
          <p:cNvPr id="37" name="TextBox 36">
            <a:extLst>
              <a:ext uri="{FF2B5EF4-FFF2-40B4-BE49-F238E27FC236}">
                <a16:creationId xmlns:a16="http://schemas.microsoft.com/office/drawing/2014/main" id="{32C4FA9E-DEA0-4A6B-BEEC-974949B1B8C5}"/>
              </a:ext>
            </a:extLst>
          </p:cNvPr>
          <p:cNvSpPr txBox="1"/>
          <p:nvPr/>
        </p:nvSpPr>
        <p:spPr>
          <a:xfrm>
            <a:off x="3383387" y="2510792"/>
            <a:ext cx="1530271" cy="830997"/>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Sorting on a field with a large number of distinct values? e.g. timestamp?</a:t>
            </a:r>
            <a:endParaRPr lang="en-US" sz="1200" dirty="0">
              <a:solidFill>
                <a:prstClr val="black"/>
              </a:solidFill>
            </a:endParaRPr>
          </a:p>
        </p:txBody>
      </p:sp>
      <p:sp>
        <p:nvSpPr>
          <p:cNvPr id="39" name="TextBox 38">
            <a:extLst>
              <a:ext uri="{FF2B5EF4-FFF2-40B4-BE49-F238E27FC236}">
                <a16:creationId xmlns:a16="http://schemas.microsoft.com/office/drawing/2014/main" id="{58469705-F63C-428F-B7D9-5430186613EA}"/>
              </a:ext>
            </a:extLst>
          </p:cNvPr>
          <p:cNvSpPr txBox="1"/>
          <p:nvPr/>
        </p:nvSpPr>
        <p:spPr>
          <a:xfrm>
            <a:off x="5135800" y="2510792"/>
            <a:ext cx="1530271" cy="138499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Ask for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QueryMetrics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1" u="none" strike="noStrike" kern="1200" cap="none" spc="0" normalizeH="0" baseline="0" noProof="0" dirty="0">
                <a:ln>
                  <a:noFill/>
                </a:ln>
                <a:solidFill>
                  <a:srgbClr val="4472C4"/>
                </a:solidFill>
                <a:effectLst/>
                <a:uLnTx/>
                <a:uFillTx/>
                <a:latin typeface="Calibri" panose="020F0502020204030204"/>
                <a:ea typeface="+mn-ea"/>
                <a:cs typeface="+mn-cs"/>
              </a:rPr>
              <a:t>https://docs.microsoft.com/en-us/azure/cosmos-db/sql-api-sql-query-metrics#query-execution-metrics</a:t>
            </a:r>
          </a:p>
        </p:txBody>
      </p:sp>
      <p:sp>
        <p:nvSpPr>
          <p:cNvPr id="41" name="TextBox 40">
            <a:extLst>
              <a:ext uri="{FF2B5EF4-FFF2-40B4-BE49-F238E27FC236}">
                <a16:creationId xmlns:a16="http://schemas.microsoft.com/office/drawing/2014/main" id="{DA38DBF7-3415-467A-A707-ABEE255322C0}"/>
              </a:ext>
            </a:extLst>
          </p:cNvPr>
          <p:cNvSpPr txBox="1"/>
          <p:nvPr/>
        </p:nvSpPr>
        <p:spPr>
          <a:xfrm>
            <a:off x="1817464" y="4198863"/>
            <a:ext cx="2105637" cy="203132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Materialized a view to offload some computation from read path to write path</a:t>
            </a:r>
          </a:p>
          <a:p>
            <a:pPr marL="171450" lvl="0" indent="-171450">
              <a:buFontTx/>
              <a:buChar char="-"/>
              <a:defRPr/>
            </a:pPr>
            <a:r>
              <a:rPr lang="en-US" sz="1050" dirty="0">
                <a:solidFill>
                  <a:prstClr val="black"/>
                </a:solidFill>
              </a:rPr>
              <a:t>Run aggregations client side</a:t>
            </a:r>
          </a:p>
          <a:p>
            <a:pPr marL="171450" lvl="0" indent="-171450">
              <a:buFontTx/>
              <a:buChar char="-"/>
              <a:defRPr/>
            </a:pPr>
            <a:r>
              <a:rPr lang="en-US" sz="1050" dirty="0">
                <a:solidFill>
                  <a:prstClr val="black"/>
                </a:solidFill>
              </a:rPr>
              <a:t>Store results of aggregations in a second collection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Use </a:t>
            </a: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mn-cs"/>
              </a:rPr>
              <a:t>ChangeFeed</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library to reduce latency for generating real-time views </a:t>
            </a:r>
            <a:r>
              <a:rPr kumimoji="0" lang="en-US" sz="1050" b="0" i="1" u="none" strike="noStrike" kern="1200" cap="none" spc="0" normalizeH="0" baseline="0" noProof="0" dirty="0">
                <a:ln>
                  <a:noFill/>
                </a:ln>
                <a:solidFill>
                  <a:srgbClr val="4472C4"/>
                </a:solidFill>
                <a:effectLst/>
                <a:uLnTx/>
                <a:uFillTx/>
                <a:latin typeface="Calibri" panose="020F0502020204030204"/>
                <a:ea typeface="+mn-ea"/>
                <a:cs typeface="+mn-cs"/>
              </a:rPr>
              <a:t>https://docs.microsoft.com/en-us/azure/cosmos-db/change-feed</a:t>
            </a:r>
          </a:p>
        </p:txBody>
      </p:sp>
      <p:cxnSp>
        <p:nvCxnSpPr>
          <p:cNvPr id="20" name="Straight Connector 19">
            <a:extLst>
              <a:ext uri="{FF2B5EF4-FFF2-40B4-BE49-F238E27FC236}">
                <a16:creationId xmlns:a16="http://schemas.microsoft.com/office/drawing/2014/main" id="{BB790255-6F91-4346-ADC9-DE0F6891F1E2}"/>
              </a:ext>
            </a:extLst>
          </p:cNvPr>
          <p:cNvCxnSpPr>
            <a:cxnSpLocks/>
          </p:cNvCxnSpPr>
          <p:nvPr/>
        </p:nvCxnSpPr>
        <p:spPr>
          <a:xfrm>
            <a:off x="692618" y="2114026"/>
            <a:ext cx="52083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5AC300-5EB3-4387-8886-6DB0A212B3AE}"/>
              </a:ext>
            </a:extLst>
          </p:cNvPr>
          <p:cNvCxnSpPr>
            <a:cxnSpLocks/>
          </p:cNvCxnSpPr>
          <p:nvPr/>
        </p:nvCxnSpPr>
        <p:spPr>
          <a:xfrm>
            <a:off x="692618" y="2114026"/>
            <a:ext cx="0" cy="37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909039D-1E24-4FB6-8AF0-EF38CF5D5DF0}"/>
              </a:ext>
            </a:extLst>
          </p:cNvPr>
          <p:cNvCxnSpPr>
            <a:cxnSpLocks/>
          </p:cNvCxnSpPr>
          <p:nvPr/>
        </p:nvCxnSpPr>
        <p:spPr>
          <a:xfrm>
            <a:off x="2463979" y="2114026"/>
            <a:ext cx="0" cy="37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D387E71-BE2A-4CDF-AB56-519B6604D3F6}"/>
              </a:ext>
            </a:extLst>
          </p:cNvPr>
          <p:cNvCxnSpPr>
            <a:cxnSpLocks/>
          </p:cNvCxnSpPr>
          <p:nvPr/>
        </p:nvCxnSpPr>
        <p:spPr>
          <a:xfrm>
            <a:off x="4083169" y="2114026"/>
            <a:ext cx="0" cy="37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D6D1D4A-85D9-4013-BA48-EDE19CE82E11}"/>
              </a:ext>
            </a:extLst>
          </p:cNvPr>
          <p:cNvCxnSpPr>
            <a:cxnSpLocks/>
          </p:cNvCxnSpPr>
          <p:nvPr/>
        </p:nvCxnSpPr>
        <p:spPr>
          <a:xfrm>
            <a:off x="5900935" y="2114026"/>
            <a:ext cx="0" cy="37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D420E1D-7808-4104-86A4-6902FA61D15B}"/>
              </a:ext>
            </a:extLst>
          </p:cNvPr>
          <p:cNvCxnSpPr>
            <a:cxnSpLocks/>
          </p:cNvCxnSpPr>
          <p:nvPr/>
        </p:nvCxnSpPr>
        <p:spPr>
          <a:xfrm>
            <a:off x="10708220" y="1854344"/>
            <a:ext cx="0" cy="633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AEE4022-8477-43DC-BF4B-604EC7DAABF1}"/>
              </a:ext>
            </a:extLst>
          </p:cNvPr>
          <p:cNvCxnSpPr>
            <a:cxnSpLocks/>
          </p:cNvCxnSpPr>
          <p:nvPr/>
        </p:nvCxnSpPr>
        <p:spPr>
          <a:xfrm>
            <a:off x="8322761" y="2085571"/>
            <a:ext cx="0" cy="37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0BB2C20-6DE7-4D28-9823-50E5798964DB}"/>
              </a:ext>
            </a:extLst>
          </p:cNvPr>
          <p:cNvSpPr txBox="1"/>
          <p:nvPr/>
        </p:nvSpPr>
        <p:spPr>
          <a:xfrm>
            <a:off x="10027660" y="2500174"/>
            <a:ext cx="2018394" cy="1015663"/>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Mongo API?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Cross partition queries in Mongo are serial. These queries are expected to have high latencies.</a:t>
            </a:r>
          </a:p>
        </p:txBody>
      </p:sp>
      <p:cxnSp>
        <p:nvCxnSpPr>
          <p:cNvPr id="73" name="Straight Connector 72">
            <a:extLst>
              <a:ext uri="{FF2B5EF4-FFF2-40B4-BE49-F238E27FC236}">
                <a16:creationId xmlns:a16="http://schemas.microsoft.com/office/drawing/2014/main" id="{E4ED380A-15B8-49AB-9CCB-A4E34D00EF62}"/>
              </a:ext>
            </a:extLst>
          </p:cNvPr>
          <p:cNvCxnSpPr>
            <a:cxnSpLocks/>
          </p:cNvCxnSpPr>
          <p:nvPr/>
        </p:nvCxnSpPr>
        <p:spPr>
          <a:xfrm>
            <a:off x="8307977" y="2095735"/>
            <a:ext cx="739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2A55E8F-0BCF-424C-ACC2-3DA494E4F023}"/>
              </a:ext>
            </a:extLst>
          </p:cNvPr>
          <p:cNvCxnSpPr>
            <a:cxnSpLocks/>
          </p:cNvCxnSpPr>
          <p:nvPr/>
        </p:nvCxnSpPr>
        <p:spPr>
          <a:xfrm>
            <a:off x="9047747" y="2095735"/>
            <a:ext cx="16604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3F4944-9F59-48BD-93D9-BEBB3CB9FE58}"/>
              </a:ext>
            </a:extLst>
          </p:cNvPr>
          <p:cNvCxnSpPr>
            <a:cxnSpLocks/>
          </p:cNvCxnSpPr>
          <p:nvPr/>
        </p:nvCxnSpPr>
        <p:spPr>
          <a:xfrm flipH="1">
            <a:off x="8275246" y="3326639"/>
            <a:ext cx="1" cy="39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B79F7A-40BE-4C8D-A2DC-1B06CAB24A1B}"/>
              </a:ext>
            </a:extLst>
          </p:cNvPr>
          <p:cNvSpPr txBox="1"/>
          <p:nvPr/>
        </p:nvSpPr>
        <p:spPr>
          <a:xfrm>
            <a:off x="7075427" y="3767667"/>
            <a:ext cx="2816817" cy="1200329"/>
          </a:xfrm>
          <a:prstGeom prst="rect">
            <a:avLst/>
          </a:prstGeom>
          <a:no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Control the degree of parallelism instead of setting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MaxDegreeOfParallelism</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to -1</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will ensure x number of partitions are executed against in parallel</a:t>
            </a:r>
          </a:p>
        </p:txBody>
      </p:sp>
      <p:cxnSp>
        <p:nvCxnSpPr>
          <p:cNvPr id="27" name="Straight Arrow Connector 26">
            <a:extLst>
              <a:ext uri="{FF2B5EF4-FFF2-40B4-BE49-F238E27FC236}">
                <a16:creationId xmlns:a16="http://schemas.microsoft.com/office/drawing/2014/main" id="{133B638F-68E2-40E2-82B2-F2D9EC8C8F34}"/>
              </a:ext>
            </a:extLst>
          </p:cNvPr>
          <p:cNvCxnSpPr>
            <a:cxnSpLocks/>
          </p:cNvCxnSpPr>
          <p:nvPr/>
        </p:nvCxnSpPr>
        <p:spPr>
          <a:xfrm flipH="1">
            <a:off x="10708221" y="3587720"/>
            <a:ext cx="1" cy="308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531E12C-5FBF-41D1-81E2-D208134ABB4E}"/>
              </a:ext>
            </a:extLst>
          </p:cNvPr>
          <p:cNvSpPr txBox="1"/>
          <p:nvPr/>
        </p:nvSpPr>
        <p:spPr>
          <a:xfrm>
            <a:off x="10077295" y="3965327"/>
            <a:ext cx="2018394" cy="461665"/>
          </a:xfrm>
          <a:prstGeom prst="rect">
            <a:avLst/>
          </a:prstGeom>
          <a:no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Contact support </a:t>
            </a:r>
            <a:r>
              <a:rPr lang="en-US" sz="1200" dirty="0">
                <a:solidFill>
                  <a:prstClr val="black"/>
                </a:solidFill>
                <a:latin typeface="Calibri" panose="020F0502020204030204"/>
              </a:rPr>
              <a:t>for help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re-tuning queries</a:t>
            </a:r>
          </a:p>
        </p:txBody>
      </p:sp>
      <p:sp>
        <p:nvSpPr>
          <p:cNvPr id="29" name="TextBox 28">
            <a:extLst>
              <a:ext uri="{FF2B5EF4-FFF2-40B4-BE49-F238E27FC236}">
                <a16:creationId xmlns:a16="http://schemas.microsoft.com/office/drawing/2014/main" id="{ACD40107-2288-4A65-8670-589DCB892D1A}"/>
              </a:ext>
            </a:extLst>
          </p:cNvPr>
          <p:cNvSpPr txBox="1"/>
          <p:nvPr/>
        </p:nvSpPr>
        <p:spPr>
          <a:xfrm>
            <a:off x="19543" y="4196160"/>
            <a:ext cx="1687341" cy="1384995"/>
          </a:xfrm>
          <a:prstGeom prst="rect">
            <a:avLst/>
          </a:prstGeom>
          <a:no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Use read document over query document</a:t>
            </a:r>
          </a:p>
          <a:p>
            <a:pPr marL="171450" lvl="0" indent="-171450">
              <a:buFontTx/>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Contact support to preview upcoming indexing </a:t>
            </a:r>
            <a:r>
              <a:rPr lang="en-US" sz="1200" dirty="0">
                <a:solidFill>
                  <a:prstClr val="black"/>
                </a:solidFill>
              </a:rPr>
              <a:t>improvements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81AE2398-EC70-4C01-9926-F7945AEBD8C9}"/>
              </a:ext>
            </a:extLst>
          </p:cNvPr>
          <p:cNvCxnSpPr>
            <a:cxnSpLocks/>
          </p:cNvCxnSpPr>
          <p:nvPr/>
        </p:nvCxnSpPr>
        <p:spPr>
          <a:xfrm>
            <a:off x="669018" y="3063998"/>
            <a:ext cx="1" cy="100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A60A5B8-16D1-4221-92F7-7DEB79600F6D}"/>
              </a:ext>
            </a:extLst>
          </p:cNvPr>
          <p:cNvSpPr txBox="1"/>
          <p:nvPr/>
        </p:nvSpPr>
        <p:spPr>
          <a:xfrm>
            <a:off x="4030608" y="4196160"/>
            <a:ext cx="1687341" cy="1384995"/>
          </a:xfrm>
          <a:prstGeom prst="rect">
            <a:avLst/>
          </a:prstGeom>
          <a:no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Use read document over query document</a:t>
            </a:r>
          </a:p>
          <a:p>
            <a:pPr marL="171450" lvl="0" indent="-171450">
              <a:buFontTx/>
              <a:buChar char="-"/>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Contact support to preview upcoming indexing </a:t>
            </a:r>
            <a:r>
              <a:rPr lang="en-US" sz="1200" dirty="0">
                <a:solidFill>
                  <a:prstClr val="black"/>
                </a:solidFill>
              </a:rPr>
              <a:t>improvements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2" name="Straight Arrow Connector 31">
            <a:extLst>
              <a:ext uri="{FF2B5EF4-FFF2-40B4-BE49-F238E27FC236}">
                <a16:creationId xmlns:a16="http://schemas.microsoft.com/office/drawing/2014/main" id="{4DE3FE7A-100F-4141-9752-DFAED6EF5A8A}"/>
              </a:ext>
            </a:extLst>
          </p:cNvPr>
          <p:cNvCxnSpPr>
            <a:cxnSpLocks/>
          </p:cNvCxnSpPr>
          <p:nvPr/>
        </p:nvCxnSpPr>
        <p:spPr>
          <a:xfrm>
            <a:off x="4680083" y="3429000"/>
            <a:ext cx="0" cy="658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7206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52B7FB-C71F-4745-B4F1-B65C58601661}"/>
              </a:ext>
            </a:extLst>
          </p:cNvPr>
          <p:cNvSpPr txBox="1"/>
          <p:nvPr/>
        </p:nvSpPr>
        <p:spPr>
          <a:xfrm>
            <a:off x="4468154" y="1199654"/>
            <a:ext cx="3057475" cy="64633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High RU Charges for Ingestion Operations?</a:t>
            </a:r>
          </a:p>
        </p:txBody>
      </p:sp>
      <p:sp>
        <p:nvSpPr>
          <p:cNvPr id="53" name="TextBox 52">
            <a:extLst>
              <a:ext uri="{FF2B5EF4-FFF2-40B4-BE49-F238E27FC236}">
                <a16:creationId xmlns:a16="http://schemas.microsoft.com/office/drawing/2014/main" id="{D338067A-CE00-48F8-A8E5-63D33466B990}"/>
              </a:ext>
            </a:extLst>
          </p:cNvPr>
          <p:cNvSpPr txBox="1"/>
          <p:nvPr/>
        </p:nvSpPr>
        <p:spPr>
          <a:xfrm>
            <a:off x="692618" y="218114"/>
            <a:ext cx="107667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Troubleshooting Ingestion Performance</a:t>
            </a:r>
          </a:p>
        </p:txBody>
      </p:sp>
      <p:sp>
        <p:nvSpPr>
          <p:cNvPr id="36" name="TextBox 35">
            <a:extLst>
              <a:ext uri="{FF2B5EF4-FFF2-40B4-BE49-F238E27FC236}">
                <a16:creationId xmlns:a16="http://schemas.microsoft.com/office/drawing/2014/main" id="{B1120506-4F05-412E-9D48-FA60B0179BBE}"/>
              </a:ext>
            </a:extLst>
          </p:cNvPr>
          <p:cNvSpPr txBox="1"/>
          <p:nvPr/>
        </p:nvSpPr>
        <p:spPr>
          <a:xfrm>
            <a:off x="3085317" y="2415588"/>
            <a:ext cx="1530271" cy="276999"/>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Large documents?</a:t>
            </a:r>
          </a:p>
        </p:txBody>
      </p:sp>
      <p:sp>
        <p:nvSpPr>
          <p:cNvPr id="37" name="TextBox 36">
            <a:extLst>
              <a:ext uri="{FF2B5EF4-FFF2-40B4-BE49-F238E27FC236}">
                <a16:creationId xmlns:a16="http://schemas.microsoft.com/office/drawing/2014/main" id="{32C4FA9E-DEA0-4A6B-BEEC-974949B1B8C5}"/>
              </a:ext>
            </a:extLst>
          </p:cNvPr>
          <p:cNvSpPr txBox="1"/>
          <p:nvPr/>
        </p:nvSpPr>
        <p:spPr>
          <a:xfrm>
            <a:off x="5317426" y="2415147"/>
            <a:ext cx="1530271" cy="646331"/>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Default Indexing policy with a large number of fields?</a:t>
            </a:r>
          </a:p>
        </p:txBody>
      </p:sp>
      <p:sp>
        <p:nvSpPr>
          <p:cNvPr id="46" name="TextBox 45">
            <a:extLst>
              <a:ext uri="{FF2B5EF4-FFF2-40B4-BE49-F238E27FC236}">
                <a16:creationId xmlns:a16="http://schemas.microsoft.com/office/drawing/2014/main" id="{D17E935C-EF2A-49A8-A3D6-E312DA57A26D}"/>
              </a:ext>
            </a:extLst>
          </p:cNvPr>
          <p:cNvSpPr txBox="1"/>
          <p:nvPr/>
        </p:nvSpPr>
        <p:spPr>
          <a:xfrm>
            <a:off x="5093761" y="3364131"/>
            <a:ext cx="2105637" cy="2354491"/>
          </a:xfrm>
          <a:prstGeom prst="rect">
            <a:avLst/>
          </a:prstGeom>
          <a:no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Default indexing indexes on all fields by default. This might be unnecessary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If only a known subset of fields will be used as filters on queries, the indexing policy can be modified to only include those fields – this has empirically proven to show </a:t>
            </a:r>
            <a:r>
              <a:rPr lang="en-US" sz="1050" dirty="0">
                <a:solidFill>
                  <a:prstClr val="black"/>
                </a:solidFill>
                <a:latin typeface="Calibri" panose="020F0502020204030204"/>
              </a:rPr>
              <a:t>large</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improvements in throughput utilization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50" b="0" i="1" u="none" strike="noStrike" kern="1200" cap="none" spc="0" normalizeH="0" baseline="0" noProof="0" dirty="0">
                <a:ln>
                  <a:noFill/>
                </a:ln>
                <a:solidFill>
                  <a:srgbClr val="4472C4"/>
                </a:solidFill>
                <a:effectLst/>
                <a:uLnTx/>
                <a:uFillTx/>
                <a:latin typeface="Calibri" panose="020F0502020204030204"/>
                <a:ea typeface="+mn-ea"/>
                <a:cs typeface="+mn-cs"/>
              </a:rPr>
              <a:t>https://docs.microsoft.com/en-us/azure/cosmos-db/indexing-policies#index-paths</a:t>
            </a:r>
          </a:p>
        </p:txBody>
      </p:sp>
      <p:cxnSp>
        <p:nvCxnSpPr>
          <p:cNvPr id="20" name="Straight Connector 19">
            <a:extLst>
              <a:ext uri="{FF2B5EF4-FFF2-40B4-BE49-F238E27FC236}">
                <a16:creationId xmlns:a16="http://schemas.microsoft.com/office/drawing/2014/main" id="{BB790255-6F91-4346-ADC9-DE0F6891F1E2}"/>
              </a:ext>
            </a:extLst>
          </p:cNvPr>
          <p:cNvCxnSpPr>
            <a:cxnSpLocks/>
          </p:cNvCxnSpPr>
          <p:nvPr/>
        </p:nvCxnSpPr>
        <p:spPr>
          <a:xfrm>
            <a:off x="3776543" y="2013359"/>
            <a:ext cx="4918336" cy="18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5AC300-5EB3-4387-8886-6DB0A212B3AE}"/>
              </a:ext>
            </a:extLst>
          </p:cNvPr>
          <p:cNvCxnSpPr>
            <a:cxnSpLocks/>
          </p:cNvCxnSpPr>
          <p:nvPr/>
        </p:nvCxnSpPr>
        <p:spPr>
          <a:xfrm>
            <a:off x="3776543" y="2022689"/>
            <a:ext cx="0" cy="37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909039D-1E24-4FB6-8AF0-EF38CF5D5DF0}"/>
              </a:ext>
            </a:extLst>
          </p:cNvPr>
          <p:cNvCxnSpPr>
            <a:cxnSpLocks/>
          </p:cNvCxnSpPr>
          <p:nvPr/>
        </p:nvCxnSpPr>
        <p:spPr>
          <a:xfrm>
            <a:off x="6082561" y="2022689"/>
            <a:ext cx="0" cy="37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D6D1D4A-85D9-4013-BA48-EDE19CE82E11}"/>
              </a:ext>
            </a:extLst>
          </p:cNvPr>
          <p:cNvCxnSpPr>
            <a:cxnSpLocks/>
            <a:endCxn id="27" idx="0"/>
          </p:cNvCxnSpPr>
          <p:nvPr/>
        </p:nvCxnSpPr>
        <p:spPr>
          <a:xfrm>
            <a:off x="8687131" y="2040916"/>
            <a:ext cx="7748" cy="346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5671225-8A6A-43F9-8AF1-9D298CF176F8}"/>
              </a:ext>
            </a:extLst>
          </p:cNvPr>
          <p:cNvSpPr txBox="1"/>
          <p:nvPr/>
        </p:nvSpPr>
        <p:spPr>
          <a:xfrm>
            <a:off x="7423140" y="2387590"/>
            <a:ext cx="2543477" cy="46166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Is the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BulkExecutor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being used?</a:t>
            </a:r>
          </a:p>
        </p:txBody>
      </p:sp>
      <p:sp>
        <p:nvSpPr>
          <p:cNvPr id="32" name="TextBox 31">
            <a:extLst>
              <a:ext uri="{FF2B5EF4-FFF2-40B4-BE49-F238E27FC236}">
                <a16:creationId xmlns:a16="http://schemas.microsoft.com/office/drawing/2014/main" id="{B3B7BAC6-1427-44C1-9EE4-54795C7AD98C}"/>
              </a:ext>
            </a:extLst>
          </p:cNvPr>
          <p:cNvSpPr txBox="1"/>
          <p:nvPr/>
        </p:nvSpPr>
        <p:spPr>
          <a:xfrm>
            <a:off x="2797633" y="3364131"/>
            <a:ext cx="2105637" cy="1708160"/>
          </a:xfrm>
          <a:prstGeom prst="rect">
            <a:avLst/>
          </a:prstGeom>
          <a:no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Can the documents be split into multiple documents?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This can reduce the scope and RU cost of updates. While total RUs consumed for other operations will be approximately the same, records can partially succeed instead of rate limiting large chunks</a:t>
            </a:r>
          </a:p>
        </p:txBody>
      </p:sp>
      <p:cxnSp>
        <p:nvCxnSpPr>
          <p:cNvPr id="38" name="Straight Arrow Connector 37">
            <a:extLst>
              <a:ext uri="{FF2B5EF4-FFF2-40B4-BE49-F238E27FC236}">
                <a16:creationId xmlns:a16="http://schemas.microsoft.com/office/drawing/2014/main" id="{8A01FA63-343E-4091-8208-5F342308D1E5}"/>
              </a:ext>
            </a:extLst>
          </p:cNvPr>
          <p:cNvCxnSpPr>
            <a:cxnSpLocks/>
          </p:cNvCxnSpPr>
          <p:nvPr/>
        </p:nvCxnSpPr>
        <p:spPr>
          <a:xfrm>
            <a:off x="3776543" y="2692587"/>
            <a:ext cx="0" cy="654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E4F1DC5-5A4F-49AA-A887-183B2F7458F9}"/>
              </a:ext>
            </a:extLst>
          </p:cNvPr>
          <p:cNvCxnSpPr>
            <a:cxnSpLocks/>
          </p:cNvCxnSpPr>
          <p:nvPr/>
        </p:nvCxnSpPr>
        <p:spPr>
          <a:xfrm>
            <a:off x="6079618" y="3061478"/>
            <a:ext cx="0" cy="285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6AC59BB-1EC7-4B0B-B30D-BAAD68685836}"/>
              </a:ext>
            </a:extLst>
          </p:cNvPr>
          <p:cNvCxnSpPr>
            <a:cxnSpLocks/>
            <a:endCxn id="43" idx="0"/>
          </p:cNvCxnSpPr>
          <p:nvPr/>
        </p:nvCxnSpPr>
        <p:spPr>
          <a:xfrm>
            <a:off x="8687131" y="2851493"/>
            <a:ext cx="7748" cy="346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8792E3A-C617-4EEA-861B-D3591661BE22}"/>
              </a:ext>
            </a:extLst>
          </p:cNvPr>
          <p:cNvSpPr txBox="1"/>
          <p:nvPr/>
        </p:nvSpPr>
        <p:spPr>
          <a:xfrm>
            <a:off x="7423140" y="3198167"/>
            <a:ext cx="2543477" cy="46166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Try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BulkExecutor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if not already using</a:t>
            </a:r>
          </a:p>
        </p:txBody>
      </p:sp>
    </p:spTree>
    <p:extLst>
      <p:ext uri="{BB962C8B-B14F-4D97-AF65-F5344CB8AC3E}">
        <p14:creationId xmlns:p14="http://schemas.microsoft.com/office/powerpoint/2010/main" val="23346260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D338067A-CE00-48F8-A8E5-63D33466B990}"/>
              </a:ext>
            </a:extLst>
          </p:cNvPr>
          <p:cNvSpPr txBox="1"/>
          <p:nvPr/>
        </p:nvSpPr>
        <p:spPr>
          <a:xfrm>
            <a:off x="692618" y="218114"/>
            <a:ext cx="107667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General Performance Troubleshooting</a:t>
            </a:r>
          </a:p>
        </p:txBody>
      </p:sp>
      <p:sp>
        <p:nvSpPr>
          <p:cNvPr id="2" name="Oval 1">
            <a:extLst>
              <a:ext uri="{FF2B5EF4-FFF2-40B4-BE49-F238E27FC236}">
                <a16:creationId xmlns:a16="http://schemas.microsoft.com/office/drawing/2014/main" id="{2DAA4E3D-5929-49B0-9C23-C74A0F82F8E9}"/>
              </a:ext>
            </a:extLst>
          </p:cNvPr>
          <p:cNvSpPr/>
          <p:nvPr/>
        </p:nvSpPr>
        <p:spPr>
          <a:xfrm>
            <a:off x="4689446" y="2206305"/>
            <a:ext cx="2776756" cy="17113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General/High Level Troubleshooting</a:t>
            </a:r>
          </a:p>
        </p:txBody>
      </p:sp>
      <p:sp>
        <p:nvSpPr>
          <p:cNvPr id="29" name="Oval 28">
            <a:extLst>
              <a:ext uri="{FF2B5EF4-FFF2-40B4-BE49-F238E27FC236}">
                <a16:creationId xmlns:a16="http://schemas.microsoft.com/office/drawing/2014/main" id="{E15A968D-BD20-4B11-9488-FA496525B786}"/>
              </a:ext>
            </a:extLst>
          </p:cNvPr>
          <p:cNvSpPr/>
          <p:nvPr/>
        </p:nvSpPr>
        <p:spPr>
          <a:xfrm>
            <a:off x="4689446" y="4957894"/>
            <a:ext cx="2473353" cy="13492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How many client instances are being created per process? Ideally, the number of instances should be limited to 1 per process.</a:t>
            </a:r>
          </a:p>
        </p:txBody>
      </p:sp>
      <p:sp>
        <p:nvSpPr>
          <p:cNvPr id="30" name="Oval 29">
            <a:extLst>
              <a:ext uri="{FF2B5EF4-FFF2-40B4-BE49-F238E27FC236}">
                <a16:creationId xmlns:a16="http://schemas.microsoft.com/office/drawing/2014/main" id="{FFB7EB3A-F53D-469B-A081-DA3FB17A0EDA}"/>
              </a:ext>
            </a:extLst>
          </p:cNvPr>
          <p:cNvSpPr/>
          <p:nvPr/>
        </p:nvSpPr>
        <p:spPr>
          <a:xfrm>
            <a:off x="8477076" y="4283279"/>
            <a:ext cx="2151776" cy="13492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How many threads are being executed 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Does the VM have sufficient cores?</a:t>
            </a:r>
          </a:p>
        </p:txBody>
      </p:sp>
      <p:sp>
        <p:nvSpPr>
          <p:cNvPr id="31" name="Oval 30">
            <a:extLst>
              <a:ext uri="{FF2B5EF4-FFF2-40B4-BE49-F238E27FC236}">
                <a16:creationId xmlns:a16="http://schemas.microsoft.com/office/drawing/2014/main" id="{A1BA8E2A-F14E-4B58-A664-FD8496B0BFD2}"/>
              </a:ext>
            </a:extLst>
          </p:cNvPr>
          <p:cNvSpPr/>
          <p:nvPr/>
        </p:nvSpPr>
        <p:spPr>
          <a:xfrm>
            <a:off x="8409964" y="1470871"/>
            <a:ext cx="2285999" cy="13492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Linux VMs?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Are you bottlenecked by max file size (i.e. no of open connections)?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i.e. </a:t>
            </a:r>
            <a:r>
              <a:rPr kumimoji="0" lang="en-US" sz="1050" b="0" i="1" u="none" strike="noStrike" kern="1200" cap="none" spc="0" normalizeH="0" baseline="0" noProof="0" dirty="0" err="1">
                <a:ln>
                  <a:noFill/>
                </a:ln>
                <a:solidFill>
                  <a:prstClr val="black"/>
                </a:solidFill>
                <a:effectLst/>
                <a:uLnTx/>
                <a:uFillTx/>
                <a:latin typeface="Calibri" panose="020F0502020204030204"/>
                <a:ea typeface="+mn-ea"/>
                <a:cs typeface="+mn-cs"/>
              </a:rPr>
              <a:t>nofiles</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3D976FFE-7296-4845-99D0-138EA4E82B46}"/>
              </a:ext>
            </a:extLst>
          </p:cNvPr>
          <p:cNvSpPr/>
          <p:nvPr/>
        </p:nvSpPr>
        <p:spPr>
          <a:xfrm>
            <a:off x="2281616" y="3989137"/>
            <a:ext cx="1230046" cy="9687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What is the CPU utilization on the VM?</a:t>
            </a:r>
          </a:p>
        </p:txBody>
      </p:sp>
      <p:sp>
        <p:nvSpPr>
          <p:cNvPr id="34" name="Oval 33">
            <a:extLst>
              <a:ext uri="{FF2B5EF4-FFF2-40B4-BE49-F238E27FC236}">
                <a16:creationId xmlns:a16="http://schemas.microsoft.com/office/drawing/2014/main" id="{5F122488-0679-456A-B1F2-B5914D26F5A5}"/>
              </a:ext>
            </a:extLst>
          </p:cNvPr>
          <p:cNvSpPr/>
          <p:nvPr/>
        </p:nvSpPr>
        <p:spPr>
          <a:xfrm>
            <a:off x="2338940" y="1574326"/>
            <a:ext cx="1230046" cy="9687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What is the memory usage on the VM?</a:t>
            </a:r>
          </a:p>
        </p:txBody>
      </p:sp>
      <p:cxnSp>
        <p:nvCxnSpPr>
          <p:cNvPr id="4" name="Straight Arrow Connector 3">
            <a:extLst>
              <a:ext uri="{FF2B5EF4-FFF2-40B4-BE49-F238E27FC236}">
                <a16:creationId xmlns:a16="http://schemas.microsoft.com/office/drawing/2014/main" id="{5B80048B-28C1-45DB-8FD1-95E9B1290D5E}"/>
              </a:ext>
            </a:extLst>
          </p:cNvPr>
          <p:cNvCxnSpPr>
            <a:stCxn id="2" idx="6"/>
          </p:cNvCxnSpPr>
          <p:nvPr/>
        </p:nvCxnSpPr>
        <p:spPr>
          <a:xfrm flipV="1">
            <a:off x="7466202" y="2466363"/>
            <a:ext cx="1010874" cy="595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787F48-92F5-401C-B7C3-CB0A0613A50A}"/>
              </a:ext>
            </a:extLst>
          </p:cNvPr>
          <p:cNvCxnSpPr>
            <a:cxnSpLocks/>
          </p:cNvCxnSpPr>
          <p:nvPr/>
        </p:nvCxnSpPr>
        <p:spPr>
          <a:xfrm>
            <a:off x="6904139" y="3796019"/>
            <a:ext cx="1753300" cy="775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10389A3-E08F-4882-A722-89B945A82D3B}"/>
              </a:ext>
            </a:extLst>
          </p:cNvPr>
          <p:cNvCxnSpPr>
            <a:cxnSpLocks/>
          </p:cNvCxnSpPr>
          <p:nvPr/>
        </p:nvCxnSpPr>
        <p:spPr>
          <a:xfrm>
            <a:off x="5963872" y="3938282"/>
            <a:ext cx="0" cy="955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F01F6BF-4FA0-4E81-9E72-1717D2882121}"/>
              </a:ext>
            </a:extLst>
          </p:cNvPr>
          <p:cNvCxnSpPr>
            <a:cxnSpLocks/>
          </p:cNvCxnSpPr>
          <p:nvPr/>
        </p:nvCxnSpPr>
        <p:spPr>
          <a:xfrm flipH="1">
            <a:off x="3511662" y="3637677"/>
            <a:ext cx="1514042" cy="645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AA57A9D-E268-4307-8924-21EB779B3ED4}"/>
              </a:ext>
            </a:extLst>
          </p:cNvPr>
          <p:cNvCxnSpPr>
            <a:cxnSpLocks/>
            <a:endCxn id="34" idx="6"/>
          </p:cNvCxnSpPr>
          <p:nvPr/>
        </p:nvCxnSpPr>
        <p:spPr>
          <a:xfrm flipH="1" flipV="1">
            <a:off x="3568986" y="2058705"/>
            <a:ext cx="1278888" cy="548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6406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2062" y="3481882"/>
            <a:ext cx="5651987"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Thank you and Q&amp;A</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17" y="2425480"/>
            <a:ext cx="2330606" cy="1552198"/>
          </a:xfrm>
          <a:prstGeom prst="rect">
            <a:avLst/>
          </a:prstGeom>
        </p:spPr>
      </p:pic>
      <p:grpSp>
        <p:nvGrpSpPr>
          <p:cNvPr id="2" name="Group 1">
            <a:extLst>
              <a:ext uri="{FF2B5EF4-FFF2-40B4-BE49-F238E27FC236}">
                <a16:creationId xmlns:a16="http://schemas.microsoft.com/office/drawing/2014/main" id="{E0706D3D-7E0B-4089-87AB-017F5A3035D3}"/>
              </a:ext>
            </a:extLst>
          </p:cNvPr>
          <p:cNvGrpSpPr/>
          <p:nvPr/>
        </p:nvGrpSpPr>
        <p:grpSpPr>
          <a:xfrm>
            <a:off x="877118" y="5845962"/>
            <a:ext cx="10792654" cy="991659"/>
            <a:chOff x="877118" y="5845962"/>
            <a:chExt cx="10792654" cy="991659"/>
          </a:xfrm>
        </p:grpSpPr>
        <p:grpSp>
          <p:nvGrpSpPr>
            <p:cNvPr id="4" name="Group 3">
              <a:extLst>
                <a:ext uri="{FF2B5EF4-FFF2-40B4-BE49-F238E27FC236}">
                  <a16:creationId xmlns:a16="http://schemas.microsoft.com/office/drawing/2014/main" id="{8297896D-4116-4025-B6F4-D5E17F4A0C30}"/>
                </a:ext>
              </a:extLst>
            </p:cNvPr>
            <p:cNvGrpSpPr/>
            <p:nvPr/>
          </p:nvGrpSpPr>
          <p:grpSpPr>
            <a:xfrm>
              <a:off x="1888249" y="5905418"/>
              <a:ext cx="9781523" cy="932203"/>
              <a:chOff x="261545" y="3803808"/>
              <a:chExt cx="9781523" cy="932203"/>
            </a:xfrm>
          </p:grpSpPr>
          <p:pic>
            <p:nvPicPr>
              <p:cNvPr id="7" name="Picture 6">
                <a:extLst>
                  <a:ext uri="{FF2B5EF4-FFF2-40B4-BE49-F238E27FC236}">
                    <a16:creationId xmlns:a16="http://schemas.microsoft.com/office/drawing/2014/main" id="{52404004-4C1F-412F-B5A8-F627CAF5496F}"/>
                  </a:ext>
                </a:extLst>
              </p:cNvPr>
              <p:cNvPicPr>
                <a:picLocks noChangeAspect="1"/>
              </p:cNvPicPr>
              <p:nvPr/>
            </p:nvPicPr>
            <p:blipFill>
              <a:blip r:embed="rId4"/>
              <a:stretch>
                <a:fillRect/>
              </a:stretch>
            </p:blipFill>
            <p:spPr>
              <a:xfrm>
                <a:off x="2503887" y="3803808"/>
                <a:ext cx="840566" cy="840566"/>
              </a:xfrm>
              <a:prstGeom prst="rect">
                <a:avLst/>
              </a:prstGeom>
            </p:spPr>
          </p:pic>
          <p:sp>
            <p:nvSpPr>
              <p:cNvPr id="8" name="Rectangle 7">
                <a:extLst>
                  <a:ext uri="{FF2B5EF4-FFF2-40B4-BE49-F238E27FC236}">
                    <a16:creationId xmlns:a16="http://schemas.microsoft.com/office/drawing/2014/main" id="{A3B1722D-2DDF-457A-8F24-9F504AB770F6}"/>
                  </a:ext>
                </a:extLst>
              </p:cNvPr>
              <p:cNvSpPr/>
              <p:nvPr/>
            </p:nvSpPr>
            <p:spPr>
              <a:xfrm>
                <a:off x="3597054" y="3822886"/>
                <a:ext cx="3034357" cy="720197"/>
              </a:xfrm>
              <a:prstGeom prst="rect">
                <a:avLst/>
              </a:prstGeom>
            </p:spPr>
            <p:txBody>
              <a:bodyPr wrap="none">
                <a:spAutoFit/>
              </a:bodyPr>
              <a:lstStyle/>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Follow @</a:t>
                </a:r>
                <a:r>
                  <a:rPr lang="en-US" sz="2040" dirty="0" err="1">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AzureCosmosDB</a:t>
                </a:r>
                <a:endPar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endParaRPr>
              </a:p>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Use #CosmosDB</a:t>
                </a:r>
                <a:endParaRPr lang="en-US" sz="2040" dirty="0">
                  <a:solidFill>
                    <a:prstClr val="black"/>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FA6BE6D-4D92-4EAC-A487-CE27DE712857}"/>
                  </a:ext>
                </a:extLst>
              </p:cNvPr>
              <p:cNvSpPr/>
              <p:nvPr/>
            </p:nvSpPr>
            <p:spPr>
              <a:xfrm>
                <a:off x="261545" y="3961503"/>
                <a:ext cx="1838965" cy="406265"/>
              </a:xfrm>
              <a:prstGeom prst="rect">
                <a:avLst/>
              </a:prstGeom>
            </p:spPr>
            <p:txBody>
              <a:bodyPr wrap="none">
                <a:spAutoFit/>
              </a:bodyPr>
              <a:lstStyle/>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cosmosdb.com</a:t>
                </a:r>
                <a:endParaRPr lang="en-US" sz="2040" dirty="0">
                  <a:solidFill>
                    <a:prstClr val="black"/>
                  </a:solidFill>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FAD447CA-48E8-4242-B77F-1B1DC0BB3C4F}"/>
                  </a:ext>
                </a:extLst>
              </p:cNvPr>
              <p:cNvSpPr/>
              <p:nvPr/>
            </p:nvSpPr>
            <p:spPr>
              <a:xfrm>
                <a:off x="7795786" y="3999455"/>
                <a:ext cx="2247282" cy="406265"/>
              </a:xfrm>
              <a:prstGeom prst="rect">
                <a:avLst/>
              </a:prstGeom>
            </p:spPr>
            <p:txBody>
              <a:bodyPr wrap="none">
                <a:spAutoFit/>
              </a:bodyPr>
              <a:lstStyle/>
              <a:p>
                <a:pPr defTabSz="932597"/>
                <a:r>
                  <a:rPr lang="en-US" sz="2040" dirty="0">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#azure-</a:t>
                </a:r>
                <a:r>
                  <a:rPr lang="en-US" sz="2040" dirty="0" err="1">
                    <a:gradFill>
                      <a:gsLst>
                        <a:gs pos="2917">
                          <a:prstClr val="black"/>
                        </a:gs>
                        <a:gs pos="30000">
                          <a:prstClr val="black"/>
                        </a:gs>
                      </a:gsLst>
                      <a:lin ang="5400000" scaled="0"/>
                    </a:gradFill>
                    <a:latin typeface="Segoe UI Light" panose="020B0502040204020203" pitchFamily="34" charset="0"/>
                    <a:cs typeface="Segoe UI Light" panose="020B0502040204020203" pitchFamily="34" charset="0"/>
                  </a:rPr>
                  <a:t>cosmosdb</a:t>
                </a:r>
                <a:endParaRPr lang="en-US" sz="2040" dirty="0">
                  <a:solidFill>
                    <a:prstClr val="black"/>
                  </a:solidFill>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EFC31193-3967-46B3-AAF4-E87FFCDE9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0676" y="3857041"/>
                <a:ext cx="878970" cy="878970"/>
              </a:xfrm>
              <a:prstGeom prst="rect">
                <a:avLst/>
              </a:prstGeom>
            </p:spPr>
          </p:pic>
        </p:grpSp>
        <p:pic>
          <p:nvPicPr>
            <p:cNvPr id="13" name="Picture 12">
              <a:extLst>
                <a:ext uri="{FF2B5EF4-FFF2-40B4-BE49-F238E27FC236}">
                  <a16:creationId xmlns:a16="http://schemas.microsoft.com/office/drawing/2014/main" id="{5B76D304-63FF-40EA-B305-2EDB73134EC9}"/>
                </a:ext>
              </a:extLst>
            </p:cNvPr>
            <p:cNvPicPr>
              <a:picLocks noChangeAspect="1"/>
            </p:cNvPicPr>
            <p:nvPr/>
          </p:nvPicPr>
          <p:blipFill>
            <a:blip r:embed="rId6"/>
            <a:stretch>
              <a:fillRect/>
            </a:stretch>
          </p:blipFill>
          <p:spPr>
            <a:xfrm>
              <a:off x="877118" y="5845962"/>
              <a:ext cx="914991" cy="840566"/>
            </a:xfrm>
            <a:prstGeom prst="rect">
              <a:avLst/>
            </a:prstGeom>
          </p:spPr>
        </p:pic>
      </p:grpSp>
    </p:spTree>
    <p:extLst>
      <p:ext uri="{BB962C8B-B14F-4D97-AF65-F5344CB8AC3E}">
        <p14:creationId xmlns:p14="http://schemas.microsoft.com/office/powerpoint/2010/main" val="76170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4" name="Rectangle 71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6"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04" name="Picture 8" descr="Image result for toyota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10214009" y="1588110"/>
            <a:ext cx="1496333" cy="125692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indowsAzureLogo.png (1108×255)"/>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743896" y="365125"/>
            <a:ext cx="4126372" cy="949066"/>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100" dirty="0">
                <a:solidFill>
                  <a:schemeClr val="bg1"/>
                </a:solidFill>
                <a:ea typeface="+mj-ea"/>
                <a:cs typeface="+mj-cs"/>
              </a:rPr>
              <a:t>Internet of Things – Telemetry &amp; Sensor Data</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ingest large # of events coming from many devices</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queries and changes feeds for responding quickly to anomalies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Schema-agnostic storage and automatic indexing to support dynamic data coming from many different generations of devices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p:txBody>
      </p:sp>
      <p:pic>
        <p:nvPicPr>
          <p:cNvPr id="14" name="Picture 20" descr="Image result for honeywell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616930" y="3479243"/>
            <a:ext cx="2285695" cy="4045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zurecomcdn.azureedge.net/cvt-4f63d0dc9876bb5804986b42c2edf6e24cecce5528e4ec21dd5a7c0c1c85fedb/images/shared/customers/johnson-controls_m.png">
            <a:extLst>
              <a:ext uri="{FF2B5EF4-FFF2-40B4-BE49-F238E27FC236}">
                <a16:creationId xmlns:a16="http://schemas.microsoft.com/office/drawing/2014/main" id="{A5532D33-3FCF-4E58-AA32-CA8DFDA5EA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9182" y="5562223"/>
            <a:ext cx="1571625" cy="695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urecomcdn.azureedge.net/cvt-725edb9c054ab6faada83f3baeeedea262a07f2463f45e04164657dd365068ff/images/shared/customers/lg-cns_m.png">
            <a:extLst>
              <a:ext uri="{FF2B5EF4-FFF2-40B4-BE49-F238E27FC236}">
                <a16:creationId xmlns:a16="http://schemas.microsoft.com/office/drawing/2014/main" id="{BA5FF75C-B236-4604-80F7-F3889FAF5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2603" y="4518024"/>
            <a:ext cx="2181225" cy="5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322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F79F23F4-EBF8-4AED-8C83-E699983B84E2}"/>
              </a:ext>
            </a:extLst>
          </p:cNvPr>
          <p:cNvSpPr txBox="1">
            <a:spLocks/>
          </p:cNvSpPr>
          <p:nvPr/>
        </p:nvSpPr>
        <p:spPr>
          <a:xfrm>
            <a:off x="261922" y="166310"/>
            <a:ext cx="11662332" cy="900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400" dirty="0">
                <a:solidFill>
                  <a:prstClr val="black"/>
                </a:solidFill>
                <a:latin typeface="Segoe UI Light" panose="020B0502040204020203" pitchFamily="34" charset="0"/>
                <a:cs typeface="Segoe UI Light" panose="020B0502040204020203" pitchFamily="34" charset="0"/>
              </a:rPr>
              <a:t>Internet of Things – Telemetry &amp; Sensor Data</a:t>
            </a:r>
          </a:p>
        </p:txBody>
      </p:sp>
      <p:grpSp>
        <p:nvGrpSpPr>
          <p:cNvPr id="28" name="Group 27">
            <a:extLst>
              <a:ext uri="{FF2B5EF4-FFF2-40B4-BE49-F238E27FC236}">
                <a16:creationId xmlns:a16="http://schemas.microsoft.com/office/drawing/2014/main" id="{32EE1BF1-B74A-4A5D-A84A-57E6A81A6D72}"/>
              </a:ext>
            </a:extLst>
          </p:cNvPr>
          <p:cNvGrpSpPr/>
          <p:nvPr/>
        </p:nvGrpSpPr>
        <p:grpSpPr>
          <a:xfrm>
            <a:off x="1836063" y="2201393"/>
            <a:ext cx="8514050" cy="2855838"/>
            <a:chOff x="1642828" y="3093490"/>
            <a:chExt cx="8514050" cy="2855838"/>
          </a:xfrm>
        </p:grpSpPr>
        <p:cxnSp>
          <p:nvCxnSpPr>
            <p:cNvPr id="17" name="Straight Arrow Connector 16"/>
            <p:cNvCxnSpPr>
              <a:cxnSpLocks/>
            </p:cNvCxnSpPr>
            <p:nvPr/>
          </p:nvCxnSpPr>
          <p:spPr>
            <a:xfrm>
              <a:off x="3909603" y="3791663"/>
              <a:ext cx="53528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cxnSpLocks/>
            </p:cNvCxnSpPr>
            <p:nvPr/>
          </p:nvCxnSpPr>
          <p:spPr>
            <a:xfrm>
              <a:off x="5727198" y="3787313"/>
              <a:ext cx="77802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0" name="TextBox 69"/>
            <p:cNvSpPr txBox="1"/>
            <p:nvPr/>
          </p:nvSpPr>
          <p:spPr>
            <a:xfrm>
              <a:off x="6063542" y="3905129"/>
              <a:ext cx="2240045" cy="437622"/>
            </a:xfrm>
            <a:prstGeom prst="rect">
              <a:avLst/>
            </a:prstGeom>
            <a:noFill/>
          </p:spPr>
          <p:txBody>
            <a:bodyPr wrap="square" rtlCol="0">
              <a:spAutoFit/>
            </a:bodyPr>
            <a:lstStyle/>
            <a:p>
              <a:pPr algn="ctr" defTabSz="914225"/>
              <a:r>
                <a:rPr lang="en-US" sz="1100" b="1" dirty="0">
                  <a:solidFill>
                    <a:prstClr val="black"/>
                  </a:solidFill>
                  <a:latin typeface="Segoe UI Light" panose="020B0502040204020203" pitchFamily="34" charset="0"/>
                  <a:cs typeface="Segoe UI Light" panose="020B0502040204020203" pitchFamily="34" charset="0"/>
                </a:rPr>
                <a:t>Azure Cosmos DB </a:t>
              </a:r>
              <a:r>
                <a:rPr lang="en-US" sz="1100" dirty="0">
                  <a:solidFill>
                    <a:prstClr val="black"/>
                  </a:solidFill>
                  <a:latin typeface="Segoe UI Light" panose="020B0502040204020203" pitchFamily="34" charset="0"/>
                  <a:cs typeface="Segoe UI Light" panose="020B0502040204020203" pitchFamily="34" charset="0"/>
                </a:rPr>
                <a:t>(</a:t>
              </a:r>
              <a:r>
                <a:rPr lang="en-US" sz="1100" b="1" dirty="0">
                  <a:solidFill>
                    <a:srgbClr val="FF0000"/>
                  </a:solidFill>
                  <a:latin typeface="Segoe UI Light" panose="020B0502040204020203" pitchFamily="34" charset="0"/>
                  <a:cs typeface="Segoe UI Light" panose="020B0502040204020203" pitchFamily="34" charset="0"/>
                </a:rPr>
                <a:t>Hot</a:t>
              </a:r>
              <a:r>
                <a:rPr lang="en-US" sz="1100" dirty="0">
                  <a:solidFill>
                    <a:prstClr val="black"/>
                  </a:solidFill>
                  <a:latin typeface="Segoe UI Light" panose="020B0502040204020203" pitchFamily="34" charset="0"/>
                  <a:cs typeface="Segoe UI Light" panose="020B0502040204020203" pitchFamily="34" charset="0"/>
                </a:rPr>
                <a:t>)</a:t>
              </a:r>
            </a:p>
            <a:p>
              <a:pPr algn="ctr" defTabSz="914225"/>
              <a:r>
                <a:rPr lang="en-US" sz="1100" dirty="0">
                  <a:solidFill>
                    <a:prstClr val="black"/>
                  </a:solidFill>
                  <a:latin typeface="Segoe UI Light" panose="020B0502040204020203" pitchFamily="34" charset="0"/>
                  <a:cs typeface="Segoe UI Light" panose="020B0502040204020203" pitchFamily="34" charset="0"/>
                </a:rPr>
                <a:t>(TTL = 90 days)</a:t>
              </a:r>
            </a:p>
          </p:txBody>
        </p:sp>
        <p:grpSp>
          <p:nvGrpSpPr>
            <p:cNvPr id="103" name="Group 102"/>
            <p:cNvGrpSpPr/>
            <p:nvPr/>
          </p:nvGrpSpPr>
          <p:grpSpPr>
            <a:xfrm>
              <a:off x="1642828" y="3563706"/>
              <a:ext cx="573753" cy="685334"/>
              <a:chOff x="8400574" y="1622089"/>
              <a:chExt cx="640080" cy="764559"/>
            </a:xfrm>
          </p:grpSpPr>
          <p:pic>
            <p:nvPicPr>
              <p:cNvPr id="104" name="Picture 103"/>
              <p:cNvPicPr>
                <a:picLocks noChangeAspect="1"/>
              </p:cNvPicPr>
              <p:nvPr/>
            </p:nvPicPr>
            <p:blipFill>
              <a:blip r:embed="rId3"/>
              <a:stretch>
                <a:fillRect/>
              </a:stretch>
            </p:blipFill>
            <p:spPr>
              <a:xfrm>
                <a:off x="8400574" y="1973262"/>
                <a:ext cx="640080" cy="413386"/>
              </a:xfrm>
              <a:prstGeom prst="rect">
                <a:avLst/>
              </a:prstGeom>
            </p:spPr>
          </p:pic>
          <p:pic>
            <p:nvPicPr>
              <p:cNvPr id="105" name="Picture 104"/>
              <p:cNvPicPr>
                <a:picLocks noChangeAspect="1"/>
              </p:cNvPicPr>
              <p:nvPr/>
            </p:nvPicPr>
            <p:blipFill>
              <a:blip r:embed="rId4"/>
              <a:stretch>
                <a:fillRect/>
              </a:stretch>
            </p:blipFill>
            <p:spPr>
              <a:xfrm>
                <a:off x="8400574" y="1622089"/>
                <a:ext cx="640080" cy="238673"/>
              </a:xfrm>
              <a:prstGeom prst="rect">
                <a:avLst/>
              </a:prstGeom>
            </p:spPr>
          </p:pic>
        </p:grpSp>
        <p:cxnSp>
          <p:nvCxnSpPr>
            <p:cNvPr id="106" name="Straight Arrow Connector 105"/>
            <p:cNvCxnSpPr>
              <a:cxnSpLocks/>
            </p:cNvCxnSpPr>
            <p:nvPr/>
          </p:nvCxnSpPr>
          <p:spPr>
            <a:xfrm>
              <a:off x="2345453" y="3823573"/>
              <a:ext cx="61776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a:cxnSpLocks/>
            </p:cNvCxnSpPr>
            <p:nvPr/>
          </p:nvCxnSpPr>
          <p:spPr>
            <a:xfrm>
              <a:off x="7649251" y="5034593"/>
              <a:ext cx="97727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8147863" y="5500954"/>
              <a:ext cx="2009015" cy="264971"/>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Storage (</a:t>
              </a:r>
              <a:r>
                <a:rPr lang="en-US" sz="1100" dirty="0">
                  <a:solidFill>
                    <a:srgbClr val="00B0F0"/>
                  </a:solidFill>
                  <a:latin typeface="Segoe UI Light" panose="020B0502040204020203" pitchFamily="34" charset="0"/>
                  <a:cs typeface="Segoe UI Light" panose="020B0502040204020203" pitchFamily="34" charset="0"/>
                </a:rPr>
                <a:t>Cold</a:t>
              </a:r>
              <a:r>
                <a:rPr lang="en-US" sz="1100" dirty="0">
                  <a:solidFill>
                    <a:prstClr val="black"/>
                  </a:solidFill>
                  <a:latin typeface="Segoe UI Light" panose="020B0502040204020203" pitchFamily="34" charset="0"/>
                  <a:cs typeface="Segoe UI Light" panose="020B0502040204020203" pitchFamily="34" charset="0"/>
                </a:rPr>
                <a:t>)</a:t>
              </a:r>
            </a:p>
          </p:txBody>
        </p:sp>
        <p:pic>
          <p:nvPicPr>
            <p:cNvPr id="3" name="Picture 2"/>
            <p:cNvPicPr>
              <a:picLocks noChangeAspect="1"/>
            </p:cNvPicPr>
            <p:nvPr/>
          </p:nvPicPr>
          <p:blipFill>
            <a:blip r:embed="rId5"/>
            <a:stretch>
              <a:fillRect/>
            </a:stretch>
          </p:blipFill>
          <p:spPr>
            <a:xfrm>
              <a:off x="6703405" y="3093490"/>
              <a:ext cx="852194" cy="852194"/>
            </a:xfrm>
            <a:prstGeom prst="rect">
              <a:avLst/>
            </a:prstGeom>
          </p:spPr>
        </p:pic>
        <p:cxnSp>
          <p:nvCxnSpPr>
            <p:cNvPr id="43" name="Straight Arrow Connector 42">
              <a:extLst>
                <a:ext uri="{FF2B5EF4-FFF2-40B4-BE49-F238E27FC236}">
                  <a16:creationId xmlns:a16="http://schemas.microsoft.com/office/drawing/2014/main" id="{C727C8E5-0B88-4B4A-9C13-AF252A2D85D0}"/>
                </a:ext>
              </a:extLst>
            </p:cNvPr>
            <p:cNvCxnSpPr>
              <a:cxnSpLocks/>
            </p:cNvCxnSpPr>
            <p:nvPr/>
          </p:nvCxnSpPr>
          <p:spPr>
            <a:xfrm>
              <a:off x="7183564" y="4377806"/>
              <a:ext cx="0" cy="36483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1790638-2F45-4465-9FBE-19861E90662E}"/>
                </a:ext>
              </a:extLst>
            </p:cNvPr>
            <p:cNvSpPr txBox="1"/>
            <p:nvPr/>
          </p:nvSpPr>
          <p:spPr>
            <a:xfrm>
              <a:off x="2698558" y="3990291"/>
              <a:ext cx="1464924" cy="261610"/>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IoT Hub</a:t>
              </a:r>
            </a:p>
          </p:txBody>
        </p:sp>
        <p:sp>
          <p:nvSpPr>
            <p:cNvPr id="32" name="TextBox 31">
              <a:extLst>
                <a:ext uri="{FF2B5EF4-FFF2-40B4-BE49-F238E27FC236}">
                  <a16:creationId xmlns:a16="http://schemas.microsoft.com/office/drawing/2014/main" id="{9CD418CF-AF84-49C7-9050-8059D5809503}"/>
                </a:ext>
              </a:extLst>
            </p:cNvPr>
            <p:cNvSpPr txBox="1"/>
            <p:nvPr/>
          </p:nvSpPr>
          <p:spPr>
            <a:xfrm>
              <a:off x="4265049" y="3978939"/>
              <a:ext cx="1696925" cy="430887"/>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Databricks Spark</a:t>
              </a:r>
            </a:p>
            <a:p>
              <a:pPr algn="ctr" defTabSz="914225"/>
              <a:r>
                <a:rPr lang="en-US" sz="1100" dirty="0">
                  <a:solidFill>
                    <a:prstClr val="black"/>
                  </a:solidFill>
                  <a:latin typeface="Segoe UI Light" panose="020B0502040204020203" pitchFamily="34" charset="0"/>
                  <a:cs typeface="Segoe UI Light" panose="020B0502040204020203" pitchFamily="34" charset="0"/>
                </a:rPr>
                <a:t>(Structured Streaming)</a:t>
              </a:r>
            </a:p>
          </p:txBody>
        </p:sp>
        <p:pic>
          <p:nvPicPr>
            <p:cNvPr id="4" name="Picture 2" descr="http://www.cloudmonix.com/wp-content/uploads/2015/02/Azure-Storage.png">
              <a:extLst>
                <a:ext uri="{FF2B5EF4-FFF2-40B4-BE49-F238E27FC236}">
                  <a16:creationId xmlns:a16="http://schemas.microsoft.com/office/drawing/2014/main" id="{F1A710D7-E1A7-4675-BB7B-00A37AD2C5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2142" y="4687005"/>
              <a:ext cx="669846" cy="669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databricks">
              <a:extLst>
                <a:ext uri="{FF2B5EF4-FFF2-40B4-BE49-F238E27FC236}">
                  <a16:creationId xmlns:a16="http://schemas.microsoft.com/office/drawing/2014/main" id="{C6488BB2-BAEC-4BD7-99EA-D3DA72B9EF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7138" y="3302619"/>
              <a:ext cx="1103056" cy="5791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iot hub">
              <a:extLst>
                <a:ext uri="{FF2B5EF4-FFF2-40B4-BE49-F238E27FC236}">
                  <a16:creationId xmlns:a16="http://schemas.microsoft.com/office/drawing/2014/main" id="{4F678558-BFB7-4FEF-9894-E6A69D5CCF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9030" y="3330102"/>
              <a:ext cx="1128097" cy="59225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309FE2B8-5DDD-42A2-AA95-AD8A441BB6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7853" y="4802434"/>
              <a:ext cx="516032" cy="516032"/>
            </a:xfrm>
            <a:prstGeom prst="rect">
              <a:avLst/>
            </a:prstGeom>
          </p:spPr>
        </p:pic>
        <p:sp>
          <p:nvSpPr>
            <p:cNvPr id="41" name="TextBox 40">
              <a:extLst>
                <a:ext uri="{FF2B5EF4-FFF2-40B4-BE49-F238E27FC236}">
                  <a16:creationId xmlns:a16="http://schemas.microsoft.com/office/drawing/2014/main" id="{4A9D2E8C-8C84-43DF-A005-1CC8BEA23869}"/>
                </a:ext>
              </a:extLst>
            </p:cNvPr>
            <p:cNvSpPr txBox="1"/>
            <p:nvPr/>
          </p:nvSpPr>
          <p:spPr>
            <a:xfrm>
              <a:off x="5868439" y="5518441"/>
              <a:ext cx="2574860" cy="430887"/>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Azure Function</a:t>
              </a:r>
            </a:p>
            <a:p>
              <a:pPr algn="ctr" defTabSz="914225"/>
              <a:r>
                <a:rPr lang="en-US" sz="1100" dirty="0">
                  <a:solidFill>
                    <a:prstClr val="black"/>
                  </a:solidFill>
                  <a:latin typeface="Segoe UI Light" panose="020B0502040204020203" pitchFamily="34" charset="0"/>
                  <a:cs typeface="Segoe UI Light" panose="020B0502040204020203" pitchFamily="34" charset="0"/>
                </a:rPr>
                <a:t>(triggered via Cosmos DB change feed)</a:t>
              </a:r>
            </a:p>
          </p:txBody>
        </p:sp>
        <p:cxnSp>
          <p:nvCxnSpPr>
            <p:cNvPr id="45" name="Straight Arrow Connector 44">
              <a:extLst>
                <a:ext uri="{FF2B5EF4-FFF2-40B4-BE49-F238E27FC236}">
                  <a16:creationId xmlns:a16="http://schemas.microsoft.com/office/drawing/2014/main" id="{B46CDB86-7F37-4ABE-90F0-CCF914E051F7}"/>
                </a:ext>
              </a:extLst>
            </p:cNvPr>
            <p:cNvCxnSpPr>
              <a:cxnSpLocks/>
            </p:cNvCxnSpPr>
            <p:nvPr/>
          </p:nvCxnSpPr>
          <p:spPr>
            <a:xfrm flipH="1" flipV="1">
              <a:off x="4163482" y="4377806"/>
              <a:ext cx="2539923" cy="6826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CD48BEED-732E-4FC7-A27B-9D2162211A80}"/>
                </a:ext>
              </a:extLst>
            </p:cNvPr>
            <p:cNvCxnSpPr>
              <a:cxnSpLocks/>
            </p:cNvCxnSpPr>
            <p:nvPr/>
          </p:nvCxnSpPr>
          <p:spPr>
            <a:xfrm>
              <a:off x="7649251" y="3811489"/>
              <a:ext cx="977274"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BD0CF4DE-2D17-44F1-8FA9-E80A560716C8}"/>
                </a:ext>
              </a:extLst>
            </p:cNvPr>
            <p:cNvSpPr txBox="1"/>
            <p:nvPr/>
          </p:nvSpPr>
          <p:spPr>
            <a:xfrm>
              <a:off x="8487799" y="3915466"/>
              <a:ext cx="129502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API App </a:t>
              </a:r>
            </a:p>
            <a:p>
              <a:pPr algn="ctr"/>
              <a:r>
                <a:rPr lang="en-US" sz="1100" dirty="0">
                  <a:latin typeface="Segoe UI Light" panose="020B0502040204020203" pitchFamily="34" charset="0"/>
                  <a:cs typeface="Segoe UI Light" panose="020B0502040204020203" pitchFamily="34" charset="0"/>
                </a:rPr>
                <a:t>(user facing app)</a:t>
              </a:r>
            </a:p>
          </p:txBody>
        </p:sp>
        <p:pic>
          <p:nvPicPr>
            <p:cNvPr id="53" name="Picture 52">
              <a:extLst>
                <a:ext uri="{FF2B5EF4-FFF2-40B4-BE49-F238E27FC236}">
                  <a16:creationId xmlns:a16="http://schemas.microsoft.com/office/drawing/2014/main" id="{5427B1EE-E2C6-4FE4-8608-D7348F16D3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34816" y="3241398"/>
              <a:ext cx="635110" cy="634864"/>
            </a:xfrm>
            <a:prstGeom prst="rect">
              <a:avLst/>
            </a:prstGeom>
          </p:spPr>
        </p:pic>
      </p:grpSp>
    </p:spTree>
    <p:extLst>
      <p:ext uri="{BB962C8B-B14F-4D97-AF65-F5344CB8AC3E}">
        <p14:creationId xmlns:p14="http://schemas.microsoft.com/office/powerpoint/2010/main" val="269638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4" name="Rectangle 71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6"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100" dirty="0">
                <a:solidFill>
                  <a:schemeClr val="bg1"/>
                </a:solidFill>
                <a:ea typeface="+mj-ea"/>
                <a:cs typeface="+mj-cs"/>
              </a:rPr>
              <a:t>Retail – Product Catalog &amp; Order Processing</a:t>
            </a:r>
          </a:p>
        </p:txBody>
      </p:sp>
      <p:sp>
        <p:nvSpPr>
          <p:cNvPr id="499" name="TextBox 498"/>
          <p:cNvSpPr txBox="1"/>
          <p:nvPr/>
        </p:nvSpPr>
        <p:spPr>
          <a:xfrm>
            <a:off x="838200" y="2021249"/>
            <a:ext cx="6329333"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Elastic scale to handle seasonal traffic (e.g. Black Friday)</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Low-latency access across multiple geographies to support a global user-base and latency sensitive workloads (e.g. real-time personalization)</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Schema-agnostic storage and automatic indexing to handle diverse product catalogs, orders, and events</a:t>
            </a:r>
            <a:br>
              <a:rPr lang="en-US" sz="2000" dirty="0">
                <a:solidFill>
                  <a:schemeClr val="bg1"/>
                </a:solidFill>
              </a:rPr>
            </a:b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18" name="Picture 4" descr="Image result for jet.com logo png"/>
          <p:cNvPicPr>
            <a:picLocks noChangeAspect="1" noChangeArrowheads="1"/>
          </p:cNvPicPr>
          <p:nvPr/>
        </p:nvPicPr>
        <p:blipFill rotWithShape="1">
          <a:blip r:embed="rId3">
            <a:extLst>
              <a:ext uri="{28A0092B-C50C-407E-A947-70E740481C1C}">
                <a14:useLocalDpi xmlns:a14="http://schemas.microsoft.com/office/drawing/2010/main" val="0"/>
              </a:ext>
            </a:extLst>
          </a:blip>
          <a:srcRect t="8875" r="29448" b="13133"/>
          <a:stretch/>
        </p:blipFill>
        <p:spPr bwMode="auto">
          <a:xfrm>
            <a:off x="9871006" y="2197181"/>
            <a:ext cx="1946066" cy="8949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assets.onestore.ms/cdnfiles/external/uhf/long/9a49a7e9d8e881327e81b9eb43dabc01de70a9bb/images/microsoft-gra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364" y="745003"/>
            <a:ext cx="3464490" cy="7378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sulekha.com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057" y="3491744"/>
            <a:ext cx="2551668" cy="72977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ory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3135" y="5604704"/>
            <a:ext cx="1687590" cy="7729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sos">
            <a:extLst>
              <a:ext uri="{FF2B5EF4-FFF2-40B4-BE49-F238E27FC236}">
                <a16:creationId xmlns:a16="http://schemas.microsoft.com/office/drawing/2014/main" id="{7D23D3E8-9047-4598-890E-943F04B19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8536" y="4756232"/>
            <a:ext cx="1406332" cy="52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4176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Freeform: Shape 99"/>
          <p:cNvSpPr/>
          <p:nvPr/>
        </p:nvSpPr>
        <p:spPr>
          <a:xfrm>
            <a:off x="66978" y="5084563"/>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TextBox 305"/>
          <p:cNvSpPr txBox="1"/>
          <p:nvPr/>
        </p:nvSpPr>
        <p:spPr>
          <a:xfrm>
            <a:off x="850952" y="5253414"/>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307" name="TextBox 306"/>
          <p:cNvSpPr txBox="1"/>
          <p:nvPr/>
        </p:nvSpPr>
        <p:spPr>
          <a:xfrm>
            <a:off x="2696883" y="4696457"/>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of storage &amp; throughput</a:t>
            </a:r>
          </a:p>
        </p:txBody>
      </p:sp>
      <p:sp>
        <p:nvSpPr>
          <p:cNvPr id="308" name="TextBox 307"/>
          <p:cNvSpPr txBox="1"/>
          <p:nvPr/>
        </p:nvSpPr>
        <p:spPr>
          <a:xfrm>
            <a:off x="4426788" y="4574070"/>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dirty="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 percentile</a:t>
            </a:r>
          </a:p>
        </p:txBody>
      </p:sp>
      <p:sp>
        <p:nvSpPr>
          <p:cNvPr id="309" name="TextBox 308"/>
          <p:cNvSpPr txBox="1"/>
          <p:nvPr/>
        </p:nvSpPr>
        <p:spPr>
          <a:xfrm>
            <a:off x="9815770" y="5253414"/>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Comprehensive SLAs</a:t>
            </a:r>
          </a:p>
        </p:txBody>
      </p:sp>
      <p:sp>
        <p:nvSpPr>
          <p:cNvPr id="310" name="TextBox 309"/>
          <p:cNvSpPr txBox="1"/>
          <p:nvPr/>
        </p:nvSpPr>
        <p:spPr>
          <a:xfrm>
            <a:off x="7271267" y="4825432"/>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311" name="Group 3"/>
          <p:cNvGrpSpPr/>
          <p:nvPr/>
        </p:nvGrpSpPr>
        <p:grpSpPr>
          <a:xfrm>
            <a:off x="2187069" y="5945498"/>
            <a:ext cx="752902"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8" y="6066979"/>
            <a:ext cx="752902"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6" y="5706395"/>
            <a:ext cx="752902"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5"/>
            <a:ext cx="752902"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0"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D139EDB3-93C1-4621-81B4-F3E0377DB606}"/>
              </a:ext>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490" y="276283"/>
            <a:ext cx="5213021" cy="769441"/>
            <a:chOff x="3117779" y="276283"/>
            <a:chExt cx="5213021" cy="769441"/>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5"/>
            <a:stretch>
              <a:fillRect/>
            </a:stretch>
          </p:blipFill>
          <p:spPr>
            <a:xfrm>
              <a:off x="3117779" y="296732"/>
              <a:ext cx="728542" cy="728542"/>
            </a:xfrm>
            <a:prstGeom prst="rect">
              <a:avLst/>
            </a:prstGeom>
          </p:spPr>
        </p:pic>
      </p:grpSp>
    </p:spTree>
    <p:extLst>
      <p:ext uri="{BB962C8B-B14F-4D97-AF65-F5344CB8AC3E}">
        <p14:creationId xmlns:p14="http://schemas.microsoft.com/office/powerpoint/2010/main" val="24496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Retail Product Catalogs</a:t>
            </a:r>
          </a:p>
        </p:txBody>
      </p:sp>
      <p:grpSp>
        <p:nvGrpSpPr>
          <p:cNvPr id="3" name="Group 2"/>
          <p:cNvGrpSpPr>
            <a:grpSpLocks noChangeAspect="1"/>
          </p:cNvGrpSpPr>
          <p:nvPr/>
        </p:nvGrpSpPr>
        <p:grpSpPr>
          <a:xfrm>
            <a:off x="2403758" y="1717056"/>
            <a:ext cx="6858000" cy="2515200"/>
            <a:chOff x="2403758" y="1717056"/>
            <a:chExt cx="7402458" cy="2688076"/>
          </a:xfrm>
        </p:grpSpPr>
        <p:sp>
          <p:nvSpPr>
            <p:cNvPr id="5" name="TextBox 4"/>
            <p:cNvSpPr txBox="1"/>
            <p:nvPr/>
          </p:nvSpPr>
          <p:spPr>
            <a:xfrm>
              <a:off x="3665932" y="2502544"/>
              <a:ext cx="1397834"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 </a:t>
              </a:r>
            </a:p>
            <a:p>
              <a:pPr algn="ctr"/>
              <a:r>
                <a:rPr lang="en-US" sz="1100" dirty="0">
                  <a:latin typeface="Segoe UI Light" panose="020B0502040204020203" pitchFamily="34" charset="0"/>
                  <a:cs typeface="Segoe UI Light" panose="020B0502040204020203" pitchFamily="34" charset="0"/>
                </a:rPr>
                <a:t>(e-commerce app)</a:t>
              </a:r>
            </a:p>
          </p:txBody>
        </p:sp>
        <p:pic>
          <p:nvPicPr>
            <p:cNvPr id="6" name="Picture 5"/>
            <p:cNvPicPr>
              <a:picLocks noChangeAspect="1"/>
            </p:cNvPicPr>
            <p:nvPr/>
          </p:nvPicPr>
          <p:blipFill>
            <a:blip r:embed="rId3"/>
            <a:stretch>
              <a:fillRect/>
            </a:stretch>
          </p:blipFill>
          <p:spPr>
            <a:xfrm>
              <a:off x="4670990" y="3196790"/>
              <a:ext cx="662132" cy="566932"/>
            </a:xfrm>
            <a:prstGeom prst="rect">
              <a:avLst/>
            </a:prstGeom>
          </p:spPr>
        </p:pic>
        <p:sp>
          <p:nvSpPr>
            <p:cNvPr id="7" name="TextBox 6"/>
            <p:cNvSpPr txBox="1"/>
            <p:nvPr/>
          </p:nvSpPr>
          <p:spPr>
            <a:xfrm>
              <a:off x="6466469" y="2506472"/>
              <a:ext cx="1504388"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(product catalog)</a:t>
              </a:r>
            </a:p>
          </p:txBody>
        </p:sp>
        <p:sp>
          <p:nvSpPr>
            <p:cNvPr id="11" name="TextBox 10"/>
            <p:cNvSpPr txBox="1"/>
            <p:nvPr/>
          </p:nvSpPr>
          <p:spPr>
            <a:xfrm>
              <a:off x="6312548" y="3878882"/>
              <a:ext cx="1793924" cy="46050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(session state)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8734" y="1717056"/>
              <a:ext cx="780290" cy="780290"/>
            </a:xfrm>
            <a:prstGeom prst="rect">
              <a:avLst/>
            </a:prstGeom>
          </p:spPr>
        </p:pic>
        <p:sp>
          <p:nvSpPr>
            <p:cNvPr id="13" name="TextBox 12"/>
            <p:cNvSpPr txBox="1"/>
            <p:nvPr/>
          </p:nvSpPr>
          <p:spPr>
            <a:xfrm>
              <a:off x="8611542" y="2476108"/>
              <a:ext cx="1194674" cy="4566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 (full-text index)</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911" y="1755849"/>
              <a:ext cx="780290" cy="780290"/>
            </a:xfrm>
            <a:prstGeom prst="rect">
              <a:avLst/>
            </a:prstGeom>
          </p:spPr>
        </p:pic>
        <p:cxnSp>
          <p:nvCxnSpPr>
            <p:cNvPr id="15" name="Elbow Connector 45"/>
            <p:cNvCxnSpPr>
              <a:cxnSpLocks/>
              <a:stCxn id="14" idx="3"/>
            </p:cNvCxnSpPr>
            <p:nvPr/>
          </p:nvCxnSpPr>
          <p:spPr>
            <a:xfrm>
              <a:off x="5392201" y="2145994"/>
              <a:ext cx="1427165" cy="1345520"/>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a:cxnSpLocks/>
              <a:stCxn id="14" idx="2"/>
              <a:endCxn id="6" idx="0"/>
            </p:cNvCxnSpPr>
            <p:nvPr/>
          </p:nvCxnSpPr>
          <p:spPr>
            <a:xfrm>
              <a:off x="5002056" y="2536139"/>
              <a:ext cx="0" cy="66065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4310925" y="3763717"/>
              <a:ext cx="1382260" cy="641415"/>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Storage</a:t>
              </a:r>
            </a:p>
            <a:p>
              <a:pPr algn="ctr"/>
              <a:r>
                <a:rPr lang="en-US" sz="1100" dirty="0">
                  <a:latin typeface="Segoe UI Light" panose="020B0502040204020203" pitchFamily="34" charset="0"/>
                  <a:cs typeface="Segoe UI Light" panose="020B0502040204020203" pitchFamily="34" charset="0"/>
                </a:rPr>
                <a:t>(logs, static catalog content)</a:t>
              </a:r>
            </a:p>
          </p:txBody>
        </p:sp>
        <p:pic>
          <p:nvPicPr>
            <p:cNvPr id="18" name="Picture 17"/>
            <p:cNvPicPr>
              <a:picLocks noChangeAspect="1"/>
            </p:cNvPicPr>
            <p:nvPr/>
          </p:nvPicPr>
          <p:blipFill>
            <a:blip r:embed="rId6"/>
            <a:stretch>
              <a:fillRect/>
            </a:stretch>
          </p:blipFill>
          <p:spPr>
            <a:xfrm>
              <a:off x="2403758" y="1864114"/>
              <a:ext cx="650738" cy="563760"/>
            </a:xfrm>
            <a:prstGeom prst="rect">
              <a:avLst/>
            </a:prstGeom>
          </p:spPr>
        </p:pic>
        <p:cxnSp>
          <p:nvCxnSpPr>
            <p:cNvPr id="19" name="Straight Arrow Connector 18"/>
            <p:cNvCxnSpPr>
              <a:stCxn id="18" idx="3"/>
              <a:endCxn id="14" idx="1"/>
            </p:cNvCxnSpPr>
            <p:nvPr/>
          </p:nvCxnSpPr>
          <p:spPr>
            <a:xfrm>
              <a:off x="3054496" y="2145994"/>
              <a:ext cx="155741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p:nvPr/>
          </p:nvCxnSpPr>
          <p:spPr>
            <a:xfrm>
              <a:off x="5392201" y="2141466"/>
              <a:ext cx="153286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p:cNvCxnSpPr/>
            <p:nvPr/>
          </p:nvCxnSpPr>
          <p:spPr>
            <a:xfrm flipV="1">
              <a:off x="7478812" y="2107201"/>
              <a:ext cx="1339922" cy="1306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22" name="Picture 21">
            <a:extLst>
              <a:ext uri="{FF2B5EF4-FFF2-40B4-BE49-F238E27FC236}">
                <a16:creationId xmlns:a16="http://schemas.microsoft.com/office/drawing/2014/main" id="{F0FFEE4B-7C65-45C9-8029-288DBD5E85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71309" y="1802790"/>
            <a:ext cx="680672" cy="680672"/>
          </a:xfrm>
          <a:prstGeom prst="rect">
            <a:avLst/>
          </a:prstGeom>
        </p:spPr>
      </p:pic>
      <p:pic>
        <p:nvPicPr>
          <p:cNvPr id="23" name="Picture 22">
            <a:extLst>
              <a:ext uri="{FF2B5EF4-FFF2-40B4-BE49-F238E27FC236}">
                <a16:creationId xmlns:a16="http://schemas.microsoft.com/office/drawing/2014/main" id="{3B188957-D94B-43CB-9D5E-AB228B2976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8536" y="3034018"/>
            <a:ext cx="680672" cy="680672"/>
          </a:xfrm>
          <a:prstGeom prst="rect">
            <a:avLst/>
          </a:prstGeom>
        </p:spPr>
      </p:pic>
    </p:spTree>
    <p:extLst>
      <p:ext uri="{BB962C8B-B14F-4D97-AF65-F5344CB8AC3E}">
        <p14:creationId xmlns:p14="http://schemas.microsoft.com/office/powerpoint/2010/main" val="868705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Retail Order Processing Pipelines</a:t>
            </a:r>
          </a:p>
        </p:txBody>
      </p:sp>
      <p:grpSp>
        <p:nvGrpSpPr>
          <p:cNvPr id="44" name="Group 43">
            <a:extLst>
              <a:ext uri="{FF2B5EF4-FFF2-40B4-BE49-F238E27FC236}">
                <a16:creationId xmlns:a16="http://schemas.microsoft.com/office/drawing/2014/main" id="{2E87B353-3661-4FC4-9157-66735B700D45}"/>
              </a:ext>
            </a:extLst>
          </p:cNvPr>
          <p:cNvGrpSpPr/>
          <p:nvPr/>
        </p:nvGrpSpPr>
        <p:grpSpPr>
          <a:xfrm>
            <a:off x="2750239" y="2080614"/>
            <a:ext cx="6792765" cy="3329821"/>
            <a:chOff x="2311973" y="1766793"/>
            <a:chExt cx="6792765" cy="3329821"/>
          </a:xfrm>
        </p:grpSpPr>
        <p:sp>
          <p:nvSpPr>
            <p:cNvPr id="4" name="TextBox 3"/>
            <p:cNvSpPr txBox="1"/>
            <p:nvPr/>
          </p:nvSpPr>
          <p:spPr>
            <a:xfrm>
              <a:off x="2737920" y="1766793"/>
              <a:ext cx="280028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(E-Commerce Checkout API)</a:t>
              </a:r>
            </a:p>
          </p:txBody>
        </p:sp>
        <p:cxnSp>
          <p:nvCxnSpPr>
            <p:cNvPr id="6" name="Straight Arrow Connector 5"/>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5455357" y="1789273"/>
              <a:ext cx="131455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 (Order Event Store)</a:t>
              </a:r>
            </a:p>
          </p:txBody>
        </p:sp>
        <p:pic>
          <p:nvPicPr>
            <p:cNvPr id="24" name="Picture 23">
              <a:extLst>
                <a:ext uri="{FF2B5EF4-FFF2-40B4-BE49-F238E27FC236}">
                  <a16:creationId xmlns:a16="http://schemas.microsoft.com/office/drawing/2014/main" id="{1972C9DF-DC4A-4F70-8CE9-6248EC263401}"/>
                </a:ext>
              </a:extLst>
            </p:cNvPr>
            <p:cNvPicPr>
              <a:picLocks noChangeAspect="1"/>
            </p:cNvPicPr>
            <p:nvPr/>
          </p:nvPicPr>
          <p:blipFill>
            <a:blip r:embed="rId3"/>
            <a:stretch>
              <a:fillRect/>
            </a:stretch>
          </p:blipFill>
          <p:spPr>
            <a:xfrm>
              <a:off x="6759651" y="2150653"/>
              <a:ext cx="632169" cy="1377650"/>
            </a:xfrm>
            <a:prstGeom prst="rect">
              <a:avLst/>
            </a:prstGeom>
          </p:spPr>
        </p:pic>
        <p:cxnSp>
          <p:nvCxnSpPr>
            <p:cNvPr id="29" name="Straight Arrow Connector 28">
              <a:extLst>
                <a:ext uri="{FF2B5EF4-FFF2-40B4-BE49-F238E27FC236}">
                  <a16:creationId xmlns:a16="http://schemas.microsoft.com/office/drawing/2014/main" id="{4EC139EA-2BBB-4EBC-B3D5-1AC24965BA60}"/>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9B8367B7-EDD9-415A-A4FE-FCE12352B0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32" name="TextBox 31">
              <a:extLst>
                <a:ext uri="{FF2B5EF4-FFF2-40B4-BE49-F238E27FC236}">
                  <a16:creationId xmlns:a16="http://schemas.microsoft.com/office/drawing/2014/main" id="{B3381D14-C909-48FA-A01B-ABDC7E8C36C1}"/>
                </a:ext>
              </a:extLst>
            </p:cNvPr>
            <p:cNvSpPr txBox="1"/>
            <p:nvPr/>
          </p:nvSpPr>
          <p:spPr>
            <a:xfrm>
              <a:off x="3737236" y="4665727"/>
              <a:ext cx="1557924"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1: Tax)</a:t>
              </a:r>
            </a:p>
          </p:txBody>
        </p:sp>
        <p:pic>
          <p:nvPicPr>
            <p:cNvPr id="36" name="Picture 35">
              <a:extLst>
                <a:ext uri="{FF2B5EF4-FFF2-40B4-BE49-F238E27FC236}">
                  <a16:creationId xmlns:a16="http://schemas.microsoft.com/office/drawing/2014/main" id="{55A7871A-42E0-4060-BC87-3AAD98B92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37" name="TextBox 36">
              <a:extLst>
                <a:ext uri="{FF2B5EF4-FFF2-40B4-BE49-F238E27FC236}">
                  <a16:creationId xmlns:a16="http://schemas.microsoft.com/office/drawing/2014/main" id="{32B2BF54-F8C0-4641-9326-F78CDE9B5CA4}"/>
                </a:ext>
              </a:extLst>
            </p:cNvPr>
            <p:cNvSpPr txBox="1"/>
            <p:nvPr/>
          </p:nvSpPr>
          <p:spPr>
            <a:xfrm>
              <a:off x="5086907" y="4660700"/>
              <a:ext cx="1896437"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2: Payment)</a:t>
              </a:r>
            </a:p>
          </p:txBody>
        </p:sp>
        <p:pic>
          <p:nvPicPr>
            <p:cNvPr id="38" name="Picture 37">
              <a:extLst>
                <a:ext uri="{FF2B5EF4-FFF2-40B4-BE49-F238E27FC236}">
                  <a16:creationId xmlns:a16="http://schemas.microsoft.com/office/drawing/2014/main" id="{6FC757F6-B8D9-46F0-A7CC-F277E79DD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39" name="TextBox 38">
              <a:extLst>
                <a:ext uri="{FF2B5EF4-FFF2-40B4-BE49-F238E27FC236}">
                  <a16:creationId xmlns:a16="http://schemas.microsoft.com/office/drawing/2014/main" id="{C4E5E5BD-DE66-451D-AF81-C05A80383166}"/>
                </a:ext>
              </a:extLst>
            </p:cNvPr>
            <p:cNvSpPr txBox="1"/>
            <p:nvPr/>
          </p:nvSpPr>
          <p:spPr>
            <a:xfrm>
              <a:off x="7208301" y="4647503"/>
              <a:ext cx="1896437"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a:p>
              <a:pPr algn="ctr"/>
              <a:r>
                <a:rPr lang="en-US" sz="1100" dirty="0">
                  <a:latin typeface="Segoe UI Light" panose="020B0502040204020203" pitchFamily="34" charset="0"/>
                  <a:cs typeface="Segoe UI Light" panose="020B0502040204020203" pitchFamily="34" charset="0"/>
                </a:rPr>
                <a:t>(Microservice N: </a:t>
              </a:r>
              <a:r>
                <a:rPr lang="en-US" sz="1100" dirty="0" err="1">
                  <a:latin typeface="Segoe UI Light" panose="020B0502040204020203" pitchFamily="34" charset="0"/>
                  <a:cs typeface="Segoe UI Light" panose="020B0502040204020203" pitchFamily="34" charset="0"/>
                </a:rPr>
                <a:t>Fufillment</a:t>
              </a:r>
              <a:r>
                <a:rPr lang="en-US" sz="1100" dirty="0">
                  <a:latin typeface="Segoe UI Light" panose="020B0502040204020203" pitchFamily="34" charset="0"/>
                  <a:cs typeface="Segoe UI Light" panose="020B0502040204020203" pitchFamily="34" charset="0"/>
                </a:rPr>
                <a:t>)</a:t>
              </a:r>
            </a:p>
          </p:txBody>
        </p:sp>
        <p:sp>
          <p:nvSpPr>
            <p:cNvPr id="31" name="TextBox 30">
              <a:extLst>
                <a:ext uri="{FF2B5EF4-FFF2-40B4-BE49-F238E27FC236}">
                  <a16:creationId xmlns:a16="http://schemas.microsoft.com/office/drawing/2014/main" id="{27400B19-C5A3-4910-8EA9-E76AF912F577}"/>
                </a:ext>
              </a:extLst>
            </p:cNvPr>
            <p:cNvSpPr txBox="1"/>
            <p:nvPr/>
          </p:nvSpPr>
          <p:spPr>
            <a:xfrm>
              <a:off x="6850470" y="4286341"/>
              <a:ext cx="516488" cy="369332"/>
            </a:xfrm>
            <a:prstGeom prst="rect">
              <a:avLst/>
            </a:prstGeom>
            <a:noFill/>
          </p:spPr>
          <p:txBody>
            <a:bodyPr wrap="none" rtlCol="0">
              <a:spAutoFit/>
            </a:bodyPr>
            <a:lstStyle/>
            <a:p>
              <a:r>
                <a:rPr lang="en-US" dirty="0"/>
                <a:t>. . . </a:t>
              </a:r>
            </a:p>
          </p:txBody>
        </p:sp>
        <p:cxnSp>
          <p:nvCxnSpPr>
            <p:cNvPr id="43" name="Straight Arrow Connector 42">
              <a:extLst>
                <a:ext uri="{FF2B5EF4-FFF2-40B4-BE49-F238E27FC236}">
                  <a16:creationId xmlns:a16="http://schemas.microsoft.com/office/drawing/2014/main" id="{43971906-BC73-4ABF-98B3-77B03402036A}"/>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D50D87CA-6CD5-4141-8222-60B682CEF6DA}"/>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E295FE46-FA04-4D2D-9DF5-70513F7F1D63}"/>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EB87F840-776E-4725-9AE0-24C06CBCE525}"/>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77BD91F1-9049-429D-A154-F1EA4B4EA3FF}"/>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a:extLst>
                <a:ext uri="{FF2B5EF4-FFF2-40B4-BE49-F238E27FC236}">
                  <a16:creationId xmlns:a16="http://schemas.microsoft.com/office/drawing/2014/main" id="{8516C8D3-4BA9-4460-9E14-7752B3414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7" name="Straight Arrow Connector 26">
              <a:extLst>
                <a:ext uri="{FF2B5EF4-FFF2-40B4-BE49-F238E27FC236}">
                  <a16:creationId xmlns:a16="http://schemas.microsoft.com/office/drawing/2014/main" id="{FB63C418-67E1-49C2-89FD-DCD95D57A6E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1A80CCDA-EDD5-49F4-9EF3-B8B67C06DDE3}"/>
                </a:ext>
              </a:extLst>
            </p:cNvPr>
            <p:cNvPicPr>
              <a:picLocks noChangeAspect="1"/>
            </p:cNvPicPr>
            <p:nvPr/>
          </p:nvPicPr>
          <p:blipFill>
            <a:blip r:embed="rId5"/>
            <a:stretch>
              <a:fillRect/>
            </a:stretch>
          </p:blipFill>
          <p:spPr>
            <a:xfrm>
              <a:off x="2311973" y="2420204"/>
              <a:ext cx="551989" cy="478210"/>
            </a:xfrm>
            <a:prstGeom prst="rect">
              <a:avLst/>
            </a:prstGeom>
          </p:spPr>
        </p:pic>
        <p:pic>
          <p:nvPicPr>
            <p:cNvPr id="33" name="Graphic 32" descr="Shopping cart">
              <a:extLst>
                <a:ext uri="{FF2B5EF4-FFF2-40B4-BE49-F238E27FC236}">
                  <a16:creationId xmlns:a16="http://schemas.microsoft.com/office/drawing/2014/main" id="{53E4B91A-5DA3-4FE4-9E3C-25FA6CCDD8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8753" y="2573232"/>
              <a:ext cx="266246" cy="266246"/>
            </a:xfrm>
            <a:prstGeom prst="rect">
              <a:avLst/>
            </a:prstGeom>
          </p:spPr>
        </p:pic>
        <p:pic>
          <p:nvPicPr>
            <p:cNvPr id="9" name="Graphic 8">
              <a:extLst>
                <a:ext uri="{FF2B5EF4-FFF2-40B4-BE49-F238E27FC236}">
                  <a16:creationId xmlns:a16="http://schemas.microsoft.com/office/drawing/2014/main" id="{E4416368-937D-4589-9280-73AC64EA00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1654777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Real-time Recommendations</a:t>
            </a:r>
          </a:p>
        </p:txBody>
      </p:sp>
      <p:grpSp>
        <p:nvGrpSpPr>
          <p:cNvPr id="20" name="Group 19">
            <a:extLst>
              <a:ext uri="{FF2B5EF4-FFF2-40B4-BE49-F238E27FC236}">
                <a16:creationId xmlns:a16="http://schemas.microsoft.com/office/drawing/2014/main" id="{4A99A1F2-F95A-4488-B515-8A6ABD6854F9}"/>
              </a:ext>
            </a:extLst>
          </p:cNvPr>
          <p:cNvGrpSpPr/>
          <p:nvPr/>
        </p:nvGrpSpPr>
        <p:grpSpPr>
          <a:xfrm>
            <a:off x="1929515" y="1322575"/>
            <a:ext cx="8439860" cy="4261195"/>
            <a:chOff x="1929515" y="1322575"/>
            <a:chExt cx="8439860" cy="4261195"/>
          </a:xfrm>
        </p:grpSpPr>
        <p:sp>
          <p:nvSpPr>
            <p:cNvPr id="78" name="Rectangle 77">
              <a:extLst>
                <a:ext uri="{FF2B5EF4-FFF2-40B4-BE49-F238E27FC236}">
                  <a16:creationId xmlns:a16="http://schemas.microsoft.com/office/drawing/2014/main" id="{5A3777E1-0452-4889-9093-432098573143}"/>
                </a:ext>
              </a:extLst>
            </p:cNvPr>
            <p:cNvSpPr/>
            <p:nvPr/>
          </p:nvSpPr>
          <p:spPr>
            <a:xfrm>
              <a:off x="4862155" y="3673078"/>
              <a:ext cx="3725204" cy="1910692"/>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4" name="Rectangle 73">
              <a:extLst>
                <a:ext uri="{FF2B5EF4-FFF2-40B4-BE49-F238E27FC236}">
                  <a16:creationId xmlns:a16="http://schemas.microsoft.com/office/drawing/2014/main" id="{72D1AEC0-D7C7-4696-A8F5-43A308AD36D6}"/>
                </a:ext>
              </a:extLst>
            </p:cNvPr>
            <p:cNvSpPr/>
            <p:nvPr/>
          </p:nvSpPr>
          <p:spPr>
            <a:xfrm>
              <a:off x="4862154" y="1322575"/>
              <a:ext cx="3725204" cy="173092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9" name="Straight Arrow Connector 48"/>
            <p:cNvCxnSpPr>
              <a:cxnSpLocks/>
            </p:cNvCxnSpPr>
            <p:nvPr/>
          </p:nvCxnSpPr>
          <p:spPr>
            <a:xfrm>
              <a:off x="3312939" y="3053500"/>
              <a:ext cx="60799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5" name="TextBox 84"/>
            <p:cNvSpPr txBox="1"/>
            <p:nvPr/>
          </p:nvSpPr>
          <p:spPr>
            <a:xfrm>
              <a:off x="5506486" y="2447813"/>
              <a:ext cx="4101560"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(Product + User Vectors)</a:t>
              </a:r>
            </a:p>
          </p:txBody>
        </p:sp>
        <p:sp>
          <p:nvSpPr>
            <p:cNvPr id="89" name="TextBox 88"/>
            <p:cNvSpPr txBox="1"/>
            <p:nvPr/>
          </p:nvSpPr>
          <p:spPr>
            <a:xfrm>
              <a:off x="3602067" y="3396289"/>
              <a:ext cx="1625613" cy="261610"/>
            </a:xfrm>
            <a:prstGeom prst="rect">
              <a:avLst/>
            </a:prstGeom>
            <a:solidFill>
              <a:schemeClr val="bg1"/>
            </a:solid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E-commerce Store</a:t>
              </a:r>
            </a:p>
          </p:txBody>
        </p:sp>
        <p:cxnSp>
          <p:nvCxnSpPr>
            <p:cNvPr id="48" name="Straight Arrow Connector 47"/>
            <p:cNvCxnSpPr>
              <a:cxnSpLocks/>
            </p:cNvCxnSpPr>
            <p:nvPr/>
          </p:nvCxnSpPr>
          <p:spPr>
            <a:xfrm>
              <a:off x="6316982" y="4197135"/>
              <a:ext cx="57839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5" name="TextBox 64"/>
            <p:cNvSpPr txBox="1"/>
            <p:nvPr/>
          </p:nvSpPr>
          <p:spPr>
            <a:xfrm>
              <a:off x="6381888" y="4570801"/>
              <a:ext cx="2461441"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(Customer Orders)</a:t>
              </a:r>
            </a:p>
          </p:txBody>
        </p:sp>
        <p:pic>
          <p:nvPicPr>
            <p:cNvPr id="27" name="Picture 26"/>
            <p:cNvPicPr>
              <a:picLocks noChangeAspect="1"/>
            </p:cNvPicPr>
            <p:nvPr/>
          </p:nvPicPr>
          <p:blipFill>
            <a:blip r:embed="rId3"/>
            <a:stretch>
              <a:fillRect/>
            </a:stretch>
          </p:blipFill>
          <p:spPr>
            <a:xfrm>
              <a:off x="4028555" y="2756255"/>
              <a:ext cx="725976" cy="628942"/>
            </a:xfrm>
            <a:prstGeom prst="rect">
              <a:avLst/>
            </a:prstGeom>
          </p:spPr>
        </p:pic>
        <p:cxnSp>
          <p:nvCxnSpPr>
            <p:cNvPr id="31" name="Straight Arrow Connector 41"/>
            <p:cNvCxnSpPr>
              <a:cxnSpLocks/>
            </p:cNvCxnSpPr>
            <p:nvPr/>
          </p:nvCxnSpPr>
          <p:spPr>
            <a:xfrm>
              <a:off x="4399374" y="3825848"/>
              <a:ext cx="918294" cy="362301"/>
            </a:xfrm>
            <a:prstGeom prst="bentConnector3">
              <a:avLst>
                <a:gd name="adj1" fmla="val -51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63CEF033-3F08-4DCD-8DD8-7EC41DB3AB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8197" y="1730493"/>
              <a:ext cx="680672" cy="680672"/>
            </a:xfrm>
            <a:prstGeom prst="rect">
              <a:avLst/>
            </a:prstGeom>
          </p:spPr>
        </p:pic>
        <p:cxnSp>
          <p:nvCxnSpPr>
            <p:cNvPr id="41" name="Straight Arrow Connector 40">
              <a:extLst>
                <a:ext uri="{FF2B5EF4-FFF2-40B4-BE49-F238E27FC236}">
                  <a16:creationId xmlns:a16="http://schemas.microsoft.com/office/drawing/2014/main" id="{8A13D471-3FF9-456A-81BE-E2309FD6709A}"/>
                </a:ext>
              </a:extLst>
            </p:cNvPr>
            <p:cNvCxnSpPr>
              <a:cxnSpLocks/>
            </p:cNvCxnSpPr>
            <p:nvPr/>
          </p:nvCxnSpPr>
          <p:spPr>
            <a:xfrm flipH="1" flipV="1">
              <a:off x="8209804" y="2306266"/>
              <a:ext cx="704320" cy="51287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4399374" y="2105143"/>
              <a:ext cx="820827" cy="506178"/>
            </a:xfrm>
            <a:prstGeom prst="bentConnector3">
              <a:avLst>
                <a:gd name="adj1" fmla="val -856"/>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B353F165-77DB-4164-BA81-EA5AEC0FBD10}"/>
                </a:ext>
              </a:extLst>
            </p:cNvPr>
            <p:cNvSpPr txBox="1"/>
            <p:nvPr/>
          </p:nvSpPr>
          <p:spPr>
            <a:xfrm>
              <a:off x="4612568" y="2447813"/>
              <a:ext cx="2228745"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Container Service</a:t>
              </a:r>
            </a:p>
            <a:p>
              <a:pPr algn="ctr"/>
              <a:r>
                <a:rPr lang="en-US" sz="1100" dirty="0">
                  <a:latin typeface="Segoe UI Light" panose="020B0502040204020203" pitchFamily="34" charset="0"/>
                  <a:cs typeface="Segoe UI Light" panose="020B0502040204020203" pitchFamily="34" charset="0"/>
                </a:rPr>
                <a:t>(Recommendations API)</a:t>
              </a:r>
            </a:p>
          </p:txBody>
        </p:sp>
        <p:cxnSp>
          <p:nvCxnSpPr>
            <p:cNvPr id="66" name="Straight Arrow Connector 65">
              <a:extLst>
                <a:ext uri="{FF2B5EF4-FFF2-40B4-BE49-F238E27FC236}">
                  <a16:creationId xmlns:a16="http://schemas.microsoft.com/office/drawing/2014/main" id="{CF5BFEE9-EFE4-4392-8A59-CA0D37AECE24}"/>
                </a:ext>
              </a:extLst>
            </p:cNvPr>
            <p:cNvCxnSpPr>
              <a:cxnSpLocks/>
            </p:cNvCxnSpPr>
            <p:nvPr/>
          </p:nvCxnSpPr>
          <p:spPr>
            <a:xfrm>
              <a:off x="6316981" y="2112638"/>
              <a:ext cx="578397" cy="0"/>
            </a:xfrm>
            <a:prstGeom prst="straightConnector1">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1" name="TextBox 80">
              <a:extLst>
                <a:ext uri="{FF2B5EF4-FFF2-40B4-BE49-F238E27FC236}">
                  <a16:creationId xmlns:a16="http://schemas.microsoft.com/office/drawing/2014/main" id="{4DF7BCE1-1DF4-457B-A3FC-43AD70D230C5}"/>
                </a:ext>
              </a:extLst>
            </p:cNvPr>
            <p:cNvSpPr txBox="1"/>
            <p:nvPr/>
          </p:nvSpPr>
          <p:spPr>
            <a:xfrm>
              <a:off x="5166154" y="1381005"/>
              <a:ext cx="3458447" cy="369332"/>
            </a:xfrm>
            <a:prstGeom prst="rect">
              <a:avLst/>
            </a:prstGeom>
            <a:noFill/>
          </p:spPr>
          <p:txBody>
            <a:bodyPr wrap="none" rtlCol="0">
              <a:spAutoFit/>
            </a:bodyPr>
            <a:lstStyle/>
            <a:p>
              <a:r>
                <a:rPr lang="en-US" dirty="0"/>
                <a:t>Online Recommendations Service</a:t>
              </a:r>
            </a:p>
          </p:txBody>
        </p:sp>
        <p:sp>
          <p:nvSpPr>
            <p:cNvPr id="86" name="TextBox 85">
              <a:extLst>
                <a:ext uri="{FF2B5EF4-FFF2-40B4-BE49-F238E27FC236}">
                  <a16:creationId xmlns:a16="http://schemas.microsoft.com/office/drawing/2014/main" id="{20A303A2-175C-47CD-9A15-3E1A6DAB0066}"/>
                </a:ext>
              </a:extLst>
            </p:cNvPr>
            <p:cNvSpPr txBox="1"/>
            <p:nvPr/>
          </p:nvSpPr>
          <p:spPr>
            <a:xfrm>
              <a:off x="5844605" y="5110781"/>
              <a:ext cx="1951432" cy="369332"/>
            </a:xfrm>
            <a:prstGeom prst="rect">
              <a:avLst/>
            </a:prstGeom>
            <a:noFill/>
          </p:spPr>
          <p:txBody>
            <a:bodyPr wrap="none" rtlCol="0">
              <a:spAutoFit/>
            </a:bodyPr>
            <a:lstStyle/>
            <a:p>
              <a:r>
                <a:rPr lang="en-US" dirty="0"/>
                <a:t>Order Transactions</a:t>
              </a:r>
            </a:p>
          </p:txBody>
        </p:sp>
        <p:sp>
          <p:nvSpPr>
            <p:cNvPr id="87"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2490184" y="2730972"/>
              <a:ext cx="504277" cy="550519"/>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TextBox 87">
              <a:extLst>
                <a:ext uri="{FF2B5EF4-FFF2-40B4-BE49-F238E27FC236}">
                  <a16:creationId xmlns:a16="http://schemas.microsoft.com/office/drawing/2014/main" id="{3383B5DD-68DB-46AC-9E8B-6E20E7637283}"/>
                </a:ext>
              </a:extLst>
            </p:cNvPr>
            <p:cNvSpPr txBox="1"/>
            <p:nvPr/>
          </p:nvSpPr>
          <p:spPr>
            <a:xfrm>
              <a:off x="1929515" y="3312090"/>
              <a:ext cx="1625613" cy="261610"/>
            </a:xfrm>
            <a:prstGeom prst="rect">
              <a:avLst/>
            </a:prstGeom>
            <a:solidFill>
              <a:schemeClr val="bg1"/>
            </a:solid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Shoppers</a:t>
              </a:r>
            </a:p>
          </p:txBody>
        </p:sp>
        <p:pic>
          <p:nvPicPr>
            <p:cNvPr id="42" name="Picture 41">
              <a:extLst>
                <a:ext uri="{FF2B5EF4-FFF2-40B4-BE49-F238E27FC236}">
                  <a16:creationId xmlns:a16="http://schemas.microsoft.com/office/drawing/2014/main" id="{8A251B3D-D70E-4E76-BB85-BFF706B8A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2937" y="3839728"/>
              <a:ext cx="680672" cy="680672"/>
            </a:xfrm>
            <a:prstGeom prst="rect">
              <a:avLst/>
            </a:prstGeom>
          </p:spPr>
        </p:pic>
        <p:sp>
          <p:nvSpPr>
            <p:cNvPr id="50" name="TextBox 49">
              <a:extLst>
                <a:ext uri="{FF2B5EF4-FFF2-40B4-BE49-F238E27FC236}">
                  <a16:creationId xmlns:a16="http://schemas.microsoft.com/office/drawing/2014/main" id="{2B15BE6F-9ECC-4B8E-91BE-8ED2C41576B2}"/>
                </a:ext>
              </a:extLst>
            </p:cNvPr>
            <p:cNvSpPr txBox="1"/>
            <p:nvPr/>
          </p:nvSpPr>
          <p:spPr>
            <a:xfrm>
              <a:off x="4621965" y="4570802"/>
              <a:ext cx="2228745"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Container Service</a:t>
              </a:r>
            </a:p>
            <a:p>
              <a:pPr algn="ctr"/>
              <a:r>
                <a:rPr lang="en-US" sz="1100" dirty="0">
                  <a:latin typeface="Segoe UI Light" panose="020B0502040204020203" pitchFamily="34" charset="0"/>
                  <a:cs typeface="Segoe UI Light" panose="020B0502040204020203" pitchFamily="34" charset="0"/>
                </a:rPr>
                <a:t>(Order Transaction API)</a:t>
              </a:r>
            </a:p>
          </p:txBody>
        </p:sp>
        <p:pic>
          <p:nvPicPr>
            <p:cNvPr id="2" name="Picture 1">
              <a:extLst>
                <a:ext uri="{FF2B5EF4-FFF2-40B4-BE49-F238E27FC236}">
                  <a16:creationId xmlns:a16="http://schemas.microsoft.com/office/drawing/2014/main" id="{C06598E2-7C4D-441C-815E-460AEDEEF5DA}"/>
                </a:ext>
              </a:extLst>
            </p:cNvPr>
            <p:cNvPicPr>
              <a:picLocks noChangeAspect="1"/>
            </p:cNvPicPr>
            <p:nvPr/>
          </p:nvPicPr>
          <p:blipFill>
            <a:blip r:embed="rId5"/>
            <a:stretch>
              <a:fillRect/>
            </a:stretch>
          </p:blipFill>
          <p:spPr>
            <a:xfrm>
              <a:off x="5346374" y="1753268"/>
              <a:ext cx="861387" cy="693311"/>
            </a:xfrm>
            <a:prstGeom prst="rect">
              <a:avLst/>
            </a:prstGeom>
          </p:spPr>
        </p:pic>
        <p:pic>
          <p:nvPicPr>
            <p:cNvPr id="53" name="Picture 52">
              <a:extLst>
                <a:ext uri="{FF2B5EF4-FFF2-40B4-BE49-F238E27FC236}">
                  <a16:creationId xmlns:a16="http://schemas.microsoft.com/office/drawing/2014/main" id="{77951976-6171-4A5C-96C2-8753987A63A9}"/>
                </a:ext>
              </a:extLst>
            </p:cNvPr>
            <p:cNvPicPr>
              <a:picLocks noChangeAspect="1"/>
            </p:cNvPicPr>
            <p:nvPr/>
          </p:nvPicPr>
          <p:blipFill>
            <a:blip r:embed="rId5"/>
            <a:stretch>
              <a:fillRect/>
            </a:stretch>
          </p:blipFill>
          <p:spPr>
            <a:xfrm>
              <a:off x="5344038" y="3837537"/>
              <a:ext cx="861387" cy="693311"/>
            </a:xfrm>
            <a:prstGeom prst="rect">
              <a:avLst/>
            </a:prstGeom>
          </p:spPr>
        </p:pic>
        <p:pic>
          <p:nvPicPr>
            <p:cNvPr id="55" name="Picture 54">
              <a:extLst>
                <a:ext uri="{FF2B5EF4-FFF2-40B4-BE49-F238E27FC236}">
                  <a16:creationId xmlns:a16="http://schemas.microsoft.com/office/drawing/2014/main" id="{A5799D46-E2C0-4EAB-839B-1CE84660FC23}"/>
                </a:ext>
              </a:extLst>
            </p:cNvPr>
            <p:cNvPicPr>
              <a:picLocks noChangeAspect="1"/>
            </p:cNvPicPr>
            <p:nvPr/>
          </p:nvPicPr>
          <p:blipFill>
            <a:blip r:embed="rId6"/>
            <a:stretch>
              <a:fillRect/>
            </a:stretch>
          </p:blipFill>
          <p:spPr>
            <a:xfrm>
              <a:off x="7935902" y="3844613"/>
              <a:ext cx="321675" cy="701009"/>
            </a:xfrm>
            <a:prstGeom prst="rect">
              <a:avLst/>
            </a:prstGeom>
          </p:spPr>
        </p:pic>
        <p:cxnSp>
          <p:nvCxnSpPr>
            <p:cNvPr id="56" name="Straight Arrow Connector 55">
              <a:extLst>
                <a:ext uri="{FF2B5EF4-FFF2-40B4-BE49-F238E27FC236}">
                  <a16:creationId xmlns:a16="http://schemas.microsoft.com/office/drawing/2014/main" id="{31DAF2C8-F330-4E79-84D1-6545C0AC9DC0}"/>
                </a:ext>
              </a:extLst>
            </p:cNvPr>
            <p:cNvCxnSpPr>
              <a:cxnSpLocks/>
            </p:cNvCxnSpPr>
            <p:nvPr/>
          </p:nvCxnSpPr>
          <p:spPr>
            <a:xfrm flipV="1">
              <a:off x="8335402" y="3797844"/>
              <a:ext cx="578722" cy="3992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TextBox 56">
              <a:extLst>
                <a:ext uri="{FF2B5EF4-FFF2-40B4-BE49-F238E27FC236}">
                  <a16:creationId xmlns:a16="http://schemas.microsoft.com/office/drawing/2014/main" id="{35EAC524-8AA7-4403-8006-466BB41963CD}"/>
                </a:ext>
              </a:extLst>
            </p:cNvPr>
            <p:cNvSpPr txBox="1"/>
            <p:nvPr/>
          </p:nvSpPr>
          <p:spPr>
            <a:xfrm>
              <a:off x="8672450" y="3416562"/>
              <a:ext cx="1696925" cy="430887"/>
            </a:xfrm>
            <a:prstGeom prst="rect">
              <a:avLst/>
            </a:prstGeom>
            <a:noFill/>
          </p:spPr>
          <p:txBody>
            <a:bodyPr wrap="square" rtlCol="0">
              <a:spAutoFit/>
            </a:bodyPr>
            <a:lstStyle/>
            <a:p>
              <a:pPr algn="ctr" defTabSz="914225"/>
              <a:r>
                <a:rPr lang="en-US" sz="1100" dirty="0">
                  <a:solidFill>
                    <a:prstClr val="black"/>
                  </a:solidFill>
                  <a:latin typeface="Segoe UI Light" panose="020B0502040204020203" pitchFamily="34" charset="0"/>
                  <a:cs typeface="Segoe UI Light" panose="020B0502040204020203" pitchFamily="34" charset="0"/>
                </a:rPr>
                <a:t>Apache Spark on</a:t>
              </a:r>
            </a:p>
            <a:p>
              <a:pPr algn="ctr" defTabSz="914225"/>
              <a:r>
                <a:rPr lang="en-US" sz="1100" dirty="0">
                  <a:solidFill>
                    <a:prstClr val="black"/>
                  </a:solidFill>
                  <a:latin typeface="Segoe UI Light" panose="020B0502040204020203" pitchFamily="34" charset="0"/>
                  <a:cs typeface="Segoe UI Light" panose="020B0502040204020203" pitchFamily="34" charset="0"/>
                </a:rPr>
                <a:t>Azure Databricks</a:t>
              </a:r>
            </a:p>
          </p:txBody>
        </p:sp>
        <p:pic>
          <p:nvPicPr>
            <p:cNvPr id="58" name="Picture 4" descr="Image result for azure databricks">
              <a:extLst>
                <a:ext uri="{FF2B5EF4-FFF2-40B4-BE49-F238E27FC236}">
                  <a16:creationId xmlns:a16="http://schemas.microsoft.com/office/drawing/2014/main" id="{851F02F2-1B55-49AB-AA11-305C96ADE0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4475" y="2819137"/>
              <a:ext cx="1103056" cy="579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00603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 name="Rectangle 50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8"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6" descr="Image result for 343 studios games logo png"/>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8933392" y="3455766"/>
            <a:ext cx="2936876" cy="13153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ears of War logo.PNG">
            <a:extLst>
              <a:ext uri="{FF2B5EF4-FFF2-40B4-BE49-F238E27FC236}">
                <a16:creationId xmlns:a16="http://schemas.microsoft.com/office/drawing/2014/main" id="{83B576F7-72EE-4A75-BCF7-678CCFE4C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661845" y="5084534"/>
            <a:ext cx="2208420" cy="11555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xt games logo 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533856" y="506196"/>
            <a:ext cx="4336412" cy="10190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xbox live logo png"/>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a:stretch/>
        </p:blipFill>
        <p:spPr bwMode="auto">
          <a:xfrm>
            <a:off x="8233834" y="1941841"/>
            <a:ext cx="3508448" cy="1245499"/>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400">
                <a:solidFill>
                  <a:schemeClr val="bg1"/>
                </a:solidFill>
                <a:ea typeface="+mj-ea"/>
                <a:cs typeface="+mj-cs"/>
              </a:rPr>
              <a:t>Multiplayer Gaming</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b="1" dirty="0">
                <a:solidFill>
                  <a:schemeClr val="bg1"/>
                </a:solidFill>
              </a:rPr>
              <a:t>Business Needs:</a:t>
            </a:r>
          </a:p>
          <a:p>
            <a:pPr indent="-228600">
              <a:lnSpc>
                <a:spcPct val="90000"/>
              </a:lnSpc>
              <a:spcAft>
                <a:spcPts val="600"/>
              </a:spcAft>
              <a:buFont typeface="Arial" panose="020B0604020202020204" pitchFamily="34" charset="0"/>
              <a:buChar char="•"/>
            </a:pPr>
            <a:endParaRPr lang="en-US" sz="1900"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Elastic scale to handle </a:t>
            </a:r>
            <a:r>
              <a:rPr lang="en-US" sz="1900" dirty="0" err="1">
                <a:solidFill>
                  <a:schemeClr val="bg1"/>
                </a:solidFill>
              </a:rPr>
              <a:t>bursty</a:t>
            </a:r>
            <a:r>
              <a:rPr lang="en-US" sz="1900" dirty="0">
                <a:solidFill>
                  <a:schemeClr val="bg1"/>
                </a:solidFill>
              </a:rPr>
              <a:t> traffic on day </a:t>
            </a:r>
            <a:br>
              <a:rPr lang="en-US" sz="1900" dirty="0">
                <a:solidFill>
                  <a:schemeClr val="bg1"/>
                </a:solidFill>
              </a:rPr>
            </a:br>
            <a:endParaRPr lang="en-US" sz="1900"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Low-latency queries to support responsive gameplay for a global user-base</a:t>
            </a:r>
            <a:endParaRPr lang="en-US" sz="1900" i="1" dirty="0">
              <a:solidFill>
                <a:schemeClr val="bg1"/>
              </a:solidFill>
            </a:endParaRPr>
          </a:p>
          <a:p>
            <a:pPr indent="-228600">
              <a:lnSpc>
                <a:spcPct val="90000"/>
              </a:lnSpc>
              <a:spcAft>
                <a:spcPts val="600"/>
              </a:spcAft>
              <a:buFont typeface="Arial" panose="020B0604020202020204" pitchFamily="34" charset="0"/>
              <a:buChar char="•"/>
            </a:pPr>
            <a:endParaRPr lang="en-US" sz="1900"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Schema-agnostic storage and indexing allows teams to iterate quickly to fit a demanding ship schedule</a:t>
            </a:r>
          </a:p>
          <a:p>
            <a:pPr marL="342900" indent="-228600">
              <a:lnSpc>
                <a:spcPct val="90000"/>
              </a:lnSpc>
              <a:spcAft>
                <a:spcPts val="600"/>
              </a:spcAft>
              <a:buFont typeface="Arial" panose="020B0604020202020204" pitchFamily="34" charset="0"/>
              <a:buChar char="•"/>
            </a:pPr>
            <a:endParaRPr lang="en-US" sz="1900" i="1" dirty="0">
              <a:solidFill>
                <a:schemeClr val="bg1"/>
              </a:solidFill>
            </a:endParaRPr>
          </a:p>
          <a:p>
            <a:pPr marL="342900" indent="-228600">
              <a:lnSpc>
                <a:spcPct val="90000"/>
              </a:lnSpc>
              <a:spcAft>
                <a:spcPts val="600"/>
              </a:spcAft>
              <a:buFont typeface="Arial" panose="020B0604020202020204" pitchFamily="34" charset="0"/>
              <a:buChar char="•"/>
            </a:pPr>
            <a:r>
              <a:rPr lang="en-US" sz="1900" dirty="0">
                <a:solidFill>
                  <a:schemeClr val="bg1"/>
                </a:solidFill>
              </a:rPr>
              <a:t>Change-feeds to support leaderboards and social gameplay</a:t>
            </a:r>
          </a:p>
        </p:txBody>
      </p:sp>
    </p:spTree>
    <p:extLst>
      <p:ext uri="{BB962C8B-B14F-4D97-AF65-F5344CB8AC3E}">
        <p14:creationId xmlns:p14="http://schemas.microsoft.com/office/powerpoint/2010/main" val="14247673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Multiplayer Gaming</a:t>
            </a:r>
          </a:p>
        </p:txBody>
      </p:sp>
      <p:grpSp>
        <p:nvGrpSpPr>
          <p:cNvPr id="2" name="Group 1">
            <a:extLst>
              <a:ext uri="{FF2B5EF4-FFF2-40B4-BE49-F238E27FC236}">
                <a16:creationId xmlns:a16="http://schemas.microsoft.com/office/drawing/2014/main" id="{E3C8452E-C118-437F-94B1-77D2FE5B879E}"/>
              </a:ext>
            </a:extLst>
          </p:cNvPr>
          <p:cNvGrpSpPr/>
          <p:nvPr/>
        </p:nvGrpSpPr>
        <p:grpSpPr>
          <a:xfrm>
            <a:off x="2347141" y="1791050"/>
            <a:ext cx="6980846" cy="3636923"/>
            <a:chOff x="2347141" y="1791050"/>
            <a:chExt cx="6980846" cy="3636923"/>
          </a:xfrm>
        </p:grpSpPr>
        <p:cxnSp>
          <p:nvCxnSpPr>
            <p:cNvPr id="5" name="Straight Arrow Connector 4"/>
            <p:cNvCxnSpPr/>
            <p:nvPr/>
          </p:nvCxnSpPr>
          <p:spPr>
            <a:xfrm flipV="1">
              <a:off x="5688786" y="3289515"/>
              <a:ext cx="616043" cy="410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5306" y="3039249"/>
              <a:ext cx="635110" cy="634864"/>
            </a:xfrm>
            <a:prstGeom prst="rect">
              <a:avLst/>
            </a:prstGeom>
          </p:spPr>
        </p:pic>
        <p:cxnSp>
          <p:nvCxnSpPr>
            <p:cNvPr id="15" name="Straight Arrow Connector 14"/>
            <p:cNvCxnSpPr>
              <a:cxnSpLocks/>
            </p:cNvCxnSpPr>
            <p:nvPr/>
          </p:nvCxnSpPr>
          <p:spPr>
            <a:xfrm>
              <a:off x="2946307" y="3328157"/>
              <a:ext cx="426538"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516" y="1791050"/>
              <a:ext cx="635110" cy="634864"/>
            </a:xfrm>
            <a:prstGeom prst="rect">
              <a:avLst/>
            </a:prstGeom>
          </p:spPr>
        </p:pic>
        <p:cxnSp>
          <p:nvCxnSpPr>
            <p:cNvPr id="27" name="Straight Arrow Connector 26"/>
            <p:cNvCxnSpPr>
              <a:cxnSpLocks/>
            </p:cNvCxnSpPr>
            <p:nvPr/>
          </p:nvCxnSpPr>
          <p:spPr>
            <a:xfrm>
              <a:off x="5293307" y="2118270"/>
              <a:ext cx="1011521"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a:cxnSpLocks/>
            </p:cNvCxnSpPr>
            <p:nvPr/>
          </p:nvCxnSpPr>
          <p:spPr>
            <a:xfrm>
              <a:off x="5285882" y="2108481"/>
              <a:ext cx="0" cy="774079"/>
            </a:xfrm>
            <a:prstGeom prst="line">
              <a:avLst/>
            </a:prstGeom>
          </p:spPr>
          <p:style>
            <a:lnRef idx="1">
              <a:schemeClr val="accent3"/>
            </a:lnRef>
            <a:fillRef idx="0">
              <a:schemeClr val="accent3"/>
            </a:fillRef>
            <a:effectRef idx="0">
              <a:schemeClr val="accent3"/>
            </a:effectRef>
            <a:fontRef idx="minor">
              <a:schemeClr val="tx1"/>
            </a:fontRef>
          </p:style>
        </p:cxn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9516" y="4272067"/>
              <a:ext cx="635110" cy="634864"/>
            </a:xfrm>
            <a:prstGeom prst="rect">
              <a:avLst/>
            </a:prstGeom>
          </p:spPr>
        </p:pic>
        <p:cxnSp>
          <p:nvCxnSpPr>
            <p:cNvPr id="41" name="Straight Connector 40"/>
            <p:cNvCxnSpPr/>
            <p:nvPr/>
          </p:nvCxnSpPr>
          <p:spPr>
            <a:xfrm>
              <a:off x="6731396" y="3689388"/>
              <a:ext cx="0" cy="476209"/>
            </a:xfrm>
            <a:prstGeom prst="line">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7096" y="4303357"/>
              <a:ext cx="635110" cy="634864"/>
            </a:xfrm>
            <a:prstGeom prst="rect">
              <a:avLst/>
            </a:prstGeom>
          </p:spPr>
        </p:pic>
        <p:cxnSp>
          <p:nvCxnSpPr>
            <p:cNvPr id="49" name="Straight Arrow Connector 48"/>
            <p:cNvCxnSpPr>
              <a:cxnSpLocks/>
            </p:cNvCxnSpPr>
            <p:nvPr/>
          </p:nvCxnSpPr>
          <p:spPr>
            <a:xfrm>
              <a:off x="4358113" y="3310467"/>
              <a:ext cx="4695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9" name="Group 68"/>
            <p:cNvGrpSpPr>
              <a:grpSpLocks noChangeAspect="1"/>
            </p:cNvGrpSpPr>
            <p:nvPr/>
          </p:nvGrpSpPr>
          <p:grpSpPr bwMode="auto">
            <a:xfrm>
              <a:off x="2347141" y="2972083"/>
              <a:ext cx="430280" cy="778854"/>
              <a:chOff x="5616" y="3080"/>
              <a:chExt cx="333" cy="603"/>
            </a:xfrm>
          </p:grpSpPr>
          <p:sp>
            <p:nvSpPr>
              <p:cNvPr id="70" name="AutoShape 3"/>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sp>
          <p:nvSpPr>
            <p:cNvPr id="85" name="TextBox 84"/>
            <p:cNvSpPr txBox="1"/>
            <p:nvPr/>
          </p:nvSpPr>
          <p:spPr>
            <a:xfrm>
              <a:off x="6629172" y="3572502"/>
              <a:ext cx="1362286"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(game database)</a:t>
              </a:r>
            </a:p>
          </p:txBody>
        </p:sp>
        <p:sp>
          <p:nvSpPr>
            <p:cNvPr id="86" name="TextBox 85"/>
            <p:cNvSpPr txBox="1"/>
            <p:nvPr/>
          </p:nvSpPr>
          <p:spPr>
            <a:xfrm>
              <a:off x="7711147" y="3570443"/>
              <a:ext cx="1545513"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Databricks</a:t>
              </a:r>
            </a:p>
            <a:p>
              <a:pPr algn="ctr"/>
              <a:r>
                <a:rPr lang="en-US" sz="1100" dirty="0">
                  <a:latin typeface="Segoe UI Light" panose="020B0502040204020203" pitchFamily="34" charset="0"/>
                  <a:cs typeface="Segoe UI Light" panose="020B0502040204020203" pitchFamily="34" charset="0"/>
                </a:rPr>
                <a:t>(game analytics)</a:t>
              </a:r>
            </a:p>
          </p:txBody>
        </p:sp>
        <p:sp>
          <p:nvSpPr>
            <p:cNvPr id="88" name="TextBox 87"/>
            <p:cNvSpPr txBox="1"/>
            <p:nvPr/>
          </p:nvSpPr>
          <p:spPr>
            <a:xfrm>
              <a:off x="6409516" y="2315731"/>
              <a:ext cx="871667" cy="21285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CDN</a:t>
              </a:r>
            </a:p>
          </p:txBody>
        </p:sp>
        <p:sp>
          <p:nvSpPr>
            <p:cNvPr id="89" name="TextBox 88"/>
            <p:cNvSpPr txBox="1"/>
            <p:nvPr/>
          </p:nvSpPr>
          <p:spPr>
            <a:xfrm>
              <a:off x="4710811" y="3706313"/>
              <a:ext cx="1164991"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API Apps</a:t>
              </a:r>
            </a:p>
            <a:p>
              <a:pPr algn="ctr"/>
              <a:r>
                <a:rPr lang="en-US" sz="1100" dirty="0">
                  <a:latin typeface="Segoe UI Light" panose="020B0502040204020203" pitchFamily="34" charset="0"/>
                  <a:cs typeface="Segoe UI Light" panose="020B0502040204020203" pitchFamily="34" charset="0"/>
                </a:rPr>
                <a:t>(game backend)</a:t>
              </a:r>
            </a:p>
          </p:txBody>
        </p:sp>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7099" y="1856157"/>
              <a:ext cx="635110" cy="634864"/>
            </a:xfrm>
            <a:prstGeom prst="rect">
              <a:avLst/>
            </a:prstGeom>
          </p:spPr>
        </p:pic>
        <p:cxnSp>
          <p:nvCxnSpPr>
            <p:cNvPr id="93" name="Straight Arrow Connector 92"/>
            <p:cNvCxnSpPr/>
            <p:nvPr/>
          </p:nvCxnSpPr>
          <p:spPr>
            <a:xfrm flipV="1">
              <a:off x="7281183" y="3285410"/>
              <a:ext cx="616043" cy="410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p:cNvCxnSpPr/>
            <p:nvPr/>
          </p:nvCxnSpPr>
          <p:spPr>
            <a:xfrm flipH="1">
              <a:off x="7340083" y="2113767"/>
              <a:ext cx="541560"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TextBox 96"/>
            <p:cNvSpPr txBox="1"/>
            <p:nvPr/>
          </p:nvSpPr>
          <p:spPr>
            <a:xfrm>
              <a:off x="7950492" y="2504425"/>
              <a:ext cx="1088323"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Storage</a:t>
              </a:r>
            </a:p>
            <a:p>
              <a:pPr algn="ctr"/>
              <a:r>
                <a:rPr lang="en-US" sz="1100" dirty="0">
                  <a:latin typeface="Segoe UI Light" panose="020B0502040204020203" pitchFamily="34" charset="0"/>
                  <a:cs typeface="Segoe UI Light" panose="020B0502040204020203" pitchFamily="34" charset="0"/>
                </a:rPr>
                <a:t>(game files)</a:t>
              </a:r>
            </a:p>
          </p:txBody>
        </p:sp>
        <p:sp>
          <p:nvSpPr>
            <p:cNvPr id="98" name="TextBox 97"/>
            <p:cNvSpPr txBox="1"/>
            <p:nvPr/>
          </p:nvSpPr>
          <p:spPr>
            <a:xfrm>
              <a:off x="7661317" y="4985617"/>
              <a:ext cx="1666670"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Notification Hubs</a:t>
              </a:r>
            </a:p>
            <a:p>
              <a:pPr algn="ctr"/>
              <a:r>
                <a:rPr lang="en-US" sz="1100" dirty="0">
                  <a:latin typeface="Segoe UI Light" panose="020B0502040204020203" pitchFamily="34" charset="0"/>
                  <a:cs typeface="Segoe UI Light" panose="020B0502040204020203" pitchFamily="34" charset="0"/>
                </a:rPr>
                <a:t>(push notifications)</a:t>
              </a:r>
            </a:p>
          </p:txBody>
        </p:sp>
        <p:sp>
          <p:nvSpPr>
            <p:cNvPr id="99" name="TextBox 98"/>
            <p:cNvSpPr txBox="1"/>
            <p:nvPr/>
          </p:nvSpPr>
          <p:spPr>
            <a:xfrm>
              <a:off x="6065872" y="4938222"/>
              <a:ext cx="1306271" cy="268573"/>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Functions</a:t>
              </a:r>
            </a:p>
          </p:txBody>
        </p:sp>
        <p:sp>
          <p:nvSpPr>
            <p:cNvPr id="100" name="TextBox 99"/>
            <p:cNvSpPr txBox="1"/>
            <p:nvPr/>
          </p:nvSpPr>
          <p:spPr>
            <a:xfrm>
              <a:off x="3363941" y="3729363"/>
              <a:ext cx="1097835" cy="442356"/>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Traffic Manager</a:t>
              </a:r>
            </a:p>
          </p:txBody>
        </p:sp>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2861" y="3081200"/>
              <a:ext cx="635110" cy="634864"/>
            </a:xfrm>
            <a:prstGeom prst="rect">
              <a:avLst/>
            </a:prstGeom>
          </p:spPr>
        </p:pic>
        <p:cxnSp>
          <p:nvCxnSpPr>
            <p:cNvPr id="45" name="Straight Arrow Connector 44"/>
            <p:cNvCxnSpPr/>
            <p:nvPr/>
          </p:nvCxnSpPr>
          <p:spPr>
            <a:xfrm flipV="1">
              <a:off x="7257422" y="4585393"/>
              <a:ext cx="616043" cy="410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8" name="Picture 37">
              <a:extLst>
                <a:ext uri="{FF2B5EF4-FFF2-40B4-BE49-F238E27FC236}">
                  <a16:creationId xmlns:a16="http://schemas.microsoft.com/office/drawing/2014/main" id="{B9B82B93-D60C-4AF8-BC24-4A8ACDA71B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58410" y="2985685"/>
              <a:ext cx="680672" cy="680672"/>
            </a:xfrm>
            <a:prstGeom prst="rect">
              <a:avLst/>
            </a:prstGeom>
          </p:spPr>
        </p:pic>
        <p:pic>
          <p:nvPicPr>
            <p:cNvPr id="40" name="Picture 4" descr="Image result for azure databricks">
              <a:extLst>
                <a:ext uri="{FF2B5EF4-FFF2-40B4-BE49-F238E27FC236}">
                  <a16:creationId xmlns:a16="http://schemas.microsoft.com/office/drawing/2014/main" id="{66A53BF2-05D6-4892-B250-22C3734C47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2376" y="2985685"/>
              <a:ext cx="1103056" cy="579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76620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3" name="Rectangle 50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1"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4" descr="Image result for real madrid logo pn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415675" y="2426124"/>
            <a:ext cx="1811442" cy="18114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sb analytics logo 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a:stretch/>
        </p:blipFill>
        <p:spPr bwMode="auto">
          <a:xfrm>
            <a:off x="10168312" y="4559299"/>
            <a:ext cx="1087214" cy="17970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affinio logo 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005433" y="100367"/>
            <a:ext cx="2325757" cy="2325757"/>
          </a:xfrm>
          <a:prstGeom prst="rect">
            <a:avLst/>
          </a:prstGeom>
          <a:noFill/>
          <a:extLst>
            <a:ext uri="{909E8E84-426E-40DD-AFC4-6F175D3DCCD1}">
              <a14:hiddenFill xmlns:a14="http://schemas.microsoft.com/office/drawing/2010/main">
                <a:solidFill>
                  <a:srgbClr val="FFFFFF"/>
                </a:solidFill>
              </a14:hiddenFill>
            </a:ext>
          </a:extLst>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dirty="0">
                <a:solidFill>
                  <a:schemeClr val="bg1"/>
                </a:solidFill>
                <a:ea typeface="+mj-ea"/>
                <a:cs typeface="+mj-cs"/>
              </a:rPr>
              <a:t>Customer 360 + Operational Analytics</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handle large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Rich queries and automatic indexing over flexible schemas to consolidate data from a variety of sources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Built-in aggregates and efficient spark connector to analyze user behavior, drive insights, and build a single view of the customer.</a:t>
            </a:r>
          </a:p>
        </p:txBody>
      </p:sp>
    </p:spTree>
    <p:extLst>
      <p:ext uri="{BB962C8B-B14F-4D97-AF65-F5344CB8AC3E}">
        <p14:creationId xmlns:p14="http://schemas.microsoft.com/office/powerpoint/2010/main" val="21288584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 name="TextBox 84"/>
          <p:cNvSpPr txBox="1"/>
          <p:nvPr/>
        </p:nvSpPr>
        <p:spPr>
          <a:xfrm>
            <a:off x="4627368" y="3837033"/>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(Master Data)</a:t>
            </a:r>
          </a:p>
        </p:txBody>
      </p:sp>
      <p:sp>
        <p:nvSpPr>
          <p:cNvPr id="86" name="TextBox 85"/>
          <p:cNvSpPr txBox="1"/>
          <p:nvPr/>
        </p:nvSpPr>
        <p:spPr>
          <a:xfrm>
            <a:off x="7637765" y="3837033"/>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Spark on</a:t>
            </a:r>
          </a:p>
          <a:p>
            <a:pPr algn="ctr"/>
            <a:r>
              <a:rPr lang="en-US" sz="1100" dirty="0">
                <a:latin typeface="Segoe UI Light" panose="020B0502040204020203" pitchFamily="34" charset="0"/>
                <a:cs typeface="Segoe UI Light" panose="020B0502040204020203" pitchFamily="34" charset="0"/>
              </a:rPr>
              <a:t>Azure HDInsight</a:t>
            </a:r>
          </a:p>
        </p:txBody>
      </p:sp>
      <p:cxnSp>
        <p:nvCxnSpPr>
          <p:cNvPr id="93" name="Straight Arrow Connector 92"/>
          <p:cNvCxnSpPr>
            <a:cxnSpLocks/>
          </p:cNvCxnSpPr>
          <p:nvPr/>
        </p:nvCxnSpPr>
        <p:spPr>
          <a:xfrm>
            <a:off x="6643061" y="3456632"/>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Customer 360 + Social Analytics</a:t>
            </a:r>
          </a:p>
        </p:txBody>
      </p:sp>
      <p:sp>
        <p:nvSpPr>
          <p:cNvPr id="67" name="Rectangle 66"/>
          <p:cNvSpPr/>
          <p:nvPr/>
        </p:nvSpPr>
        <p:spPr>
          <a:xfrm>
            <a:off x="2046870" y="3192145"/>
            <a:ext cx="1554480" cy="457200"/>
          </a:xfrm>
          <a:prstGeom prst="rect">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1</a:t>
            </a:r>
            <a:r>
              <a:rPr lang="en-US" sz="1050" baseline="30000" dirty="0"/>
              <a:t>st</a:t>
            </a:r>
            <a:r>
              <a:rPr lang="en-US" sz="1050" dirty="0"/>
              <a:t>-Party and 3</a:t>
            </a:r>
            <a:r>
              <a:rPr lang="en-US" sz="1050" baseline="30000" dirty="0"/>
              <a:t>rd</a:t>
            </a:r>
            <a:r>
              <a:rPr lang="en-US" sz="1050" dirty="0"/>
              <a:t>-Party</a:t>
            </a:r>
          </a:p>
          <a:p>
            <a:pPr algn="ctr"/>
            <a:r>
              <a:rPr lang="en-US" sz="1050" dirty="0"/>
              <a:t>Data Sources</a:t>
            </a:r>
          </a:p>
        </p:txBody>
      </p:sp>
      <p:cxnSp>
        <p:nvCxnSpPr>
          <p:cNvPr id="68" name="Straight Arrow Connector 67"/>
          <p:cNvCxnSpPr>
            <a:cxnSpLocks/>
          </p:cNvCxnSpPr>
          <p:nvPr/>
        </p:nvCxnSpPr>
        <p:spPr>
          <a:xfrm>
            <a:off x="3899581" y="3432440"/>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146" name="Picture 2" descr="spark-logo-trademark.png (376×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056" y="3158235"/>
            <a:ext cx="1121974" cy="5967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213548-B890-4B9B-82DE-36D41CC8E9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3249" y="3156361"/>
            <a:ext cx="680672" cy="680672"/>
          </a:xfrm>
          <a:prstGeom prst="rect">
            <a:avLst/>
          </a:prstGeom>
        </p:spPr>
      </p:pic>
    </p:spTree>
    <p:extLst>
      <p:ext uri="{BB962C8B-B14F-4D97-AF65-F5344CB8AC3E}">
        <p14:creationId xmlns:p14="http://schemas.microsoft.com/office/powerpoint/2010/main" val="223099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9" name="Straight Arrow Connector 88"/>
          <p:cNvCxnSpPr>
            <a:cxnSpLocks/>
          </p:cNvCxnSpPr>
          <p:nvPr/>
        </p:nvCxnSpPr>
        <p:spPr>
          <a:xfrm flipV="1">
            <a:off x="448387" y="4863264"/>
            <a:ext cx="11115745" cy="1977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p:cNvCxnSpPr>
          <p:nvPr/>
        </p:nvCxnSpPr>
        <p:spPr>
          <a:xfrm flipV="1">
            <a:off x="448387" y="2263660"/>
            <a:ext cx="11115745" cy="1977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720501" y="919038"/>
            <a:ext cx="4751000" cy="5019925"/>
            <a:chOff x="274702" y="936970"/>
            <a:chExt cx="4846267" cy="5120584"/>
          </a:xfrm>
        </p:grpSpPr>
        <p:grpSp>
          <p:nvGrpSpPr>
            <p:cNvPr id="7" name="Group 6"/>
            <p:cNvGrpSpPr/>
            <p:nvPr/>
          </p:nvGrpSpPr>
          <p:grpSpPr>
            <a:xfrm>
              <a:off x="274702" y="936970"/>
              <a:ext cx="4846267" cy="5120584"/>
              <a:chOff x="914775" y="1577043"/>
              <a:chExt cx="4846267" cy="5120584"/>
            </a:xfrm>
          </p:grpSpPr>
          <p:sp>
            <p:nvSpPr>
              <p:cNvPr id="11" name="Rectangle 10">
                <a:extLst>
                  <a:ext uri="{FF2B5EF4-FFF2-40B4-BE49-F238E27FC236}">
                    <a16:creationId xmlns:a16="http://schemas.microsoft.com/office/drawing/2014/main" id="{8C065F14-5D01-4160-B7E1-4A305044C3D6}"/>
                  </a:ext>
                </a:extLst>
              </p:cNvPr>
              <p:cNvSpPr/>
              <p:nvPr/>
            </p:nvSpPr>
            <p:spPr>
              <a:xfrm>
                <a:off x="914776" y="4388649"/>
                <a:ext cx="4846266" cy="2308978"/>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914192">
                  <a:defRPr/>
                </a:pPr>
                <a:endParaRPr lang="en-US" sz="1100" b="1" dirty="0">
                  <a:solidFill>
                    <a:srgbClr val="353535"/>
                  </a:solidFill>
                  <a:latin typeface="Segoe UI Semilight"/>
                </a:endParaRPr>
              </a:p>
            </p:txBody>
          </p:sp>
          <p:sp>
            <p:nvSpPr>
              <p:cNvPr id="4" name="Rectangle 3"/>
              <p:cNvSpPr/>
              <p:nvPr/>
            </p:nvSpPr>
            <p:spPr>
              <a:xfrm>
                <a:off x="914775" y="1577043"/>
                <a:ext cx="4846267" cy="28346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dirty="0">
                  <a:solidFill>
                    <a:prstClr val="white"/>
                  </a:solidFill>
                  <a:latin typeface="Calibri" panose="020F0502020204030204"/>
                </a:endParaRPr>
              </a:p>
            </p:txBody>
          </p:sp>
          <p:grpSp>
            <p:nvGrpSpPr>
              <p:cNvPr id="6" name="Group 5"/>
              <p:cNvGrpSpPr/>
              <p:nvPr/>
            </p:nvGrpSpPr>
            <p:grpSpPr>
              <a:xfrm>
                <a:off x="1097653" y="2034238"/>
                <a:ext cx="4495163" cy="2159950"/>
                <a:chOff x="4206579" y="2034238"/>
                <a:chExt cx="4495163" cy="2159950"/>
              </a:xfrm>
            </p:grpSpPr>
            <p:sp>
              <p:nvSpPr>
                <p:cNvPr id="14" name="Rectangle 13"/>
                <p:cNvSpPr/>
                <p:nvPr/>
              </p:nvSpPr>
              <p:spPr bwMode="auto">
                <a:xfrm>
                  <a:off x="4206579"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SQL</a:t>
                  </a:r>
                </a:p>
              </p:txBody>
            </p:sp>
            <p:sp>
              <p:nvSpPr>
                <p:cNvPr id="15" name="Rectangle 14"/>
                <p:cNvSpPr/>
                <p:nvPr/>
              </p:nvSpPr>
              <p:spPr bwMode="auto">
                <a:xfrm>
                  <a:off x="6492256"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err="1">
                      <a:gradFill>
                        <a:gsLst>
                          <a:gs pos="5439">
                            <a:srgbClr val="F8F8F8"/>
                          </a:gs>
                          <a:gs pos="10000">
                            <a:srgbClr val="F8F8F8"/>
                          </a:gs>
                        </a:gsLst>
                        <a:lin ang="5400000" scaled="0"/>
                      </a:gradFill>
                      <a:latin typeface="Segoe UI"/>
                    </a:rPr>
                    <a:t>GraphX</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(graph)</a:t>
                  </a:r>
                </a:p>
              </p:txBody>
            </p:sp>
            <p:sp>
              <p:nvSpPr>
                <p:cNvPr id="16" name="Rectangle 15"/>
                <p:cNvSpPr/>
                <p:nvPr/>
              </p:nvSpPr>
              <p:spPr bwMode="auto">
                <a:xfrm>
                  <a:off x="7635093" y="2034238"/>
                  <a:ext cx="1066649" cy="1447594"/>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err="1">
                      <a:gradFill>
                        <a:gsLst>
                          <a:gs pos="5439">
                            <a:srgbClr val="F8F8F8"/>
                          </a:gs>
                          <a:gs pos="10000">
                            <a:srgbClr val="F8F8F8"/>
                          </a:gs>
                        </a:gsLst>
                        <a:lin ang="5400000" scaled="0"/>
                      </a:gradFill>
                      <a:latin typeface="Segoe UI"/>
                    </a:rPr>
                    <a:t>MLlib</a:t>
                  </a:r>
                  <a:br>
                    <a:rPr lang="en-US" sz="1765" kern="0" dirty="0">
                      <a:gradFill>
                        <a:gsLst>
                          <a:gs pos="5439">
                            <a:srgbClr val="F8F8F8"/>
                          </a:gs>
                          <a:gs pos="10000">
                            <a:srgbClr val="F8F8F8"/>
                          </a:gs>
                        </a:gsLst>
                        <a:lin ang="5400000" scaled="0"/>
                      </a:gradFill>
                      <a:latin typeface="Segoe UI"/>
                    </a:rPr>
                  </a:br>
                  <a:r>
                    <a:rPr lang="en-US" sz="1765" kern="0" dirty="0">
                      <a:gradFill>
                        <a:gsLst>
                          <a:gs pos="5439">
                            <a:srgbClr val="F8F8F8"/>
                          </a:gs>
                          <a:gs pos="10000">
                            <a:srgbClr val="F8F8F8"/>
                          </a:gs>
                        </a:gsLst>
                        <a:lin ang="5400000" scaled="0"/>
                      </a:gradFill>
                      <a:latin typeface="Segoe UI"/>
                    </a:rPr>
                    <a:t>(machine learning)</a:t>
                  </a:r>
                </a:p>
              </p:txBody>
            </p:sp>
            <p:sp>
              <p:nvSpPr>
                <p:cNvPr id="17" name="Rectangle 16"/>
                <p:cNvSpPr/>
                <p:nvPr/>
              </p:nvSpPr>
              <p:spPr bwMode="auto">
                <a:xfrm>
                  <a:off x="5363991" y="2034238"/>
                  <a:ext cx="1066649" cy="1447594"/>
                </a:xfrm>
                <a:prstGeom prst="rect">
                  <a:avLst/>
                </a:prstGeom>
                <a:solidFill>
                  <a:srgbClr val="0070C0"/>
                </a:solidFill>
                <a:ln>
                  <a:noFill/>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Streaming</a:t>
                  </a:r>
                </a:p>
              </p:txBody>
            </p:sp>
            <p:sp>
              <p:nvSpPr>
                <p:cNvPr id="18" name="Rectangle 17"/>
                <p:cNvSpPr/>
                <p:nvPr/>
              </p:nvSpPr>
              <p:spPr bwMode="auto">
                <a:xfrm>
                  <a:off x="4225720" y="3584674"/>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Apache Spark on Databricks</a:t>
                  </a:r>
                </a:p>
              </p:txBody>
            </p:sp>
          </p:grpSp>
          <p:grpSp>
            <p:nvGrpSpPr>
              <p:cNvPr id="12" name="Group 11"/>
              <p:cNvGrpSpPr/>
              <p:nvPr/>
            </p:nvGrpSpPr>
            <p:grpSpPr>
              <a:xfrm>
                <a:off x="1107223" y="5106743"/>
                <a:ext cx="4476022" cy="1316567"/>
                <a:chOff x="4115140" y="4718184"/>
                <a:chExt cx="4476022" cy="1316567"/>
              </a:xfrm>
            </p:grpSpPr>
            <p:sp>
              <p:nvSpPr>
                <p:cNvPr id="25" name="Rectangle 24"/>
                <p:cNvSpPr/>
                <p:nvPr/>
              </p:nvSpPr>
              <p:spPr bwMode="auto">
                <a:xfrm>
                  <a:off x="4115140" y="5425237"/>
                  <a:ext cx="4476022" cy="609514"/>
                </a:xfrm>
                <a:prstGeom prst="rect">
                  <a:avLst/>
                </a:prstGeom>
                <a:solidFill>
                  <a:srgbClr val="00B0F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Azure Cosmos DB</a:t>
                  </a:r>
                </a:p>
              </p:txBody>
            </p:sp>
            <p:sp>
              <p:nvSpPr>
                <p:cNvPr id="27" name="Rectangle 26"/>
                <p:cNvSpPr/>
                <p:nvPr/>
              </p:nvSpPr>
              <p:spPr bwMode="auto">
                <a:xfrm>
                  <a:off x="4115140" y="4718184"/>
                  <a:ext cx="4476022" cy="612648"/>
                </a:xfrm>
                <a:prstGeom prst="rect">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765" kern="0" dirty="0">
                      <a:gradFill>
                        <a:gsLst>
                          <a:gs pos="5439">
                            <a:srgbClr val="F8F8F8"/>
                          </a:gs>
                          <a:gs pos="10000">
                            <a:srgbClr val="F8F8F8"/>
                          </a:gs>
                        </a:gsLst>
                        <a:lin ang="5400000" scaled="0"/>
                      </a:gradFill>
                      <a:latin typeface="Segoe UI"/>
                    </a:rPr>
                    <a:t>Spark Connector using SQL API</a:t>
                  </a:r>
                </a:p>
              </p:txBody>
            </p:sp>
          </p:grpSp>
          <p:sp>
            <p:nvSpPr>
              <p:cNvPr id="36" name="TextBox 35"/>
              <p:cNvSpPr txBox="1"/>
              <p:nvPr/>
            </p:nvSpPr>
            <p:spPr>
              <a:xfrm>
                <a:off x="1006214" y="1678467"/>
                <a:ext cx="2338654" cy="369332"/>
              </a:xfrm>
              <a:prstGeom prst="rect">
                <a:avLst/>
              </a:prstGeom>
              <a:noFill/>
            </p:spPr>
            <p:txBody>
              <a:bodyPr wrap="none" rtlCol="0">
                <a:spAutoFit/>
              </a:bodyPr>
              <a:lstStyle/>
              <a:p>
                <a:pPr defTabSz="914367">
                  <a:defRPr/>
                </a:pPr>
                <a:r>
                  <a:rPr lang="en-US" sz="1765" dirty="0">
                    <a:solidFill>
                      <a:prstClr val="black"/>
                    </a:solidFill>
                    <a:latin typeface="Calibri" panose="020F0502020204030204"/>
                  </a:rPr>
                  <a:t>Scale-out Computation</a:t>
                </a:r>
              </a:p>
            </p:txBody>
          </p:sp>
          <p:sp>
            <p:nvSpPr>
              <p:cNvPr id="37" name="TextBox 36"/>
              <p:cNvSpPr txBox="1"/>
              <p:nvPr/>
            </p:nvSpPr>
            <p:spPr>
              <a:xfrm>
                <a:off x="979424" y="4542853"/>
                <a:ext cx="1982787" cy="369332"/>
              </a:xfrm>
              <a:prstGeom prst="rect">
                <a:avLst/>
              </a:prstGeom>
              <a:noFill/>
            </p:spPr>
            <p:txBody>
              <a:bodyPr wrap="none" rtlCol="0">
                <a:spAutoFit/>
              </a:bodyPr>
              <a:lstStyle/>
              <a:p>
                <a:pPr defTabSz="914367">
                  <a:defRPr/>
                </a:pPr>
                <a:r>
                  <a:rPr lang="en-US" sz="1765" dirty="0">
                    <a:solidFill>
                      <a:prstClr val="black"/>
                    </a:solidFill>
                    <a:latin typeface="Calibri" panose="020F0502020204030204"/>
                  </a:rPr>
                  <a:t>Scale-out Database</a:t>
                </a:r>
              </a:p>
            </p:txBody>
          </p:sp>
        </p:grpSp>
        <p:cxnSp>
          <p:nvCxnSpPr>
            <p:cNvPr id="9" name="Straight Arrow Connector 8"/>
            <p:cNvCxnSpPr>
              <a:cxnSpLocks/>
            </p:cNvCxnSpPr>
            <p:nvPr/>
          </p:nvCxnSpPr>
          <p:spPr>
            <a:xfrm>
              <a:off x="2743555" y="3588701"/>
              <a:ext cx="0" cy="55620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83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 name="Rectangle 10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45" name="Freeform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751" y="1962680"/>
            <a:ext cx="2738012" cy="1210201"/>
          </a:xfrm>
          <a:prstGeom prst="rect">
            <a:avLst/>
          </a:prstGeom>
        </p:spPr>
      </p:pic>
      <p:sp>
        <p:nvSpPr>
          <p:cNvPr id="498" name="Title 1"/>
          <p:cNvSpPr txBox="1">
            <a:spLocks/>
          </p:cNvSpPr>
          <p:nvPr/>
        </p:nvSpPr>
        <p:spPr>
          <a:xfrm>
            <a:off x="838200" y="365125"/>
            <a:ext cx="5191125" cy="1325563"/>
          </a:xfrm>
          <a:prstGeom prst="rect">
            <a:avLst/>
          </a:prstGeom>
        </p:spPr>
        <p:txBody>
          <a:bodyPr vert="horz" lIns="91440" tIns="45720" rIns="91440" bIns="4572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r>
              <a:rPr lang="en-US" sz="4400">
                <a:solidFill>
                  <a:schemeClr val="bg1"/>
                </a:solidFill>
                <a:ea typeface="+mj-ea"/>
                <a:cs typeface="+mj-cs"/>
              </a:rPr>
              <a:t>Messaging</a:t>
            </a:r>
          </a:p>
        </p:txBody>
      </p:sp>
      <p:sp>
        <p:nvSpPr>
          <p:cNvPr id="499" name="TextBox 498"/>
          <p:cNvSpPr txBox="1"/>
          <p:nvPr/>
        </p:nvSpPr>
        <p:spPr>
          <a:xfrm>
            <a:off x="838200" y="2021249"/>
            <a:ext cx="5707565" cy="415571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chemeClr val="bg1"/>
                </a:solidFill>
              </a:rPr>
              <a:t>Business Needs: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scalability to ingest and store messages from a massive user base</a:t>
            </a:r>
            <a:br>
              <a:rPr lang="en-US" sz="2000" i="1" dirty="0">
                <a:solidFill>
                  <a:schemeClr val="bg1"/>
                </a:solidFill>
              </a:rPr>
            </a:br>
            <a:endParaRPr lang="en-US" sz="2000" i="1"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Low latency access across multiple geographies to support global user-base</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High availability across multiple data centers</a:t>
            </a:r>
          </a:p>
          <a:p>
            <a:pPr marL="342900" indent="-228600">
              <a:lnSpc>
                <a:spcPct val="90000"/>
              </a:lnSpc>
              <a:spcAft>
                <a:spcPts val="600"/>
              </a:spcAft>
              <a:buFont typeface="Arial" panose="020B0604020202020204" pitchFamily="34" charset="0"/>
              <a:buChar char="•"/>
            </a:pPr>
            <a:endParaRPr lang="en-US" sz="2000" i="1" dirty="0">
              <a:solidFill>
                <a:schemeClr val="bg1"/>
              </a:solidFill>
            </a:endParaRPr>
          </a:p>
        </p:txBody>
      </p:sp>
      <p:pic>
        <p:nvPicPr>
          <p:cNvPr id="24" name="Picture 2" descr="https://assets.onestore.ms/cdnfiles/external/uhf/long/9a49a7e9d8e881327e81b9eb43dabc01de70a9bb/images/microsoft-gra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5548" y="721290"/>
            <a:ext cx="3464490" cy="7378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ars of War logo.PNG">
            <a:extLst>
              <a:ext uri="{FF2B5EF4-FFF2-40B4-BE49-F238E27FC236}">
                <a16:creationId xmlns:a16="http://schemas.microsoft.com/office/drawing/2014/main" id="{90B080EF-7FED-4F46-8DF3-C317EF02C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9709" y="3789877"/>
            <a:ext cx="2342187" cy="12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9313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4"/>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flipV="1">
            <a:off x="5251784" y="1949116"/>
            <a:ext cx="974558" cy="109954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Tree>
    <p:extLst>
      <p:ext uri="{BB962C8B-B14F-4D97-AF65-F5344CB8AC3E}">
        <p14:creationId xmlns:p14="http://schemas.microsoft.com/office/powerpoint/2010/main" val="3720215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Freeform: Shape 99"/>
          <p:cNvSpPr/>
          <p:nvPr/>
        </p:nvSpPr>
        <p:spPr>
          <a:xfrm>
            <a:off x="66978" y="5084563"/>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0" name="Group 279"/>
          <p:cNvGrpSpPr/>
          <p:nvPr/>
        </p:nvGrpSpPr>
        <p:grpSpPr>
          <a:xfrm>
            <a:off x="8796287"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2" y="3400046"/>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303" name="TextBox 302"/>
          <p:cNvSpPr txBox="1"/>
          <p:nvPr/>
        </p:nvSpPr>
        <p:spPr>
          <a:xfrm>
            <a:off x="4398524" y="3807176"/>
            <a:ext cx="996428"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304" name="TextBox 303"/>
          <p:cNvSpPr txBox="1"/>
          <p:nvPr/>
        </p:nvSpPr>
        <p:spPr>
          <a:xfrm>
            <a:off x="6863637" y="3882167"/>
            <a:ext cx="72712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305" name="TextBox 304"/>
          <p:cNvSpPr txBox="1"/>
          <p:nvPr/>
        </p:nvSpPr>
        <p:spPr>
          <a:xfrm>
            <a:off x="8962443" y="4170463"/>
            <a:ext cx="467436"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306" name="TextBox 305"/>
          <p:cNvSpPr txBox="1"/>
          <p:nvPr/>
        </p:nvSpPr>
        <p:spPr>
          <a:xfrm>
            <a:off x="850952" y="5253414"/>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307" name="TextBox 306"/>
          <p:cNvSpPr txBox="1"/>
          <p:nvPr/>
        </p:nvSpPr>
        <p:spPr>
          <a:xfrm>
            <a:off x="2696883" y="4696457"/>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of storage &amp; throughput</a:t>
            </a:r>
          </a:p>
        </p:txBody>
      </p:sp>
      <p:sp>
        <p:nvSpPr>
          <p:cNvPr id="308" name="TextBox 307"/>
          <p:cNvSpPr txBox="1"/>
          <p:nvPr/>
        </p:nvSpPr>
        <p:spPr>
          <a:xfrm>
            <a:off x="4426788" y="4574070"/>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 percentile</a:t>
            </a:r>
          </a:p>
        </p:txBody>
      </p:sp>
      <p:sp>
        <p:nvSpPr>
          <p:cNvPr id="309" name="TextBox 308"/>
          <p:cNvSpPr txBox="1"/>
          <p:nvPr/>
        </p:nvSpPr>
        <p:spPr>
          <a:xfrm>
            <a:off x="9815770" y="5253414"/>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Comprehensive SLAs</a:t>
            </a:r>
          </a:p>
        </p:txBody>
      </p:sp>
      <p:sp>
        <p:nvSpPr>
          <p:cNvPr id="310" name="TextBox 309"/>
          <p:cNvSpPr txBox="1"/>
          <p:nvPr/>
        </p:nvSpPr>
        <p:spPr>
          <a:xfrm>
            <a:off x="7271267" y="4825432"/>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311" name="Group 3"/>
          <p:cNvGrpSpPr/>
          <p:nvPr/>
        </p:nvGrpSpPr>
        <p:grpSpPr>
          <a:xfrm>
            <a:off x="2187069" y="5945498"/>
            <a:ext cx="752902"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8" y="6066979"/>
            <a:ext cx="752902"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6" y="5706395"/>
            <a:ext cx="752902"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5"/>
            <a:ext cx="752902"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0"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927"/>
          <p:cNvSpPr/>
          <p:nvPr/>
        </p:nvSpPr>
        <p:spPr>
          <a:xfrm>
            <a:off x="24090"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34" name="Group 333"/>
          <p:cNvGrpSpPr/>
          <p:nvPr/>
        </p:nvGrpSpPr>
        <p:grpSpPr>
          <a:xfrm>
            <a:off x="4499977" y="3573404"/>
            <a:ext cx="648960" cy="124646"/>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40" name="Group 339"/>
          <p:cNvGrpSpPr/>
          <p:nvPr/>
        </p:nvGrpSpPr>
        <p:grpSpPr>
          <a:xfrm>
            <a:off x="2553550" y="3662152"/>
            <a:ext cx="752577" cy="642887"/>
            <a:chOff x="4511512" y="6316301"/>
            <a:chExt cx="695062" cy="1336579"/>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2" name="TextBox 341"/>
            <p:cNvSpPr txBox="1"/>
            <p:nvPr/>
          </p:nvSpPr>
          <p:spPr>
            <a:xfrm>
              <a:off x="4511512" y="7398964"/>
              <a:ext cx="69506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sp>
        <p:nvSpPr>
          <p:cNvPr id="90" name="TextBox 89">
            <a:extLst>
              <a:ext uri="{FF2B5EF4-FFF2-40B4-BE49-F238E27FC236}">
                <a16:creationId xmlns:a16="http://schemas.microsoft.com/office/drawing/2014/main" id="{D139EDB3-93C1-4621-81B4-F3E0377DB606}"/>
              </a:ext>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490" y="276283"/>
            <a:ext cx="5213021" cy="769441"/>
            <a:chOff x="3117779" y="276283"/>
            <a:chExt cx="5213021" cy="769441"/>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5"/>
            <a:stretch>
              <a:fillRect/>
            </a:stretch>
          </p:blipFill>
          <p:spPr>
            <a:xfrm>
              <a:off x="3117779" y="296732"/>
              <a:ext cx="728542" cy="728542"/>
            </a:xfrm>
            <a:prstGeom prst="rect">
              <a:avLst/>
            </a:prstGeom>
          </p:spPr>
        </p:pic>
      </p:grpSp>
    </p:spTree>
    <p:extLst>
      <p:ext uri="{BB962C8B-B14F-4D97-AF65-F5344CB8AC3E}">
        <p14:creationId xmlns:p14="http://schemas.microsoft.com/office/powerpoint/2010/main" val="271663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6473003" y="2649894"/>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473002" y="3764537"/>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86" name="TextBox 85"/>
          <p:cNvSpPr txBox="1"/>
          <p:nvPr/>
        </p:nvSpPr>
        <p:spPr>
          <a:xfrm>
            <a:off x="9626688" y="3762388"/>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8631984" y="3381987"/>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932" y="2889303"/>
            <a:ext cx="780290" cy="7802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5"/>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6471300" y="2673895"/>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1</a:t>
            </a:r>
          </a:p>
        </p:txBody>
      </p: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cxnSp>
        <p:nvCxnSpPr>
          <p:cNvPr id="74" name="Straight Arrow Connector 73"/>
          <p:cNvCxnSpPr>
            <a:cxnSpLocks/>
          </p:cNvCxnSpPr>
          <p:nvPr/>
        </p:nvCxnSpPr>
        <p:spPr>
          <a:xfrm>
            <a:off x="5463997" y="3381987"/>
            <a:ext cx="846566"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5015" y="2925859"/>
            <a:ext cx="885980" cy="885980"/>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Tree>
    <p:extLst>
      <p:ext uri="{BB962C8B-B14F-4D97-AF65-F5344CB8AC3E}">
        <p14:creationId xmlns:p14="http://schemas.microsoft.com/office/powerpoint/2010/main" val="399440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6473003" y="2649894"/>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473002" y="3764537"/>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86" name="TextBox 85"/>
          <p:cNvSpPr txBox="1"/>
          <p:nvPr/>
        </p:nvSpPr>
        <p:spPr>
          <a:xfrm>
            <a:off x="9626688" y="3762388"/>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93" name="Straight Arrow Connector 92"/>
          <p:cNvCxnSpPr>
            <a:cxnSpLocks/>
          </p:cNvCxnSpPr>
          <p:nvPr/>
        </p:nvCxnSpPr>
        <p:spPr>
          <a:xfrm>
            <a:off x="8631984" y="3381987"/>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itle 1"/>
          <p:cNvSpPr txBox="1">
            <a:spLocks/>
          </p:cNvSpPr>
          <p:nvPr/>
        </p:nvSpPr>
        <p:spPr>
          <a:xfrm>
            <a:off x="261095" y="165847"/>
            <a:ext cx="11663986" cy="9002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tx1"/>
                </a:solidFill>
                <a:latin typeface="Segoe UI Light" panose="020B0502040204020203" pitchFamily="34" charset="0"/>
                <a:cs typeface="Segoe UI Light" panose="020B0502040204020203" pitchFamily="34" charset="0"/>
              </a:rPr>
              <a:t>Messaging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932" y="2889303"/>
            <a:ext cx="780290" cy="7802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790" y="2940396"/>
            <a:ext cx="780290" cy="780290"/>
          </a:xfrm>
          <a:prstGeom prst="rect">
            <a:avLst/>
          </a:prstGeom>
        </p:spPr>
      </p:pic>
      <p:sp>
        <p:nvSpPr>
          <p:cNvPr id="14" name="TextBox 13"/>
          <p:cNvSpPr txBox="1"/>
          <p:nvPr/>
        </p:nvSpPr>
        <p:spPr>
          <a:xfrm>
            <a:off x="3440151" y="3790379"/>
            <a:ext cx="2169152"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Web App</a:t>
            </a:r>
          </a:p>
          <a:p>
            <a:pPr algn="ctr"/>
            <a:r>
              <a:rPr lang="en-US" sz="1100" dirty="0">
                <a:latin typeface="Segoe UI Light" panose="020B0502040204020203" pitchFamily="34" charset="0"/>
                <a:cs typeface="Segoe UI Light" panose="020B0502040204020203" pitchFamily="34" charset="0"/>
              </a:rPr>
              <a:t>(messaging app)</a:t>
            </a:r>
          </a:p>
        </p:txBody>
      </p:sp>
      <p:pic>
        <p:nvPicPr>
          <p:cNvPr id="15" name="Picture 14"/>
          <p:cNvPicPr>
            <a:picLocks noChangeAspect="1"/>
          </p:cNvPicPr>
          <p:nvPr/>
        </p:nvPicPr>
        <p:blipFill>
          <a:blip r:embed="rId5"/>
          <a:stretch>
            <a:fillRect/>
          </a:stretch>
        </p:blipFill>
        <p:spPr>
          <a:xfrm>
            <a:off x="1506099" y="3048661"/>
            <a:ext cx="650738" cy="563760"/>
          </a:xfrm>
          <a:prstGeom prst="rect">
            <a:avLst/>
          </a:prstGeom>
        </p:spPr>
      </p:pic>
      <p:cxnSp>
        <p:nvCxnSpPr>
          <p:cNvPr id="17" name="Straight Arrow Connector 16"/>
          <p:cNvCxnSpPr>
            <a:cxnSpLocks/>
          </p:cNvCxnSpPr>
          <p:nvPr/>
        </p:nvCxnSpPr>
        <p:spPr>
          <a:xfrm>
            <a:off x="2783753" y="3330541"/>
            <a:ext cx="727787" cy="844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p:cNvSpPr txBox="1"/>
          <p:nvPr/>
        </p:nvSpPr>
        <p:spPr>
          <a:xfrm>
            <a:off x="6471300" y="2673895"/>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1</a:t>
            </a:r>
          </a:p>
        </p:txBody>
      </p:sp>
      <p:sp>
        <p:nvSpPr>
          <p:cNvPr id="57" name="Rectangle 56"/>
          <p:cNvSpPr/>
          <p:nvPr/>
        </p:nvSpPr>
        <p:spPr>
          <a:xfrm>
            <a:off x="6473003" y="674000"/>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3002" y="1788643"/>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0" name="TextBox 59"/>
          <p:cNvSpPr txBox="1"/>
          <p:nvPr/>
        </p:nvSpPr>
        <p:spPr>
          <a:xfrm>
            <a:off x="9626688" y="1786494"/>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61" name="Straight Arrow Connector 60"/>
          <p:cNvCxnSpPr>
            <a:cxnSpLocks/>
          </p:cNvCxnSpPr>
          <p:nvPr/>
        </p:nvCxnSpPr>
        <p:spPr>
          <a:xfrm>
            <a:off x="8631984" y="1406093"/>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932" y="913409"/>
            <a:ext cx="780290" cy="780290"/>
          </a:xfrm>
          <a:prstGeom prst="rect">
            <a:avLst/>
          </a:prstGeom>
        </p:spPr>
      </p:pic>
      <p:sp>
        <p:nvSpPr>
          <p:cNvPr id="63" name="TextBox 62"/>
          <p:cNvSpPr txBox="1"/>
          <p:nvPr/>
        </p:nvSpPr>
        <p:spPr>
          <a:xfrm>
            <a:off x="6471300" y="698001"/>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0</a:t>
            </a:r>
          </a:p>
        </p:txBody>
      </p:sp>
      <p:sp>
        <p:nvSpPr>
          <p:cNvPr id="64" name="Rectangle 63"/>
          <p:cNvSpPr/>
          <p:nvPr/>
        </p:nvSpPr>
        <p:spPr>
          <a:xfrm>
            <a:off x="6498514" y="4625788"/>
            <a:ext cx="5023054" cy="17041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6498513" y="5740431"/>
            <a:ext cx="2537039"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Cosmos DB</a:t>
            </a:r>
          </a:p>
          <a:p>
            <a:pPr algn="ctr"/>
            <a:r>
              <a:rPr lang="en-US" sz="1100" dirty="0">
                <a:latin typeface="Segoe UI Light" panose="020B0502040204020203" pitchFamily="34" charset="0"/>
                <a:cs typeface="Segoe UI Light" panose="020B0502040204020203" pitchFamily="34" charset="0"/>
              </a:rPr>
              <a:t>(message data – partitioned by </a:t>
            </a:r>
            <a:r>
              <a:rPr lang="en-US" sz="1100" dirty="0" err="1">
                <a:latin typeface="Segoe UI Light" panose="020B0502040204020203" pitchFamily="34" charset="0"/>
                <a:cs typeface="Segoe UI Light" panose="020B0502040204020203" pitchFamily="34" charset="0"/>
              </a:rPr>
              <a:t>userid</a:t>
            </a:r>
            <a:r>
              <a:rPr lang="en-US" sz="1100" dirty="0">
                <a:latin typeface="Segoe UI Light" panose="020B0502040204020203" pitchFamily="34" charset="0"/>
                <a:cs typeface="Segoe UI Light" panose="020B0502040204020203" pitchFamily="34" charset="0"/>
              </a:rPr>
              <a:t>)</a:t>
            </a:r>
          </a:p>
        </p:txBody>
      </p:sp>
      <p:sp>
        <p:nvSpPr>
          <p:cNvPr id="69" name="TextBox 68"/>
          <p:cNvSpPr txBox="1"/>
          <p:nvPr/>
        </p:nvSpPr>
        <p:spPr>
          <a:xfrm>
            <a:off x="9652199" y="5738282"/>
            <a:ext cx="1470778" cy="430887"/>
          </a:xfrm>
          <a:prstGeom prst="rect">
            <a:avLst/>
          </a:prstGeom>
          <a:noFill/>
        </p:spPr>
        <p:txBody>
          <a:bodyPr wrap="square" rtlCol="0">
            <a:spAutoFit/>
          </a:bodyPr>
          <a:lstStyle/>
          <a:p>
            <a:pPr algn="ctr"/>
            <a:r>
              <a:rPr lang="en-US" sz="1100" dirty="0">
                <a:latin typeface="Segoe UI Light" panose="020B0502040204020203" pitchFamily="34" charset="0"/>
                <a:cs typeface="Segoe UI Light" panose="020B0502040204020203" pitchFamily="34" charset="0"/>
              </a:rPr>
              <a:t>Azure Search</a:t>
            </a:r>
          </a:p>
          <a:p>
            <a:pPr algn="ctr"/>
            <a:r>
              <a:rPr lang="en-US" sz="1100" dirty="0">
                <a:latin typeface="Segoe UI Light" panose="020B0502040204020203" pitchFamily="34" charset="0"/>
                <a:cs typeface="Segoe UI Light" panose="020B0502040204020203" pitchFamily="34" charset="0"/>
              </a:rPr>
              <a:t>(full-text index)</a:t>
            </a:r>
          </a:p>
        </p:txBody>
      </p:sp>
      <p:cxnSp>
        <p:nvCxnSpPr>
          <p:cNvPr id="70" name="Straight Arrow Connector 69"/>
          <p:cNvCxnSpPr>
            <a:cxnSpLocks/>
          </p:cNvCxnSpPr>
          <p:nvPr/>
        </p:nvCxnSpPr>
        <p:spPr>
          <a:xfrm>
            <a:off x="8657495" y="5357881"/>
            <a:ext cx="756115" cy="50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443" y="4865197"/>
            <a:ext cx="780290" cy="780290"/>
          </a:xfrm>
          <a:prstGeom prst="rect">
            <a:avLst/>
          </a:prstGeom>
        </p:spPr>
      </p:pic>
      <p:sp>
        <p:nvSpPr>
          <p:cNvPr id="72" name="TextBox 71"/>
          <p:cNvSpPr txBox="1"/>
          <p:nvPr/>
        </p:nvSpPr>
        <p:spPr>
          <a:xfrm>
            <a:off x="6496811" y="4649789"/>
            <a:ext cx="1153157"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Week 2</a:t>
            </a:r>
          </a:p>
        </p:txBody>
      </p:sp>
      <p:cxnSp>
        <p:nvCxnSpPr>
          <p:cNvPr id="74" name="Straight Arrow Connector 73"/>
          <p:cNvCxnSpPr>
            <a:cxnSpLocks/>
          </p:cNvCxnSpPr>
          <p:nvPr/>
        </p:nvCxnSpPr>
        <p:spPr>
          <a:xfrm>
            <a:off x="5421886" y="3887278"/>
            <a:ext cx="804064" cy="139116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 name="Picture 29">
            <a:extLst>
              <a:ext uri="{FF2B5EF4-FFF2-40B4-BE49-F238E27FC236}">
                <a16:creationId xmlns:a16="http://schemas.microsoft.com/office/drawing/2014/main" id="{A729E1B2-8A7C-4BE6-8FEA-C3A5FA769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5016" y="4911399"/>
            <a:ext cx="885980" cy="885980"/>
          </a:xfrm>
          <a:prstGeom prst="rect">
            <a:avLst/>
          </a:prstGeom>
        </p:spPr>
      </p:pic>
      <p:pic>
        <p:nvPicPr>
          <p:cNvPr id="31" name="Picture 30">
            <a:extLst>
              <a:ext uri="{FF2B5EF4-FFF2-40B4-BE49-F238E27FC236}">
                <a16:creationId xmlns:a16="http://schemas.microsoft.com/office/drawing/2014/main" id="{129C25A1-ED3E-4407-92D2-0CEBAC3610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5015" y="2925859"/>
            <a:ext cx="885980" cy="885980"/>
          </a:xfrm>
          <a:prstGeom prst="rect">
            <a:avLst/>
          </a:prstGeom>
        </p:spPr>
      </p:pic>
      <p:pic>
        <p:nvPicPr>
          <p:cNvPr id="32" name="Picture 31">
            <a:extLst>
              <a:ext uri="{FF2B5EF4-FFF2-40B4-BE49-F238E27FC236}">
                <a16:creationId xmlns:a16="http://schemas.microsoft.com/office/drawing/2014/main" id="{1EE10E5C-60F0-4B4B-B2DE-991BBE8D30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8531" y="972482"/>
            <a:ext cx="885980" cy="885980"/>
          </a:xfrm>
          <a:prstGeom prst="rect">
            <a:avLst/>
          </a:prstGeom>
        </p:spPr>
      </p:pic>
      <p:sp>
        <p:nvSpPr>
          <p:cNvPr id="11" name="Multiplication Sign 10"/>
          <p:cNvSpPr/>
          <p:nvPr/>
        </p:nvSpPr>
        <p:spPr>
          <a:xfrm>
            <a:off x="4387781" y="639666"/>
            <a:ext cx="9193498" cy="160783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691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662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Let’s zoom in Azure Cosmos DB</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75719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Resource Model</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252410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664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3473E6-1E75-44FD-82A5-30931A58762A}"/>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Key">
            <a:extLst>
              <a:ext uri="{FF2B5EF4-FFF2-40B4-BE49-F238E27FC236}">
                <a16:creationId xmlns:a16="http://schemas.microsoft.com/office/drawing/2014/main" id="{679F79C3-D2D0-46F1-8CE8-5A775B335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5930" y="2170631"/>
            <a:ext cx="914400" cy="914400"/>
          </a:xfrm>
          <a:prstGeom prst="rect">
            <a:avLst/>
          </a:prstGeom>
        </p:spPr>
      </p:pic>
      <p:pic>
        <p:nvPicPr>
          <p:cNvPr id="7" name="Graphic 6" descr="World">
            <a:extLst>
              <a:ext uri="{FF2B5EF4-FFF2-40B4-BE49-F238E27FC236}">
                <a16:creationId xmlns:a16="http://schemas.microsoft.com/office/drawing/2014/main" id="{7605736C-937F-4471-9859-C711F9F897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5930" y="1042432"/>
            <a:ext cx="914400" cy="914400"/>
          </a:xfrm>
          <a:prstGeom prst="rect">
            <a:avLst/>
          </a:prstGeom>
        </p:spPr>
      </p:pic>
      <p:sp>
        <p:nvSpPr>
          <p:cNvPr id="8" name="TextBox 7">
            <a:extLst>
              <a:ext uri="{FF2B5EF4-FFF2-40B4-BE49-F238E27FC236}">
                <a16:creationId xmlns:a16="http://schemas.microsoft.com/office/drawing/2014/main" id="{0EACDD5A-0B15-49CC-AA50-7264AEA1E5E2}"/>
              </a:ext>
            </a:extLst>
          </p:cNvPr>
          <p:cNvSpPr txBox="1"/>
          <p:nvPr/>
        </p:nvSpPr>
        <p:spPr>
          <a:xfrm>
            <a:off x="7768225" y="1293756"/>
            <a:ext cx="21406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********.azure.com</a:t>
            </a:r>
          </a:p>
        </p:txBody>
      </p:sp>
      <p:sp>
        <p:nvSpPr>
          <p:cNvPr id="20" name="TextBox 19">
            <a:extLst>
              <a:ext uri="{FF2B5EF4-FFF2-40B4-BE49-F238E27FC236}">
                <a16:creationId xmlns:a16="http://schemas.microsoft.com/office/drawing/2014/main" id="{04CD5F44-F901-46C9-8145-03B1E0248B16}"/>
              </a:ext>
            </a:extLst>
          </p:cNvPr>
          <p:cNvSpPr txBox="1"/>
          <p:nvPr/>
        </p:nvSpPr>
        <p:spPr>
          <a:xfrm>
            <a:off x="7768225" y="2397094"/>
            <a:ext cx="13489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7030A0"/>
                </a:solidFill>
                <a:effectLst/>
                <a:uLnTx/>
                <a:uFillTx/>
                <a:latin typeface="Calibri" panose="020F0502020204030204"/>
                <a:ea typeface="+mn-ea"/>
                <a:cs typeface="+mn-cs"/>
              </a:rPr>
              <a:t>IGeAvVUp</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84644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3473E6-1E75-44FD-82A5-30931A58762A}"/>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41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5670107" y="127510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06885B1-FA16-49AE-9D0F-B13C839029C7}"/>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0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6197249" y="2484332"/>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D9A7906-B8C3-46AC-84D6-940AAAE5C6CF}"/>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0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7502692" y="4048600"/>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646FF55-EA7E-4836-9AD9-8EEA7DD12CFB}"/>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1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8"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Freeform: Shape 99"/>
          <p:cNvSpPr/>
          <p:nvPr/>
        </p:nvSpPr>
        <p:spPr>
          <a:xfrm>
            <a:off x="66978" y="5084563"/>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Shape 827"/>
          <p:cNvSpPr/>
          <p:nvPr/>
        </p:nvSpPr>
        <p:spPr>
          <a:xfrm>
            <a:off x="5491752" y="2339971"/>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54983" y="2303342"/>
            <a:ext cx="1560030" cy="606906"/>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7"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2" y="3400046"/>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303" name="TextBox 302"/>
          <p:cNvSpPr txBox="1"/>
          <p:nvPr/>
        </p:nvSpPr>
        <p:spPr>
          <a:xfrm>
            <a:off x="4398524" y="3807176"/>
            <a:ext cx="996428"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304" name="TextBox 303"/>
          <p:cNvSpPr txBox="1"/>
          <p:nvPr/>
        </p:nvSpPr>
        <p:spPr>
          <a:xfrm>
            <a:off x="6863637" y="3882167"/>
            <a:ext cx="72712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305" name="TextBox 304"/>
          <p:cNvSpPr txBox="1"/>
          <p:nvPr/>
        </p:nvSpPr>
        <p:spPr>
          <a:xfrm>
            <a:off x="8962443" y="4170463"/>
            <a:ext cx="467436"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306" name="TextBox 305"/>
          <p:cNvSpPr txBox="1"/>
          <p:nvPr/>
        </p:nvSpPr>
        <p:spPr>
          <a:xfrm>
            <a:off x="850952" y="5253414"/>
            <a:ext cx="2021708"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307" name="TextBox 306"/>
          <p:cNvSpPr txBox="1"/>
          <p:nvPr/>
        </p:nvSpPr>
        <p:spPr>
          <a:xfrm>
            <a:off x="2696883" y="4696457"/>
            <a:ext cx="1858201" cy="461665"/>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of storage &amp; throughput</a:t>
            </a:r>
          </a:p>
        </p:txBody>
      </p:sp>
      <p:sp>
        <p:nvSpPr>
          <p:cNvPr id="308" name="TextBox 307"/>
          <p:cNvSpPr txBox="1"/>
          <p:nvPr/>
        </p:nvSpPr>
        <p:spPr>
          <a:xfrm>
            <a:off x="4426788" y="4574070"/>
            <a:ext cx="3222357"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Guaranteed low latency at the 99</a:t>
            </a:r>
            <a:r>
              <a:rPr kumimoji="0" lang="en-US" sz="1200" b="0" i="0" u="none" strike="noStrike" kern="0" cap="none" spc="0" normalizeH="0" baseline="30000" noProof="0">
                <a:ln>
                  <a:noFill/>
                </a:ln>
                <a:solidFill>
                  <a:srgbClr val="002050"/>
                </a:solidFill>
                <a:effectLst/>
                <a:uLnTx/>
                <a:uFillTx/>
                <a:latin typeface="Segoe UI"/>
                <a:ea typeface="+mn-ea"/>
                <a:cs typeface="Segoe UI Light" panose="020B0502040204020203" pitchFamily="34" charset="0"/>
              </a:rPr>
              <a:t>th</a:t>
            </a: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 percentile</a:t>
            </a:r>
          </a:p>
        </p:txBody>
      </p:sp>
      <p:sp>
        <p:nvSpPr>
          <p:cNvPr id="309" name="TextBox 308"/>
          <p:cNvSpPr txBox="1"/>
          <p:nvPr/>
        </p:nvSpPr>
        <p:spPr>
          <a:xfrm>
            <a:off x="9815770" y="5253414"/>
            <a:ext cx="1595309"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Comprehensive SLAs</a:t>
            </a:r>
          </a:p>
        </p:txBody>
      </p:sp>
      <p:sp>
        <p:nvSpPr>
          <p:cNvPr id="310" name="TextBox 309"/>
          <p:cNvSpPr txBox="1"/>
          <p:nvPr/>
        </p:nvSpPr>
        <p:spPr>
          <a:xfrm>
            <a:off x="7271267" y="4825432"/>
            <a:ext cx="2691764" cy="276999"/>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311" name="Group 3"/>
          <p:cNvGrpSpPr/>
          <p:nvPr/>
        </p:nvGrpSpPr>
        <p:grpSpPr>
          <a:xfrm>
            <a:off x="2187069" y="5945498"/>
            <a:ext cx="752902"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15" name="Graphic 90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8" y="6066979"/>
            <a:ext cx="752902"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0" name="Graphic 91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6" y="5706395"/>
            <a:ext cx="752902"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25" name="Graphic 91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5"/>
            <a:ext cx="752902"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30" name="Graphic 92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331" name="Freeform: Shape 8"/>
          <p:cNvSpPr/>
          <p:nvPr/>
        </p:nvSpPr>
        <p:spPr>
          <a:xfrm>
            <a:off x="24090"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927"/>
          <p:cNvSpPr/>
          <p:nvPr/>
        </p:nvSpPr>
        <p:spPr>
          <a:xfrm>
            <a:off x="24090"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ECCE9881-E168-4911-AB63-FF350B180474}"/>
              </a:ext>
            </a:extLst>
          </p:cNvPr>
          <p:cNvGrpSpPr/>
          <p:nvPr/>
        </p:nvGrpSpPr>
        <p:grpSpPr>
          <a:xfrm>
            <a:off x="1281628" y="2487890"/>
            <a:ext cx="1875328" cy="623188"/>
            <a:chOff x="4305593" y="2273388"/>
            <a:chExt cx="1875328" cy="623188"/>
          </a:xfrm>
        </p:grpSpPr>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TextBox 332"/>
            <p:cNvSpPr txBox="1"/>
            <p:nvPr/>
          </p:nvSpPr>
          <p:spPr>
            <a:xfrm>
              <a:off x="5068501" y="2435141"/>
              <a:ext cx="1112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Table API</a:t>
              </a:r>
            </a:p>
          </p:txBody>
        </p:sp>
      </p:grpSp>
      <p:grpSp>
        <p:nvGrpSpPr>
          <p:cNvPr id="334" name="Group 333"/>
          <p:cNvGrpSpPr/>
          <p:nvPr/>
        </p:nvGrpSpPr>
        <p:grpSpPr>
          <a:xfrm>
            <a:off x="4499977" y="3573404"/>
            <a:ext cx="648960" cy="124646"/>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40" name="Group 339"/>
          <p:cNvGrpSpPr/>
          <p:nvPr/>
        </p:nvGrpSpPr>
        <p:grpSpPr>
          <a:xfrm>
            <a:off x="2553550" y="3662152"/>
            <a:ext cx="752577" cy="642887"/>
            <a:chOff x="4511512" y="6316301"/>
            <a:chExt cx="695062" cy="1336579"/>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2" name="TextBox 341"/>
            <p:cNvSpPr txBox="1"/>
            <p:nvPr/>
          </p:nvSpPr>
          <p:spPr>
            <a:xfrm>
              <a:off x="4511512" y="7398964"/>
              <a:ext cx="695062" cy="253916"/>
            </a:xfrm>
            <a:prstGeom prst="rect">
              <a:avLst/>
            </a:prstGeom>
            <a:noFill/>
          </p:spPr>
          <p:txBody>
            <a:bodyPr wrap="non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030" y="2216337"/>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09" y="985306"/>
            <a:ext cx="6778983" cy="338554"/>
          </a:xfrm>
          <a:prstGeom prst="rect">
            <a:avLst/>
          </a:prstGeom>
          <a:noFill/>
        </p:spPr>
        <p:txBody>
          <a:bodyPr wrap="square" lIns="9144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A globally distributed, massively scalable, multi-model database service</a:t>
            </a:r>
          </a:p>
        </p:txBody>
      </p:sp>
      <p:grpSp>
        <p:nvGrpSpPr>
          <p:cNvPr id="91" name="Group 90">
            <a:extLst>
              <a:ext uri="{FF2B5EF4-FFF2-40B4-BE49-F238E27FC236}">
                <a16:creationId xmlns:a16="http://schemas.microsoft.com/office/drawing/2014/main" id="{93743E7A-2E96-4A05-8F86-0FE0CFD213D9}"/>
              </a:ext>
            </a:extLst>
          </p:cNvPr>
          <p:cNvGrpSpPr/>
          <p:nvPr/>
        </p:nvGrpSpPr>
        <p:grpSpPr>
          <a:xfrm>
            <a:off x="3489490" y="276283"/>
            <a:ext cx="5213021" cy="769441"/>
            <a:chOff x="3117779" y="276283"/>
            <a:chExt cx="5213021" cy="769441"/>
          </a:xfrm>
        </p:grpSpPr>
        <p:sp>
          <p:nvSpPr>
            <p:cNvPr id="94" name="TextBox 93">
              <a:extLst>
                <a:ext uri="{FF2B5EF4-FFF2-40B4-BE49-F238E27FC236}">
                  <a16:creationId xmlns:a16="http://schemas.microsoft.com/office/drawing/2014/main" id="{E8828C54-66EA-4CED-B600-26B67A06C2F4}"/>
                </a:ext>
              </a:extLst>
            </p:cNvPr>
            <p:cNvSpPr txBox="1"/>
            <p:nvPr/>
          </p:nvSpPr>
          <p:spPr>
            <a:xfrm>
              <a:off x="3861201" y="276283"/>
              <a:ext cx="446959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Azure Cosmos DB</a:t>
              </a:r>
            </a:p>
          </p:txBody>
        </p:sp>
        <p:pic>
          <p:nvPicPr>
            <p:cNvPr id="95" name="Picture 94">
              <a:extLst>
                <a:ext uri="{FF2B5EF4-FFF2-40B4-BE49-F238E27FC236}">
                  <a16:creationId xmlns:a16="http://schemas.microsoft.com/office/drawing/2014/main" id="{57C8BCC3-3ADD-4EC5-92DE-A4FBED3CCD7D}"/>
                </a:ext>
              </a:extLst>
            </p:cNvPr>
            <p:cNvPicPr>
              <a:picLocks noChangeAspect="1"/>
            </p:cNvPicPr>
            <p:nvPr/>
          </p:nvPicPr>
          <p:blipFill>
            <a:blip r:embed="rId7"/>
            <a:stretch>
              <a:fillRect/>
            </a:stretch>
          </p:blipFill>
          <p:spPr>
            <a:xfrm>
              <a:off x="3117779" y="296732"/>
              <a:ext cx="728542" cy="728542"/>
            </a:xfrm>
            <a:prstGeom prst="rect">
              <a:avLst/>
            </a:prstGeom>
          </p:spPr>
        </p:pic>
      </p:grpSp>
      <p:grpSp>
        <p:nvGrpSpPr>
          <p:cNvPr id="4" name="Group 3">
            <a:extLst>
              <a:ext uri="{FF2B5EF4-FFF2-40B4-BE49-F238E27FC236}">
                <a16:creationId xmlns:a16="http://schemas.microsoft.com/office/drawing/2014/main" id="{23105B10-D8EE-4B57-8297-DB7C319B8284}"/>
              </a:ext>
            </a:extLst>
          </p:cNvPr>
          <p:cNvGrpSpPr/>
          <p:nvPr/>
        </p:nvGrpSpPr>
        <p:grpSpPr>
          <a:xfrm>
            <a:off x="6881915" y="2296498"/>
            <a:ext cx="1651121" cy="526743"/>
            <a:chOff x="1907932" y="2479150"/>
            <a:chExt cx="1651121" cy="526743"/>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8"/>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221809" cy="369332"/>
            </a:xfrm>
            <a:prstGeom prst="rect">
              <a:avLst/>
            </a:prstGeom>
            <a:noFill/>
          </p:spPr>
          <p:txBody>
            <a:bodyPr wrap="none" rtlCol="0">
              <a:spAutoFit/>
            </a:bodyPr>
            <a:lstStyle/>
            <a:p>
              <a:r>
                <a:rPr lang="en-US" dirty="0">
                  <a:solidFill>
                    <a:schemeClr val="tx1">
                      <a:lumMod val="75000"/>
                      <a:lumOff val="25000"/>
                    </a:schemeClr>
                  </a:solidFill>
                  <a:latin typeface="Segoe UI" panose="020B0502040204020203" pitchFamily="34" charset="0"/>
                  <a:cs typeface="Segoe UI" panose="020B0502040204020203" pitchFamily="34" charset="0"/>
                </a:rPr>
                <a:t>MongoDB</a:t>
              </a:r>
            </a:p>
          </p:txBody>
        </p:sp>
      </p:grpSp>
    </p:spTree>
    <p:extLst>
      <p:ext uri="{BB962C8B-B14F-4D97-AF65-F5344CB8AC3E}">
        <p14:creationId xmlns:p14="http://schemas.microsoft.com/office/powerpoint/2010/main" val="304290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2" y="1419492"/>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994429F-F89F-4584-B1A9-1D3F519D1E44}"/>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70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175351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E382235-86B1-406F-B5E1-53167E6BECAC}"/>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31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103890"/>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F6DA411-5AB6-42A7-B68C-2F3BF7147EEE}"/>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8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488454"/>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18F63C9-A819-4D80-B9AE-70B15FA658D5}"/>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25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288156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C3FC651-DB5F-4142-B448-A72954DECCA1}"/>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23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09285269-6F8A-4B95-B423-A4D40B35F74E}"/>
              </a:ext>
            </a:extLst>
          </p:cNvPr>
          <p:cNvPicPr>
            <a:picLocks noChangeAspect="1"/>
          </p:cNvPicPr>
          <p:nvPr/>
        </p:nvPicPr>
        <p:blipFill>
          <a:blip r:embed="rId3"/>
          <a:stretch>
            <a:fillRect/>
          </a:stretch>
        </p:blipFill>
        <p:spPr>
          <a:xfrm>
            <a:off x="6197249" y="779447"/>
            <a:ext cx="5507445" cy="4055692"/>
          </a:xfrm>
          <a:prstGeom prst="rect">
            <a:avLst/>
          </a:prstGeom>
        </p:spPr>
      </p:pic>
      <p:sp>
        <p:nvSpPr>
          <p:cNvPr id="3" name="Left Brace 2">
            <a:extLst>
              <a:ext uri="{FF2B5EF4-FFF2-40B4-BE49-F238E27FC236}">
                <a16:creationId xmlns:a16="http://schemas.microsoft.com/office/drawing/2014/main" id="{F9F0EEEA-7786-446C-93F2-A6A25AEDB4AA}"/>
              </a:ext>
            </a:extLst>
          </p:cNvPr>
          <p:cNvSpPr/>
          <p:nvPr/>
        </p:nvSpPr>
        <p:spPr>
          <a:xfrm>
            <a:off x="4981275" y="393434"/>
            <a:ext cx="1672910" cy="4982198"/>
          </a:xfrm>
          <a:prstGeom prst="leftBrace">
            <a:avLst>
              <a:gd name="adj1" fmla="val 8333"/>
              <a:gd name="adj2" fmla="val 25643"/>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Arrow: Right 3">
            <a:extLst>
              <a:ext uri="{FF2B5EF4-FFF2-40B4-BE49-F238E27FC236}">
                <a16:creationId xmlns:a16="http://schemas.microsoft.com/office/drawing/2014/main" id="{65CBAFCC-E6E7-4308-830B-4E7114301FEF}"/>
              </a:ext>
            </a:extLst>
          </p:cNvPr>
          <p:cNvSpPr/>
          <p:nvPr/>
        </p:nvSpPr>
        <p:spPr>
          <a:xfrm>
            <a:off x="9536593" y="4585085"/>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5E4749C-B0C1-4727-AC7E-0699A868594C}"/>
              </a:ext>
            </a:extLst>
          </p:cNvPr>
          <p:cNvSpPr/>
          <p:nvPr/>
        </p:nvSpPr>
        <p:spPr>
          <a:xfrm>
            <a:off x="2375731" y="1316052"/>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02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449617" y="321639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2" idx="2"/>
            <a:endCxn id="65" idx="0"/>
          </p:cNvCxnSpPr>
          <p:nvPr/>
        </p:nvCxnSpPr>
        <p:spPr>
          <a:xfrm rot="16200000" flipH="1">
            <a:off x="4720571" y="1884607"/>
            <a:ext cx="331861" cy="2331713"/>
          </a:xfrm>
          <a:prstGeom prst="bentConnector3">
            <a:avLst>
              <a:gd name="adj1" fmla="val 52575"/>
            </a:avLst>
          </a:prstGeom>
          <a:ln>
            <a:tailEnd type="triangle"/>
          </a:ln>
        </p:spPr>
        <p:style>
          <a:lnRef idx="1">
            <a:schemeClr val="dk1"/>
          </a:lnRef>
          <a:fillRef idx="0">
            <a:schemeClr val="dk1"/>
          </a:fillRef>
          <a:effectRef idx="0">
            <a:schemeClr val="dk1"/>
          </a:effectRef>
          <a:fontRef idx="minor">
            <a:schemeClr val="tx1"/>
          </a:fontRef>
        </p:style>
      </p:cxnSp>
      <p:sp>
        <p:nvSpPr>
          <p:cNvPr id="69" name="Flowchart: Multidocument 68">
            <a:extLst>
              <a:ext uri="{FF2B5EF4-FFF2-40B4-BE49-F238E27FC236}">
                <a16:creationId xmlns:a16="http://schemas.microsoft.com/office/drawing/2014/main" id="{3D96492A-3AE9-47DB-A43D-C223DACC259C}"/>
              </a:ext>
            </a:extLst>
          </p:cNvPr>
          <p:cNvSpPr/>
          <p:nvPr/>
        </p:nvSpPr>
        <p:spPr>
          <a:xfrm>
            <a:off x="5906554" y="4387969"/>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Permission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70" name="Connector: Elbow 69">
            <a:extLst>
              <a:ext uri="{FF2B5EF4-FFF2-40B4-BE49-F238E27FC236}">
                <a16:creationId xmlns:a16="http://schemas.microsoft.com/office/drawing/2014/main" id="{87674288-6F49-408F-BABE-1D177AEDD1DB}"/>
              </a:ext>
            </a:extLst>
          </p:cNvPr>
          <p:cNvCxnSpPr>
            <a:endCxn id="69" idx="0"/>
          </p:cNvCxnSpPr>
          <p:nvPr/>
        </p:nvCxnSpPr>
        <p:spPr>
          <a:xfrm rot="16200000" flipH="1">
            <a:off x="5895522" y="3774196"/>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8945D3C8-2D87-43BD-8307-2162D032B71A}"/>
              </a:ext>
            </a:extLst>
          </p:cNvPr>
          <p:cNvSpPr/>
          <p:nvPr/>
        </p:nvSpPr>
        <p:spPr>
          <a:xfrm>
            <a:off x="2958953" y="2218106"/>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61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9AEA86B-4FD2-45DC-BBBA-177308B776D8}"/>
              </a:ext>
            </a:extLst>
          </p:cNvPr>
          <p:cNvSpPr txBox="1"/>
          <p:nvPr/>
        </p:nvSpPr>
        <p:spPr>
          <a:xfrm>
            <a:off x="5161044" y="3190413"/>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28" name="Group 27">
            <a:extLst>
              <a:ext uri="{FF2B5EF4-FFF2-40B4-BE49-F238E27FC236}">
                <a16:creationId xmlns:a16="http://schemas.microsoft.com/office/drawing/2014/main" id="{D8FF67CB-DB96-49F4-8E59-86208ABF8747}"/>
              </a:ext>
            </a:extLst>
          </p:cNvPr>
          <p:cNvGrpSpPr/>
          <p:nvPr/>
        </p:nvGrpSpPr>
        <p:grpSpPr>
          <a:xfrm>
            <a:off x="5509851" y="3194693"/>
            <a:ext cx="668714" cy="583853"/>
            <a:chOff x="3673943" y="548526"/>
            <a:chExt cx="668714" cy="583853"/>
          </a:xfrm>
        </p:grpSpPr>
        <p:cxnSp>
          <p:nvCxnSpPr>
            <p:cNvPr id="29" name="Straight Connector 28">
              <a:extLst>
                <a:ext uri="{FF2B5EF4-FFF2-40B4-BE49-F238E27FC236}">
                  <a16:creationId xmlns:a16="http://schemas.microsoft.com/office/drawing/2014/main" id="{F9847777-46C9-44DA-9851-8FC649E62125}"/>
                </a:ext>
              </a:extLst>
            </p:cNvPr>
            <p:cNvCxnSpPr>
              <a:cxnSpLocks/>
            </p:cNvCxnSpPr>
            <p:nvPr/>
          </p:nvCxnSpPr>
          <p:spPr>
            <a:xfrm>
              <a:off x="3847155" y="720497"/>
              <a:ext cx="143382" cy="43691"/>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30" name="Straight Connector 29">
              <a:extLst>
                <a:ext uri="{FF2B5EF4-FFF2-40B4-BE49-F238E27FC236}">
                  <a16:creationId xmlns:a16="http://schemas.microsoft.com/office/drawing/2014/main" id="{7B470D4E-B17E-45A3-85F1-BE6DA6A6F588}"/>
                </a:ext>
              </a:extLst>
            </p:cNvPr>
            <p:cNvCxnSpPr>
              <a:cxnSpLocks/>
            </p:cNvCxnSpPr>
            <p:nvPr/>
          </p:nvCxnSpPr>
          <p:spPr>
            <a:xfrm flipV="1">
              <a:off x="3847155" y="676806"/>
              <a:ext cx="140833" cy="43691"/>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1" name="Oval 30">
              <a:extLst>
                <a:ext uri="{FF2B5EF4-FFF2-40B4-BE49-F238E27FC236}">
                  <a16:creationId xmlns:a16="http://schemas.microsoft.com/office/drawing/2014/main" id="{E85FC339-A944-41E8-A1BC-D278DA24F965}"/>
                </a:ext>
              </a:extLst>
            </p:cNvPr>
            <p:cNvSpPr/>
            <p:nvPr/>
          </p:nvSpPr>
          <p:spPr bwMode="auto">
            <a:xfrm>
              <a:off x="3847155" y="679199"/>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32A5BC45-AAB2-42EA-BE4A-E6EB9FAAF684}"/>
                </a:ext>
              </a:extLst>
            </p:cNvPr>
            <p:cNvCxnSpPr>
              <a:cxnSpLocks/>
            </p:cNvCxnSpPr>
            <p:nvPr/>
          </p:nvCxnSpPr>
          <p:spPr>
            <a:xfrm>
              <a:off x="3990537" y="764189"/>
              <a:ext cx="145384" cy="65257"/>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33" name="Straight Connector 32">
              <a:extLst>
                <a:ext uri="{FF2B5EF4-FFF2-40B4-BE49-F238E27FC236}">
                  <a16:creationId xmlns:a16="http://schemas.microsoft.com/office/drawing/2014/main" id="{A1371423-D275-4D28-842C-BD3A1E815721}"/>
                </a:ext>
              </a:extLst>
            </p:cNvPr>
            <p:cNvCxnSpPr>
              <a:cxnSpLocks/>
            </p:cNvCxnSpPr>
            <p:nvPr/>
          </p:nvCxnSpPr>
          <p:spPr>
            <a:xfrm>
              <a:off x="3990537" y="764189"/>
              <a:ext cx="138282" cy="819"/>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4" name="Oval 33">
              <a:extLst>
                <a:ext uri="{FF2B5EF4-FFF2-40B4-BE49-F238E27FC236}">
                  <a16:creationId xmlns:a16="http://schemas.microsoft.com/office/drawing/2014/main" id="{9B9192D4-FB3F-4519-9797-01D2B1B4E12C}"/>
                </a:ext>
              </a:extLst>
            </p:cNvPr>
            <p:cNvSpPr/>
            <p:nvPr/>
          </p:nvSpPr>
          <p:spPr bwMode="auto">
            <a:xfrm rot="20946206">
              <a:off x="4128819" y="811302"/>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5" name="Oval 34">
              <a:extLst>
                <a:ext uri="{FF2B5EF4-FFF2-40B4-BE49-F238E27FC236}">
                  <a16:creationId xmlns:a16="http://schemas.microsoft.com/office/drawing/2014/main" id="{8B14F0B7-2398-434A-A5CC-93451B9F628A}"/>
                </a:ext>
              </a:extLst>
            </p:cNvPr>
            <p:cNvSpPr/>
            <p:nvPr/>
          </p:nvSpPr>
          <p:spPr bwMode="auto">
            <a:xfrm>
              <a:off x="4128819" y="72371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64682C21-1129-4539-97BB-FC026869BFE6}"/>
                </a:ext>
              </a:extLst>
            </p:cNvPr>
            <p:cNvCxnSpPr>
              <a:cxnSpLocks/>
            </p:cNvCxnSpPr>
            <p:nvPr/>
          </p:nvCxnSpPr>
          <p:spPr>
            <a:xfrm>
              <a:off x="3987988" y="676806"/>
              <a:ext cx="140832" cy="61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7" name="Oval 36">
              <a:extLst>
                <a:ext uri="{FF2B5EF4-FFF2-40B4-BE49-F238E27FC236}">
                  <a16:creationId xmlns:a16="http://schemas.microsoft.com/office/drawing/2014/main" id="{33BC107C-8EA2-401A-A799-4C33A54477CE}"/>
                </a:ext>
              </a:extLst>
            </p:cNvPr>
            <p:cNvSpPr/>
            <p:nvPr/>
          </p:nvSpPr>
          <p:spPr bwMode="auto">
            <a:xfrm>
              <a:off x="3990537" y="722890"/>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8" name="Straight Connector 37">
              <a:extLst>
                <a:ext uri="{FF2B5EF4-FFF2-40B4-BE49-F238E27FC236}">
                  <a16:creationId xmlns:a16="http://schemas.microsoft.com/office/drawing/2014/main" id="{2A8919A8-9E06-4EDE-A356-5E16046F7069}"/>
                </a:ext>
              </a:extLst>
            </p:cNvPr>
            <p:cNvCxnSpPr>
              <a:cxnSpLocks/>
            </p:cNvCxnSpPr>
            <p:nvPr/>
          </p:nvCxnSpPr>
          <p:spPr>
            <a:xfrm flipV="1">
              <a:off x="3987988" y="615648"/>
              <a:ext cx="149902" cy="61158"/>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39" name="Oval 38">
              <a:extLst>
                <a:ext uri="{FF2B5EF4-FFF2-40B4-BE49-F238E27FC236}">
                  <a16:creationId xmlns:a16="http://schemas.microsoft.com/office/drawing/2014/main" id="{20C0EB9C-F0C2-4731-8E0D-D4B5822B01BC}"/>
                </a:ext>
              </a:extLst>
            </p:cNvPr>
            <p:cNvSpPr/>
            <p:nvPr/>
          </p:nvSpPr>
          <p:spPr bwMode="auto">
            <a:xfrm>
              <a:off x="3987988" y="63550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F3530328-8179-455A-84D4-AFBFDB7B93E9}"/>
                </a:ext>
              </a:extLst>
            </p:cNvPr>
            <p:cNvSpPr/>
            <p:nvPr/>
          </p:nvSpPr>
          <p:spPr bwMode="auto">
            <a:xfrm>
              <a:off x="4128819" y="636118"/>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a:extLst>
                <a:ext uri="{FF2B5EF4-FFF2-40B4-BE49-F238E27FC236}">
                  <a16:creationId xmlns:a16="http://schemas.microsoft.com/office/drawing/2014/main" id="{4EB23A45-2500-426B-987F-C664BF320CAB}"/>
                </a:ext>
              </a:extLst>
            </p:cNvPr>
            <p:cNvSpPr/>
            <p:nvPr/>
          </p:nvSpPr>
          <p:spPr bwMode="auto">
            <a:xfrm rot="377738">
              <a:off x="4128819" y="548526"/>
              <a:ext cx="82596" cy="82596"/>
            </a:xfrm>
            <a:prstGeom prst="ellipse">
              <a:avLst/>
            </a:prstGeom>
            <a:solidFill>
              <a:srgbClr val="7030A0"/>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C7EAC715-48F8-4303-B108-46443FE653B6}"/>
                </a:ext>
              </a:extLst>
            </p:cNvPr>
            <p:cNvSpPr txBox="1"/>
            <p:nvPr/>
          </p:nvSpPr>
          <p:spPr>
            <a:xfrm>
              <a:off x="3673943"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Collection</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nvGrpSpPr>
          <p:cNvPr id="43" name="Group 42">
            <a:extLst>
              <a:ext uri="{FF2B5EF4-FFF2-40B4-BE49-F238E27FC236}">
                <a16:creationId xmlns:a16="http://schemas.microsoft.com/office/drawing/2014/main" id="{7D2940F7-1C6D-4671-8A79-E7D14E423685}"/>
              </a:ext>
            </a:extLst>
          </p:cNvPr>
          <p:cNvGrpSpPr/>
          <p:nvPr/>
        </p:nvGrpSpPr>
        <p:grpSpPr>
          <a:xfrm>
            <a:off x="6010755" y="3209957"/>
            <a:ext cx="668714" cy="568589"/>
            <a:chOff x="4264592" y="563790"/>
            <a:chExt cx="668714" cy="568589"/>
          </a:xfrm>
        </p:grpSpPr>
        <p:grpSp>
          <p:nvGrpSpPr>
            <p:cNvPr id="44" name="Group 43">
              <a:extLst>
                <a:ext uri="{FF2B5EF4-FFF2-40B4-BE49-F238E27FC236}">
                  <a16:creationId xmlns:a16="http://schemas.microsoft.com/office/drawing/2014/main" id="{38C4F96D-EC2A-4451-A8B8-163970EC396C}"/>
                </a:ext>
              </a:extLst>
            </p:cNvPr>
            <p:cNvGrpSpPr/>
            <p:nvPr/>
          </p:nvGrpSpPr>
          <p:grpSpPr>
            <a:xfrm>
              <a:off x="4377331" y="563790"/>
              <a:ext cx="427810" cy="275208"/>
              <a:chOff x="4377331" y="563790"/>
              <a:chExt cx="427810" cy="275208"/>
            </a:xfrm>
          </p:grpSpPr>
          <p:sp>
            <p:nvSpPr>
              <p:cNvPr id="46" name="Oval 45">
                <a:extLst>
                  <a:ext uri="{FF2B5EF4-FFF2-40B4-BE49-F238E27FC236}">
                    <a16:creationId xmlns:a16="http://schemas.microsoft.com/office/drawing/2014/main" id="{1576502A-1A84-4F32-9339-0DE7E2827ADD}"/>
                  </a:ext>
                </a:extLst>
              </p:cNvPr>
              <p:cNvSpPr/>
              <p:nvPr/>
            </p:nvSpPr>
            <p:spPr bwMode="auto">
              <a:xfrm rot="715722">
                <a:off x="4377331" y="563790"/>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6E95FBC2-7D77-4CEC-8E49-EA01DABF4549}"/>
                  </a:ext>
                </a:extLst>
              </p:cNvPr>
              <p:cNvSpPr/>
              <p:nvPr/>
            </p:nvSpPr>
            <p:spPr bwMode="auto">
              <a:xfrm>
                <a:off x="4608924" y="614125"/>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Oval 47">
                <a:extLst>
                  <a:ext uri="{FF2B5EF4-FFF2-40B4-BE49-F238E27FC236}">
                    <a16:creationId xmlns:a16="http://schemas.microsoft.com/office/drawing/2014/main" id="{6CE04B67-C99D-4A77-BE63-DD3B3A43C4BE}"/>
                  </a:ext>
                </a:extLst>
              </p:cNvPr>
              <p:cNvSpPr/>
              <p:nvPr/>
            </p:nvSpPr>
            <p:spPr bwMode="auto">
              <a:xfrm>
                <a:off x="4493127"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Oval 48">
                <a:extLst>
                  <a:ext uri="{FF2B5EF4-FFF2-40B4-BE49-F238E27FC236}">
                    <a16:creationId xmlns:a16="http://schemas.microsoft.com/office/drawing/2014/main" id="{E9710C06-B2B8-435D-B99D-15A3C32F2F8B}"/>
                  </a:ext>
                </a:extLst>
              </p:cNvPr>
              <p:cNvSpPr/>
              <p:nvPr/>
            </p:nvSpPr>
            <p:spPr bwMode="auto">
              <a:xfrm>
                <a:off x="4724719" y="75857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20F51587-8B3B-494F-B1CB-961C28160974}"/>
                  </a:ext>
                </a:extLst>
              </p:cNvPr>
              <p:cNvCxnSpPr>
                <a:cxnSpLocks/>
              </p:cNvCxnSpPr>
              <p:nvPr/>
            </p:nvCxnSpPr>
            <p:spPr>
              <a:xfrm>
                <a:off x="4456884" y="612313"/>
                <a:ext cx="152039" cy="4202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1" name="Straight Connector 50">
                <a:extLst>
                  <a:ext uri="{FF2B5EF4-FFF2-40B4-BE49-F238E27FC236}">
                    <a16:creationId xmlns:a16="http://schemas.microsoft.com/office/drawing/2014/main" id="{EE545A88-826A-4E37-89C1-996C4FF45836}"/>
                  </a:ext>
                </a:extLst>
              </p:cNvPr>
              <p:cNvCxnSpPr>
                <a:cxnSpLocks/>
              </p:cNvCxnSpPr>
              <p:nvPr/>
            </p:nvCxnSpPr>
            <p:spPr>
              <a:xfrm>
                <a:off x="4573549" y="798787"/>
                <a:ext cx="151170" cy="0"/>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2" name="Straight Connector 51">
                <a:extLst>
                  <a:ext uri="{FF2B5EF4-FFF2-40B4-BE49-F238E27FC236}">
                    <a16:creationId xmlns:a16="http://schemas.microsoft.com/office/drawing/2014/main" id="{696CCB53-32D1-4179-B26B-DC5CA5872C96}"/>
                  </a:ext>
                </a:extLst>
              </p:cNvPr>
              <p:cNvCxnSpPr>
                <a:cxnSpLocks/>
              </p:cNvCxnSpPr>
              <p:nvPr/>
            </p:nvCxnSpPr>
            <p:spPr>
              <a:xfrm>
                <a:off x="4677568"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cxnSp>
            <p:nvCxnSpPr>
              <p:cNvPr id="53" name="Straight Connector 52">
                <a:extLst>
                  <a:ext uri="{FF2B5EF4-FFF2-40B4-BE49-F238E27FC236}">
                    <a16:creationId xmlns:a16="http://schemas.microsoft.com/office/drawing/2014/main" id="{612A2B7A-27F4-4663-B5FA-AE8BC599F888}"/>
                  </a:ext>
                </a:extLst>
              </p:cNvPr>
              <p:cNvCxnSpPr>
                <a:cxnSpLocks/>
              </p:cNvCxnSpPr>
              <p:nvPr/>
            </p:nvCxnSpPr>
            <p:spPr>
              <a:xfrm flipV="1">
                <a:off x="4561772" y="682770"/>
                <a:ext cx="58929" cy="87584"/>
              </a:xfrm>
              <a:prstGeom prst="line">
                <a:avLst/>
              </a:prstGeom>
              <a:solidFill>
                <a:srgbClr val="7030A0"/>
              </a:solidFill>
              <a:ln w="38100" cap="flat" cmpd="sng" algn="ctr">
                <a:solidFill>
                  <a:srgbClr val="727272"/>
                </a:solidFill>
                <a:prstDash val="sysDot"/>
                <a:miter lim="800000"/>
                <a:headEnd type="none"/>
                <a:tailEnd type="none"/>
              </a:ln>
              <a:effectLst/>
            </p:spPr>
          </p:cxnSp>
        </p:grpSp>
        <p:sp>
          <p:nvSpPr>
            <p:cNvPr id="45" name="TextBox 44">
              <a:extLst>
                <a:ext uri="{FF2B5EF4-FFF2-40B4-BE49-F238E27FC236}">
                  <a16:creationId xmlns:a16="http://schemas.microsoft.com/office/drawing/2014/main" id="{C1CD78ED-1708-47AC-8F4B-A0D72FF91C15}"/>
                </a:ext>
              </a:extLst>
            </p:cNvPr>
            <p:cNvSpPr txBox="1"/>
            <p:nvPr/>
          </p:nvSpPr>
          <p:spPr>
            <a:xfrm>
              <a:off x="4264592"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Graph</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nvGrpSpPr>
          <p:cNvPr id="54" name="Group 53">
            <a:extLst>
              <a:ext uri="{FF2B5EF4-FFF2-40B4-BE49-F238E27FC236}">
                <a16:creationId xmlns:a16="http://schemas.microsoft.com/office/drawing/2014/main" id="{565B7738-8AAC-4CD5-9A10-C598C6747835}"/>
              </a:ext>
            </a:extLst>
          </p:cNvPr>
          <p:cNvGrpSpPr/>
          <p:nvPr/>
        </p:nvGrpSpPr>
        <p:grpSpPr>
          <a:xfrm>
            <a:off x="6512444" y="3224524"/>
            <a:ext cx="668714" cy="554013"/>
            <a:chOff x="4838056" y="578366"/>
            <a:chExt cx="668714" cy="554013"/>
          </a:xfrm>
        </p:grpSpPr>
        <p:cxnSp>
          <p:nvCxnSpPr>
            <p:cNvPr id="55" name="Straight Connector 54">
              <a:extLst>
                <a:ext uri="{FF2B5EF4-FFF2-40B4-BE49-F238E27FC236}">
                  <a16:creationId xmlns:a16="http://schemas.microsoft.com/office/drawing/2014/main" id="{42D0A023-E802-45D0-B145-81B25055A6B2}"/>
                </a:ext>
              </a:extLst>
            </p:cNvPr>
            <p:cNvCxnSpPr>
              <a:cxnSpLocks/>
            </p:cNvCxnSpPr>
            <p:nvPr/>
          </p:nvCxnSpPr>
          <p:spPr>
            <a:xfrm>
              <a:off x="5036054" y="618576"/>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56" name="Oval 55">
              <a:extLst>
                <a:ext uri="{FF2B5EF4-FFF2-40B4-BE49-F238E27FC236}">
                  <a16:creationId xmlns:a16="http://schemas.microsoft.com/office/drawing/2014/main" id="{3DEC6DDA-5C8F-411D-BA71-0E1621568181}"/>
                </a:ext>
              </a:extLst>
            </p:cNvPr>
            <p:cNvSpPr/>
            <p:nvPr/>
          </p:nvSpPr>
          <p:spPr bwMode="auto">
            <a:xfrm>
              <a:off x="4955632" y="57836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Circle: Hollow 67">
              <a:extLst>
                <a:ext uri="{FF2B5EF4-FFF2-40B4-BE49-F238E27FC236}">
                  <a16:creationId xmlns:a16="http://schemas.microsoft.com/office/drawing/2014/main" id="{C2AE1C02-062D-4982-A9AB-709F4F03EA6F}"/>
                </a:ext>
              </a:extLst>
            </p:cNvPr>
            <p:cNvSpPr/>
            <p:nvPr/>
          </p:nvSpPr>
          <p:spPr bwMode="auto">
            <a:xfrm>
              <a:off x="5329563" y="57836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58" name="Straight Connector 57">
              <a:extLst>
                <a:ext uri="{FF2B5EF4-FFF2-40B4-BE49-F238E27FC236}">
                  <a16:creationId xmlns:a16="http://schemas.microsoft.com/office/drawing/2014/main" id="{B53ED100-FD30-4914-9D8B-BEEF467AE663}"/>
                </a:ext>
              </a:extLst>
            </p:cNvPr>
            <p:cNvCxnSpPr>
              <a:cxnSpLocks/>
            </p:cNvCxnSpPr>
            <p:nvPr/>
          </p:nvCxnSpPr>
          <p:spPr>
            <a:xfrm>
              <a:off x="5036054" y="724960"/>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59" name="Oval 58">
              <a:extLst>
                <a:ext uri="{FF2B5EF4-FFF2-40B4-BE49-F238E27FC236}">
                  <a16:creationId xmlns:a16="http://schemas.microsoft.com/office/drawing/2014/main" id="{FDC111CB-3972-471C-BC21-EA513ED854A9}"/>
                </a:ext>
              </a:extLst>
            </p:cNvPr>
            <p:cNvSpPr/>
            <p:nvPr/>
          </p:nvSpPr>
          <p:spPr bwMode="auto">
            <a:xfrm>
              <a:off x="4955632" y="684749"/>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 name="Circle: Hollow 70">
              <a:extLst>
                <a:ext uri="{FF2B5EF4-FFF2-40B4-BE49-F238E27FC236}">
                  <a16:creationId xmlns:a16="http://schemas.microsoft.com/office/drawing/2014/main" id="{8F24A5EE-2305-4341-800B-F34B71E1DCB8}"/>
                </a:ext>
              </a:extLst>
            </p:cNvPr>
            <p:cNvSpPr/>
            <p:nvPr/>
          </p:nvSpPr>
          <p:spPr bwMode="auto">
            <a:xfrm>
              <a:off x="5329563" y="684749"/>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1" name="Straight Connector 60">
              <a:extLst>
                <a:ext uri="{FF2B5EF4-FFF2-40B4-BE49-F238E27FC236}">
                  <a16:creationId xmlns:a16="http://schemas.microsoft.com/office/drawing/2014/main" id="{C00FBB80-52AF-4E61-B05F-3A8B22CA907C}"/>
                </a:ext>
              </a:extLst>
            </p:cNvPr>
            <p:cNvCxnSpPr>
              <a:cxnSpLocks/>
            </p:cNvCxnSpPr>
            <p:nvPr/>
          </p:nvCxnSpPr>
          <p:spPr>
            <a:xfrm>
              <a:off x="5036054" y="834547"/>
              <a:ext cx="297156" cy="0"/>
            </a:xfrm>
            <a:prstGeom prst="line">
              <a:avLst/>
            </a:prstGeom>
            <a:solidFill>
              <a:srgbClr val="7030A0"/>
            </a:solidFill>
            <a:ln w="38100" cap="flat" cmpd="sng" algn="ctr">
              <a:solidFill>
                <a:srgbClr val="727272"/>
              </a:solidFill>
              <a:prstDash val="sysDot"/>
              <a:miter lim="800000"/>
              <a:headEnd type="none"/>
              <a:tailEnd type="none"/>
            </a:ln>
            <a:effectLst/>
          </p:spPr>
        </p:cxnSp>
        <p:sp>
          <p:nvSpPr>
            <p:cNvPr id="62" name="Oval 61">
              <a:extLst>
                <a:ext uri="{FF2B5EF4-FFF2-40B4-BE49-F238E27FC236}">
                  <a16:creationId xmlns:a16="http://schemas.microsoft.com/office/drawing/2014/main" id="{B42403BD-5C0C-4552-827D-06CE8529B55F}"/>
                </a:ext>
              </a:extLst>
            </p:cNvPr>
            <p:cNvSpPr/>
            <p:nvPr/>
          </p:nvSpPr>
          <p:spPr bwMode="auto">
            <a:xfrm>
              <a:off x="4955632" y="794336"/>
              <a:ext cx="80422" cy="80422"/>
            </a:xfrm>
            <a:prstGeom prst="ellipse">
              <a:avLst/>
            </a:prstGeom>
            <a:solidFill>
              <a:srgbClr val="7030A0"/>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Circle: Hollow 73">
              <a:extLst>
                <a:ext uri="{FF2B5EF4-FFF2-40B4-BE49-F238E27FC236}">
                  <a16:creationId xmlns:a16="http://schemas.microsoft.com/office/drawing/2014/main" id="{2A0F555F-E99D-45E2-A926-B34DEFBF16B4}"/>
                </a:ext>
              </a:extLst>
            </p:cNvPr>
            <p:cNvSpPr/>
            <p:nvPr/>
          </p:nvSpPr>
          <p:spPr bwMode="auto">
            <a:xfrm>
              <a:off x="5329563" y="794336"/>
              <a:ext cx="80421" cy="80421"/>
            </a:xfrm>
            <a:prstGeom prst="donut">
              <a:avLst/>
            </a:prstGeom>
            <a:solidFill>
              <a:srgbClr val="7030A0"/>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8D81C9D7-01E0-42C4-8441-477826F97127}"/>
                </a:ext>
              </a:extLst>
            </p:cNvPr>
            <p:cNvSpPr txBox="1"/>
            <p:nvPr/>
          </p:nvSpPr>
          <p:spPr>
            <a:xfrm>
              <a:off x="4838056" y="916935"/>
              <a:ext cx="668714"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Table</a:t>
              </a:r>
              <a:endParaRPr kumimoji="0" lang="en-US" sz="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sp>
        <p:nvSpPr>
          <p:cNvPr id="65" name="Rectangle 64">
            <a:extLst>
              <a:ext uri="{FF2B5EF4-FFF2-40B4-BE49-F238E27FC236}">
                <a16:creationId xmlns:a16="http://schemas.microsoft.com/office/drawing/2014/main" id="{10E63865-3C2F-4FB5-A7FF-03C02F46393C}"/>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3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3"/>
          <a:stretch>
            <a:fillRect/>
          </a:stretch>
        </p:blipFill>
        <p:spPr>
          <a:xfrm>
            <a:off x="6798782" y="879035"/>
            <a:ext cx="2382947" cy="5245528"/>
          </a:xfrm>
          <a:prstGeom prst="rect">
            <a:avLst/>
          </a:prstGeom>
        </p:spPr>
      </p:pic>
      <p:sp>
        <p:nvSpPr>
          <p:cNvPr id="11" name="Rectangle 10">
            <a:extLst>
              <a:ext uri="{FF2B5EF4-FFF2-40B4-BE49-F238E27FC236}">
                <a16:creationId xmlns:a16="http://schemas.microsoft.com/office/drawing/2014/main" id="{8BDDFE8E-3DCD-4942-90A3-20120C584532}"/>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56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3"/>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1427147"/>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12E1317-3191-4F4D-AC85-F0766B691DC2}"/>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4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7636" y="4861102"/>
            <a:ext cx="643641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What sets Azure Cosmos DB apart</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17" y="3804700"/>
            <a:ext cx="2330606" cy="1552198"/>
          </a:xfrm>
          <a:prstGeom prst="rect">
            <a:avLst/>
          </a:prstGeom>
        </p:spPr>
      </p:pic>
    </p:spTree>
    <p:extLst>
      <p:ext uri="{BB962C8B-B14F-4D97-AF65-F5344CB8AC3E}">
        <p14:creationId xmlns:p14="http://schemas.microsoft.com/office/powerpoint/2010/main" val="457579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3"/>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2857663"/>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A8072F7-4207-46CD-A602-C566341451A9}"/>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BD303C2-B5F1-440D-8580-F22328C2029F}"/>
              </a:ext>
            </a:extLst>
          </p:cNvPr>
          <p:cNvSpPr txBox="1"/>
          <p:nvPr/>
        </p:nvSpPr>
        <p:spPr>
          <a:xfrm>
            <a:off x="8877583" y="3455239"/>
            <a:ext cx="3236180"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Note: Throughput can also be shared across a set of collections</a:t>
            </a:r>
          </a:p>
        </p:txBody>
      </p:sp>
    </p:spTree>
    <p:extLst>
      <p:ext uri="{BB962C8B-B14F-4D97-AF65-F5344CB8AC3E}">
        <p14:creationId xmlns:p14="http://schemas.microsoft.com/office/powerpoint/2010/main" val="397545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Left Brace 64">
            <a:extLst>
              <a:ext uri="{FF2B5EF4-FFF2-40B4-BE49-F238E27FC236}">
                <a16:creationId xmlns:a16="http://schemas.microsoft.com/office/drawing/2014/main" id="{67335A13-AE4E-4701-AD9C-4D1B6268F047}"/>
              </a:ext>
            </a:extLst>
          </p:cNvPr>
          <p:cNvSpPr/>
          <p:nvPr/>
        </p:nvSpPr>
        <p:spPr>
          <a:xfrm>
            <a:off x="5484838" y="649479"/>
            <a:ext cx="1672910" cy="5546222"/>
          </a:xfrm>
          <a:prstGeom prst="leftBrace">
            <a:avLst>
              <a:gd name="adj1" fmla="val 8333"/>
              <a:gd name="adj2" fmla="val 51578"/>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6DD671E-C86D-4E6F-9E9D-352F402CF4C3}"/>
              </a:ext>
            </a:extLst>
          </p:cNvPr>
          <p:cNvPicPr>
            <a:picLocks noChangeAspect="1"/>
          </p:cNvPicPr>
          <p:nvPr/>
        </p:nvPicPr>
        <p:blipFill>
          <a:blip r:embed="rId3"/>
          <a:stretch>
            <a:fillRect/>
          </a:stretch>
        </p:blipFill>
        <p:spPr>
          <a:xfrm>
            <a:off x="6798782" y="879035"/>
            <a:ext cx="2382947" cy="5245528"/>
          </a:xfrm>
          <a:prstGeom prst="rect">
            <a:avLst/>
          </a:prstGeom>
        </p:spPr>
      </p:pic>
      <p:sp>
        <p:nvSpPr>
          <p:cNvPr id="66" name="Arrow: Right 65">
            <a:extLst>
              <a:ext uri="{FF2B5EF4-FFF2-40B4-BE49-F238E27FC236}">
                <a16:creationId xmlns:a16="http://schemas.microsoft.com/office/drawing/2014/main" id="{5E663965-85D2-4E98-A135-473256C375E6}"/>
              </a:ext>
            </a:extLst>
          </p:cNvPr>
          <p:cNvSpPr/>
          <p:nvPr/>
        </p:nvSpPr>
        <p:spPr>
          <a:xfrm>
            <a:off x="6415298" y="4180051"/>
            <a:ext cx="470018" cy="203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7FE8CBE-F84E-4D62-917B-0E7D0C15116A}"/>
              </a:ext>
            </a:extLst>
          </p:cNvPr>
          <p:cNvSpPr/>
          <p:nvPr/>
        </p:nvSpPr>
        <p:spPr>
          <a:xfrm>
            <a:off x="3777594" y="3120091"/>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32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272D9962-9DB3-45E8-9B9A-9DD9FC2701FC}"/>
              </a:ext>
            </a:extLst>
          </p:cNvPr>
          <p:cNvSpPr/>
          <p:nvPr/>
        </p:nvSpPr>
        <p:spPr>
          <a:xfrm>
            <a:off x="4197892" y="4295775"/>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12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883819" y="4421827"/>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Sproc</a:t>
            </a: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3" idx="2"/>
            <a:endCxn id="65" idx="0"/>
          </p:cNvCxnSpPr>
          <p:nvPr/>
        </p:nvCxnSpPr>
        <p:spPr>
          <a:xfrm rot="16200000" flipH="1">
            <a:off x="5171173" y="3106440"/>
            <a:ext cx="649954" cy="198081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Multidocument 13">
            <a:extLst>
              <a:ext uri="{FF2B5EF4-FFF2-40B4-BE49-F238E27FC236}">
                <a16:creationId xmlns:a16="http://schemas.microsoft.com/office/drawing/2014/main" id="{EDA6022B-C922-4C84-BA88-E681D1948441}"/>
              </a:ext>
            </a:extLst>
          </p:cNvPr>
          <p:cNvSpPr/>
          <p:nvPr/>
        </p:nvSpPr>
        <p:spPr>
          <a:xfrm>
            <a:off x="7274226" y="4409006"/>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Trigger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15" name="Connector: Elbow 14">
            <a:extLst>
              <a:ext uri="{FF2B5EF4-FFF2-40B4-BE49-F238E27FC236}">
                <a16:creationId xmlns:a16="http://schemas.microsoft.com/office/drawing/2014/main" id="{96B740DB-3DD6-4F77-A622-1A0D2F7D48DA}"/>
              </a:ext>
            </a:extLst>
          </p:cNvPr>
          <p:cNvCxnSpPr>
            <a:cxnSpLocks/>
            <a:stCxn id="23" idx="2"/>
            <a:endCxn id="14" idx="0"/>
          </p:cNvCxnSpPr>
          <p:nvPr/>
        </p:nvCxnSpPr>
        <p:spPr>
          <a:xfrm rot="16200000" flipH="1">
            <a:off x="5872788" y="2404826"/>
            <a:ext cx="637133" cy="337122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Multidocument 19">
            <a:extLst>
              <a:ext uri="{FF2B5EF4-FFF2-40B4-BE49-F238E27FC236}">
                <a16:creationId xmlns:a16="http://schemas.microsoft.com/office/drawing/2014/main" id="{9FEE513F-26F8-422C-96BC-47999F6F3EFC}"/>
              </a:ext>
            </a:extLst>
          </p:cNvPr>
          <p:cNvSpPr/>
          <p:nvPr/>
        </p:nvSpPr>
        <p:spPr>
          <a:xfrm>
            <a:off x="8664633" y="440900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4" name="Connector: Elbow 23">
            <a:extLst>
              <a:ext uri="{FF2B5EF4-FFF2-40B4-BE49-F238E27FC236}">
                <a16:creationId xmlns:a16="http://schemas.microsoft.com/office/drawing/2014/main" id="{D8895892-5503-4455-9065-DD298665C1B9}"/>
              </a:ext>
            </a:extLst>
          </p:cNvPr>
          <p:cNvCxnSpPr>
            <a:cxnSpLocks/>
            <a:stCxn id="23" idx="2"/>
            <a:endCxn id="20" idx="0"/>
          </p:cNvCxnSpPr>
          <p:nvPr/>
        </p:nvCxnSpPr>
        <p:spPr>
          <a:xfrm rot="16200000" flipH="1">
            <a:off x="6567991" y="1709622"/>
            <a:ext cx="637132" cy="47616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8DAFD54-5FD3-4BB7-AEEA-5D711B82B365}"/>
              </a:ext>
            </a:extLst>
          </p:cNvPr>
          <p:cNvSpPr/>
          <p:nvPr/>
        </p:nvSpPr>
        <p:spPr>
          <a:xfrm>
            <a:off x="5751320" y="4295775"/>
            <a:ext cx="4147917"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5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or: Elbow 17">
            <a:extLst>
              <a:ext uri="{FF2B5EF4-FFF2-40B4-BE49-F238E27FC236}">
                <a16:creationId xmlns:a16="http://schemas.microsoft.com/office/drawing/2014/main" id="{4D10D0BA-865F-4DC4-8EE7-FD1E69E21331}"/>
              </a:ext>
            </a:extLst>
          </p:cNvPr>
          <p:cNvCxnSpPr>
            <a:stCxn id="21" idx="2"/>
            <a:endCxn id="22" idx="0"/>
          </p:cNvCxnSpPr>
          <p:nvPr/>
        </p:nvCxnSpPr>
        <p:spPr>
          <a:xfrm rot="16200000" flipH="1">
            <a:off x="3302145" y="1785003"/>
            <a:ext cx="424889" cy="70529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D9708393-73E5-4604-A268-A1975CF80781}"/>
              </a:ext>
            </a:extLst>
          </p:cNvPr>
          <p:cNvCxnSpPr>
            <a:stCxn id="22" idx="2"/>
            <a:endCxn id="23" idx="0"/>
          </p:cNvCxnSpPr>
          <p:nvPr/>
        </p:nvCxnSpPr>
        <p:spPr>
          <a:xfrm rot="16200000" flipH="1">
            <a:off x="4010038" y="2595140"/>
            <a:ext cx="352898" cy="931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Flowchart: Document 20">
            <a:extLst>
              <a:ext uri="{FF2B5EF4-FFF2-40B4-BE49-F238E27FC236}">
                <a16:creationId xmlns:a16="http://schemas.microsoft.com/office/drawing/2014/main" id="{E75498FB-CE83-4745-80D5-C5CE4782680F}"/>
              </a:ext>
            </a:extLst>
          </p:cNvPr>
          <p:cNvSpPr/>
          <p:nvPr/>
        </p:nvSpPr>
        <p:spPr>
          <a:xfrm>
            <a:off x="2709017" y="1478422"/>
            <a:ext cx="905854" cy="478410"/>
          </a:xfrm>
          <a:prstGeom prst="flowChart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Account</a:t>
            </a:r>
          </a:p>
        </p:txBody>
      </p:sp>
      <p:sp>
        <p:nvSpPr>
          <p:cNvPr id="22" name="Flowchart: Multidocument 21">
            <a:extLst>
              <a:ext uri="{FF2B5EF4-FFF2-40B4-BE49-F238E27FC236}">
                <a16:creationId xmlns:a16="http://schemas.microsoft.com/office/drawing/2014/main" id="{49410068-FBBA-4A5B-83C0-071DDC2751FF}"/>
              </a:ext>
            </a:extLst>
          </p:cNvPr>
          <p:cNvSpPr/>
          <p:nvPr/>
        </p:nvSpPr>
        <p:spPr>
          <a:xfrm>
            <a:off x="3264493" y="2350093"/>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3" name="Flowchart: Multidocument 22">
            <a:extLst>
              <a:ext uri="{FF2B5EF4-FFF2-40B4-BE49-F238E27FC236}">
                <a16:creationId xmlns:a16="http://schemas.microsoft.com/office/drawing/2014/main" id="{AD66A3F3-B0A2-4AC5-AF3A-95659B00CE43}"/>
              </a:ext>
            </a:extLst>
          </p:cNvPr>
          <p:cNvSpPr/>
          <p:nvPr/>
        </p:nvSpPr>
        <p:spPr>
          <a:xfrm>
            <a:off x="4049589" y="3237432"/>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Container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 name="Flowchart: Multidocument 24">
            <a:extLst>
              <a:ext uri="{FF2B5EF4-FFF2-40B4-BE49-F238E27FC236}">
                <a16:creationId xmlns:a16="http://schemas.microsoft.com/office/drawing/2014/main" id="{F98C6FEC-AFB3-4145-B063-27D7E91E3006}"/>
              </a:ext>
            </a:extLst>
          </p:cNvPr>
          <p:cNvSpPr/>
          <p:nvPr/>
        </p:nvSpPr>
        <p:spPr>
          <a:xfrm>
            <a:off x="4493412" y="4409007"/>
            <a:ext cx="1059678" cy="555477"/>
          </a:xfrm>
          <a:prstGeom prst="flowChartMultidocumen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6" name="Connector: Elbow 25">
            <a:extLst>
              <a:ext uri="{FF2B5EF4-FFF2-40B4-BE49-F238E27FC236}">
                <a16:creationId xmlns:a16="http://schemas.microsoft.com/office/drawing/2014/main" id="{FA9FC0A3-6CDE-4556-9740-C68F1C575475}"/>
              </a:ext>
            </a:extLst>
          </p:cNvPr>
          <p:cNvCxnSpPr>
            <a:stCxn id="23" idx="2"/>
            <a:endCxn id="25" idx="0"/>
          </p:cNvCxnSpPr>
          <p:nvPr/>
        </p:nvCxnSpPr>
        <p:spPr>
          <a:xfrm rot="16200000" flipH="1">
            <a:off x="4482380" y="3795234"/>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Flowchart: Multidocument 64">
            <a:extLst>
              <a:ext uri="{FF2B5EF4-FFF2-40B4-BE49-F238E27FC236}">
                <a16:creationId xmlns:a16="http://schemas.microsoft.com/office/drawing/2014/main" id="{0D0F9BC3-C003-4768-832D-B0E92B1B15A4}"/>
              </a:ext>
            </a:extLst>
          </p:cNvPr>
          <p:cNvSpPr/>
          <p:nvPr/>
        </p:nvSpPr>
        <p:spPr>
          <a:xfrm>
            <a:off x="5883819" y="4421827"/>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Sproc</a:t>
            </a: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6" name="Connector: Elbow 65">
            <a:extLst>
              <a:ext uri="{FF2B5EF4-FFF2-40B4-BE49-F238E27FC236}">
                <a16:creationId xmlns:a16="http://schemas.microsoft.com/office/drawing/2014/main" id="{30250E33-D329-47F3-B772-23345DAB824D}"/>
              </a:ext>
            </a:extLst>
          </p:cNvPr>
          <p:cNvCxnSpPr>
            <a:cxnSpLocks/>
            <a:stCxn id="23" idx="2"/>
            <a:endCxn id="65" idx="0"/>
          </p:cNvCxnSpPr>
          <p:nvPr/>
        </p:nvCxnSpPr>
        <p:spPr>
          <a:xfrm rot="16200000" flipH="1">
            <a:off x="5171173" y="3106440"/>
            <a:ext cx="649954" cy="198081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Multidocument 13">
            <a:extLst>
              <a:ext uri="{FF2B5EF4-FFF2-40B4-BE49-F238E27FC236}">
                <a16:creationId xmlns:a16="http://schemas.microsoft.com/office/drawing/2014/main" id="{EDA6022B-C922-4C84-BA88-E681D1948441}"/>
              </a:ext>
            </a:extLst>
          </p:cNvPr>
          <p:cNvSpPr/>
          <p:nvPr/>
        </p:nvSpPr>
        <p:spPr>
          <a:xfrm>
            <a:off x="7274226" y="4409006"/>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Trigger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15" name="Connector: Elbow 14">
            <a:extLst>
              <a:ext uri="{FF2B5EF4-FFF2-40B4-BE49-F238E27FC236}">
                <a16:creationId xmlns:a16="http://schemas.microsoft.com/office/drawing/2014/main" id="{96B740DB-3DD6-4F77-A622-1A0D2F7D48DA}"/>
              </a:ext>
            </a:extLst>
          </p:cNvPr>
          <p:cNvCxnSpPr>
            <a:cxnSpLocks/>
            <a:stCxn id="23" idx="2"/>
            <a:endCxn id="14" idx="0"/>
          </p:cNvCxnSpPr>
          <p:nvPr/>
        </p:nvCxnSpPr>
        <p:spPr>
          <a:xfrm rot="16200000" flipH="1">
            <a:off x="5872788" y="2404826"/>
            <a:ext cx="637133" cy="337122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Multidocument 19">
            <a:extLst>
              <a:ext uri="{FF2B5EF4-FFF2-40B4-BE49-F238E27FC236}">
                <a16:creationId xmlns:a16="http://schemas.microsoft.com/office/drawing/2014/main" id="{9FEE513F-26F8-422C-96BC-47999F6F3EFC}"/>
              </a:ext>
            </a:extLst>
          </p:cNvPr>
          <p:cNvSpPr/>
          <p:nvPr/>
        </p:nvSpPr>
        <p:spPr>
          <a:xfrm>
            <a:off x="8664633" y="4409005"/>
            <a:ext cx="1059678" cy="555477"/>
          </a:xfrm>
          <a:prstGeom prst="flowChartMultidocumen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4" name="Connector: Elbow 23">
            <a:extLst>
              <a:ext uri="{FF2B5EF4-FFF2-40B4-BE49-F238E27FC236}">
                <a16:creationId xmlns:a16="http://schemas.microsoft.com/office/drawing/2014/main" id="{D8895892-5503-4455-9065-DD298665C1B9}"/>
              </a:ext>
            </a:extLst>
          </p:cNvPr>
          <p:cNvCxnSpPr>
            <a:cxnSpLocks/>
            <a:stCxn id="23" idx="2"/>
            <a:endCxn id="20" idx="0"/>
          </p:cNvCxnSpPr>
          <p:nvPr/>
        </p:nvCxnSpPr>
        <p:spPr>
          <a:xfrm rot="16200000" flipH="1">
            <a:off x="6567991" y="1709622"/>
            <a:ext cx="637132" cy="47616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Flowchart: Multidocument 26">
            <a:extLst>
              <a:ext uri="{FF2B5EF4-FFF2-40B4-BE49-F238E27FC236}">
                <a16:creationId xmlns:a16="http://schemas.microsoft.com/office/drawing/2014/main" id="{047DFB5E-6C8F-4B65-A751-41CCFB8D6DE8}"/>
              </a:ext>
            </a:extLst>
          </p:cNvPr>
          <p:cNvSpPr/>
          <p:nvPr/>
        </p:nvSpPr>
        <p:spPr>
          <a:xfrm>
            <a:off x="10055039" y="4395565"/>
            <a:ext cx="1059678" cy="555477"/>
          </a:xfrm>
          <a:prstGeom prst="flowChartMultidocumen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Conflict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8" name="Connector: Elbow 27">
            <a:extLst>
              <a:ext uri="{FF2B5EF4-FFF2-40B4-BE49-F238E27FC236}">
                <a16:creationId xmlns:a16="http://schemas.microsoft.com/office/drawing/2014/main" id="{5295FCFE-D4E2-4FF5-8046-A0078F72B7D0}"/>
              </a:ext>
            </a:extLst>
          </p:cNvPr>
          <p:cNvCxnSpPr>
            <a:cxnSpLocks/>
            <a:stCxn id="23" idx="2"/>
            <a:endCxn id="27" idx="0"/>
          </p:cNvCxnSpPr>
          <p:nvPr/>
        </p:nvCxnSpPr>
        <p:spPr>
          <a:xfrm rot="16200000" flipH="1">
            <a:off x="7269914" y="1007699"/>
            <a:ext cx="623692" cy="615203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18DAFD54-5FD3-4BB7-AEEA-5D711B82B365}"/>
              </a:ext>
            </a:extLst>
          </p:cNvPr>
          <p:cNvSpPr/>
          <p:nvPr/>
        </p:nvSpPr>
        <p:spPr>
          <a:xfrm>
            <a:off x="9807211" y="4295775"/>
            <a:ext cx="1555334" cy="76912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29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System Internals</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96018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Flowchart: Document 152"/>
          <p:cNvSpPr/>
          <p:nvPr/>
        </p:nvSpPr>
        <p:spPr>
          <a:xfrm>
            <a:off x="2476500" y="40386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a:t>
            </a:r>
          </a:p>
        </p:txBody>
      </p:sp>
      <p:sp>
        <p:nvSpPr>
          <p:cNvPr id="154" name="Flowchart: Document 153"/>
          <p:cNvSpPr/>
          <p:nvPr/>
        </p:nvSpPr>
        <p:spPr>
          <a:xfrm>
            <a:off x="2552700" y="41148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a:t>
            </a:r>
          </a:p>
        </p:txBody>
      </p:sp>
      <p:sp>
        <p:nvSpPr>
          <p:cNvPr id="155" name="Flowchart: Document 154"/>
          <p:cNvSpPr/>
          <p:nvPr/>
        </p:nvSpPr>
        <p:spPr>
          <a:xfrm>
            <a:off x="2628900" y="41910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a:t>
            </a:r>
          </a:p>
        </p:txBody>
      </p:sp>
      <p:sp>
        <p:nvSpPr>
          <p:cNvPr id="156" name="Flowchart: Document 155"/>
          <p:cNvSpPr/>
          <p:nvPr/>
        </p:nvSpPr>
        <p:spPr>
          <a:xfrm>
            <a:off x="2705100" y="42672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Segoe UI Light" panose="020B0502040204020203" pitchFamily="34" charset="0"/>
                <a:cs typeface="Segoe UI Light" panose="020B0502040204020203" pitchFamily="34" charset="0"/>
              </a:rPr>
              <a:t>Containers</a:t>
            </a:r>
          </a:p>
        </p:txBody>
      </p:sp>
      <p:sp>
        <p:nvSpPr>
          <p:cNvPr id="157" name="TextBox 156"/>
          <p:cNvSpPr txBox="1"/>
          <p:nvPr/>
        </p:nvSpPr>
        <p:spPr>
          <a:xfrm>
            <a:off x="2768464" y="3085867"/>
            <a:ext cx="1315291" cy="369332"/>
          </a:xfrm>
          <a:prstGeom prst="rect">
            <a:avLst/>
          </a:prstGeom>
          <a:noFill/>
          <a:ln>
            <a:noFill/>
          </a:ln>
        </p:spPr>
        <p:txBody>
          <a:bodyPr wrap="square" rtlCol="0">
            <a:spAutoFit/>
          </a:bodyPr>
          <a:lstStyle/>
          <a:p>
            <a:r>
              <a:rPr lang="en-US" dirty="0">
                <a:latin typeface="Segoe UI Light" panose="020B0502040204020203" pitchFamily="34" charset="0"/>
                <a:cs typeface="Segoe UI Light" panose="020B0502040204020203" pitchFamily="34" charset="0"/>
              </a:rPr>
              <a:t>Collections</a:t>
            </a:r>
          </a:p>
        </p:txBody>
      </p:sp>
      <p:sp>
        <p:nvSpPr>
          <p:cNvPr id="158" name="TextBox 157"/>
          <p:cNvSpPr txBox="1"/>
          <p:nvPr/>
        </p:nvSpPr>
        <p:spPr>
          <a:xfrm>
            <a:off x="1645854" y="3113308"/>
            <a:ext cx="992440" cy="369332"/>
          </a:xfrm>
          <a:prstGeom prst="rect">
            <a:avLst/>
          </a:prstGeom>
          <a:noFill/>
          <a:ln>
            <a:noFill/>
          </a:ln>
        </p:spPr>
        <p:txBody>
          <a:bodyPr wrap="square" rtlCol="0">
            <a:spAutoFit/>
          </a:bodyPr>
          <a:lstStyle/>
          <a:p>
            <a:r>
              <a:rPr lang="en-US" dirty="0">
                <a:latin typeface="Segoe UI Light" panose="020B0502040204020203" pitchFamily="34" charset="0"/>
                <a:cs typeface="Segoe UI Light" panose="020B0502040204020203" pitchFamily="34" charset="0"/>
              </a:rPr>
              <a:t>Tables</a:t>
            </a:r>
            <a:endParaRPr lang="en-US" sz="2200" dirty="0">
              <a:latin typeface="Segoe UI Light" panose="020B0502040204020203" pitchFamily="34" charset="0"/>
              <a:cs typeface="Segoe UI Light" panose="020B0502040204020203" pitchFamily="34" charset="0"/>
            </a:endParaRPr>
          </a:p>
        </p:txBody>
      </p:sp>
      <p:sp>
        <p:nvSpPr>
          <p:cNvPr id="159" name="TextBox 158"/>
          <p:cNvSpPr txBox="1"/>
          <p:nvPr/>
        </p:nvSpPr>
        <p:spPr>
          <a:xfrm>
            <a:off x="4120308" y="3096742"/>
            <a:ext cx="900548" cy="369332"/>
          </a:xfrm>
          <a:prstGeom prst="rect">
            <a:avLst/>
          </a:prstGeom>
          <a:noFill/>
          <a:ln>
            <a:noFill/>
          </a:ln>
        </p:spPr>
        <p:txBody>
          <a:bodyPr wrap="square" rtlCol="0">
            <a:spAutoFit/>
          </a:bodyPr>
          <a:lstStyle/>
          <a:p>
            <a:r>
              <a:rPr lang="en-US" dirty="0">
                <a:latin typeface="Segoe UI Light" panose="020B0502040204020203" pitchFamily="34" charset="0"/>
                <a:cs typeface="Segoe UI Light" panose="020B0502040204020203" pitchFamily="34" charset="0"/>
              </a:rPr>
              <a:t>Graphs</a:t>
            </a:r>
          </a:p>
        </p:txBody>
      </p:sp>
      <p:grpSp>
        <p:nvGrpSpPr>
          <p:cNvPr id="160" name="Group 159"/>
          <p:cNvGrpSpPr/>
          <p:nvPr/>
        </p:nvGrpSpPr>
        <p:grpSpPr>
          <a:xfrm>
            <a:off x="3100119" y="2537384"/>
            <a:ext cx="495957" cy="602954"/>
            <a:chOff x="1345497" y="1522604"/>
            <a:chExt cx="596149" cy="700081"/>
          </a:xfrm>
          <a:solidFill>
            <a:schemeClr val="accent2">
              <a:lumMod val="60000"/>
              <a:lumOff val="40000"/>
            </a:schemeClr>
          </a:solidFill>
        </p:grpSpPr>
        <p:pic>
          <p:nvPicPr>
            <p:cNvPr id="162" name="Picture 161"/>
            <p:cNvPicPr>
              <a:picLocks noChangeAspect="1"/>
            </p:cNvPicPr>
            <p:nvPr/>
          </p:nvPicPr>
          <p:blipFill>
            <a:blip r:embed="rId4"/>
            <a:stretch>
              <a:fillRect/>
            </a:stretch>
          </p:blipFill>
          <p:spPr>
            <a:xfrm>
              <a:off x="1345497" y="1522604"/>
              <a:ext cx="459514" cy="560559"/>
            </a:xfrm>
            <a:prstGeom prst="rect">
              <a:avLst/>
            </a:prstGeom>
            <a:grpFill/>
          </p:spPr>
        </p:pic>
        <p:pic>
          <p:nvPicPr>
            <p:cNvPr id="163" name="Picture 162"/>
            <p:cNvPicPr>
              <a:picLocks noChangeAspect="1"/>
            </p:cNvPicPr>
            <p:nvPr/>
          </p:nvPicPr>
          <p:blipFill>
            <a:blip r:embed="rId4"/>
            <a:stretch>
              <a:fillRect/>
            </a:stretch>
          </p:blipFill>
          <p:spPr>
            <a:xfrm>
              <a:off x="1408559" y="1593808"/>
              <a:ext cx="459514" cy="560559"/>
            </a:xfrm>
            <a:prstGeom prst="rect">
              <a:avLst/>
            </a:prstGeom>
            <a:grpFill/>
          </p:spPr>
        </p:pic>
        <p:pic>
          <p:nvPicPr>
            <p:cNvPr id="164" name="Picture 163"/>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65" name="Group 164"/>
          <p:cNvGrpSpPr/>
          <p:nvPr/>
        </p:nvGrpSpPr>
        <p:grpSpPr>
          <a:xfrm>
            <a:off x="4313238" y="2483651"/>
            <a:ext cx="477293" cy="647402"/>
            <a:chOff x="2707640" y="3871118"/>
            <a:chExt cx="529298" cy="639523"/>
          </a:xfrm>
          <a:solidFill>
            <a:schemeClr val="accent4">
              <a:lumMod val="40000"/>
              <a:lumOff val="60000"/>
            </a:schemeClr>
          </a:solidFill>
        </p:grpSpPr>
        <p:grpSp>
          <p:nvGrpSpPr>
            <p:cNvPr id="166" name="Group 165"/>
            <p:cNvGrpSpPr/>
            <p:nvPr/>
          </p:nvGrpSpPr>
          <p:grpSpPr>
            <a:xfrm>
              <a:off x="2707640" y="3871118"/>
              <a:ext cx="529298" cy="639523"/>
              <a:chOff x="1345497" y="1522604"/>
              <a:chExt cx="596149" cy="700081"/>
            </a:xfrm>
            <a:grpFill/>
          </p:grpSpPr>
          <p:pic>
            <p:nvPicPr>
              <p:cNvPr id="168" name="Picture 167"/>
              <p:cNvPicPr>
                <a:picLocks noChangeAspect="1"/>
              </p:cNvPicPr>
              <p:nvPr/>
            </p:nvPicPr>
            <p:blipFill>
              <a:blip r:embed="rId4"/>
              <a:stretch>
                <a:fillRect/>
              </a:stretch>
            </p:blipFill>
            <p:spPr>
              <a:xfrm>
                <a:off x="1345497" y="1522604"/>
                <a:ext cx="459514" cy="560559"/>
              </a:xfrm>
              <a:prstGeom prst="rect">
                <a:avLst/>
              </a:prstGeom>
              <a:grpFill/>
            </p:spPr>
          </p:pic>
          <p:pic>
            <p:nvPicPr>
              <p:cNvPr id="169" name="Picture 168"/>
              <p:cNvPicPr>
                <a:picLocks noChangeAspect="1"/>
              </p:cNvPicPr>
              <p:nvPr/>
            </p:nvPicPr>
            <p:blipFill>
              <a:blip r:embed="rId4"/>
              <a:stretch>
                <a:fillRect/>
              </a:stretch>
            </p:blipFill>
            <p:spPr>
              <a:xfrm>
                <a:off x="1408559" y="1593808"/>
                <a:ext cx="459514" cy="560559"/>
              </a:xfrm>
              <a:prstGeom prst="rect">
                <a:avLst/>
              </a:prstGeom>
              <a:grpFill/>
            </p:spPr>
          </p:pic>
          <p:pic>
            <p:nvPicPr>
              <p:cNvPr id="170" name="Picture 169"/>
              <p:cNvPicPr>
                <a:picLocks noChangeAspect="1"/>
              </p:cNvPicPr>
              <p:nvPr/>
            </p:nvPicPr>
            <p:blipFill>
              <a:blip r:embed="rId4"/>
              <a:stretch>
                <a:fillRect/>
              </a:stretch>
            </p:blipFill>
            <p:spPr>
              <a:xfrm>
                <a:off x="1482132" y="1662126"/>
                <a:ext cx="459514" cy="560559"/>
              </a:xfrm>
              <a:prstGeom prst="rect">
                <a:avLst/>
              </a:prstGeom>
              <a:grpFill/>
              <a:ln w="3175">
                <a:noFill/>
              </a:ln>
            </p:spPr>
          </p:pic>
        </p:grpSp>
        <p:pic>
          <p:nvPicPr>
            <p:cNvPr id="167" name="Picture 166"/>
            <p:cNvPicPr>
              <a:picLocks noChangeAspect="1"/>
            </p:cNvPicPr>
            <p:nvPr/>
          </p:nvPicPr>
          <p:blipFill>
            <a:blip r:embed="rId5"/>
            <a:stretch>
              <a:fillRect/>
            </a:stretch>
          </p:blipFill>
          <p:spPr>
            <a:xfrm>
              <a:off x="2888445" y="4116672"/>
              <a:ext cx="298935" cy="302442"/>
            </a:xfrm>
            <a:prstGeom prst="rect">
              <a:avLst/>
            </a:prstGeom>
            <a:grpFill/>
          </p:spPr>
        </p:pic>
      </p:grpSp>
      <p:grpSp>
        <p:nvGrpSpPr>
          <p:cNvPr id="171" name="Group 170"/>
          <p:cNvGrpSpPr/>
          <p:nvPr/>
        </p:nvGrpSpPr>
        <p:grpSpPr>
          <a:xfrm>
            <a:off x="1755145" y="2561620"/>
            <a:ext cx="566603" cy="569433"/>
            <a:chOff x="2624230" y="1291099"/>
            <a:chExt cx="529298" cy="639523"/>
          </a:xfrm>
          <a:solidFill>
            <a:srgbClr val="92D050"/>
          </a:solidFill>
        </p:grpSpPr>
        <p:grpSp>
          <p:nvGrpSpPr>
            <p:cNvPr id="172" name="Group 171"/>
            <p:cNvGrpSpPr/>
            <p:nvPr/>
          </p:nvGrpSpPr>
          <p:grpSpPr>
            <a:xfrm>
              <a:off x="2624230" y="1291099"/>
              <a:ext cx="529298" cy="639523"/>
              <a:chOff x="2624230" y="1291099"/>
              <a:chExt cx="529298" cy="639523"/>
            </a:xfrm>
            <a:grpFill/>
          </p:grpSpPr>
          <p:grpSp>
            <p:nvGrpSpPr>
              <p:cNvPr id="176" name="Group 175"/>
              <p:cNvGrpSpPr/>
              <p:nvPr/>
            </p:nvGrpSpPr>
            <p:grpSpPr>
              <a:xfrm>
                <a:off x="2624230" y="1291099"/>
                <a:ext cx="529298" cy="639523"/>
                <a:chOff x="1345497" y="1522604"/>
                <a:chExt cx="596149" cy="700081"/>
              </a:xfrm>
              <a:grpFill/>
            </p:grpSpPr>
            <p:pic>
              <p:nvPicPr>
                <p:cNvPr id="180" name="Picture 179"/>
                <p:cNvPicPr>
                  <a:picLocks noChangeAspect="1"/>
                </p:cNvPicPr>
                <p:nvPr/>
              </p:nvPicPr>
              <p:blipFill>
                <a:blip r:embed="rId4"/>
                <a:stretch>
                  <a:fillRect/>
                </a:stretch>
              </p:blipFill>
              <p:spPr>
                <a:xfrm>
                  <a:off x="1345497" y="1522604"/>
                  <a:ext cx="459514" cy="560559"/>
                </a:xfrm>
                <a:prstGeom prst="rect">
                  <a:avLst/>
                </a:prstGeom>
                <a:grpFill/>
              </p:spPr>
            </p:pic>
            <p:pic>
              <p:nvPicPr>
                <p:cNvPr id="181" name="Picture 180"/>
                <p:cNvPicPr>
                  <a:picLocks noChangeAspect="1"/>
                </p:cNvPicPr>
                <p:nvPr/>
              </p:nvPicPr>
              <p:blipFill>
                <a:blip r:embed="rId4"/>
                <a:stretch>
                  <a:fillRect/>
                </a:stretch>
              </p:blipFill>
              <p:spPr>
                <a:xfrm>
                  <a:off x="1408559" y="1593808"/>
                  <a:ext cx="459514" cy="560559"/>
                </a:xfrm>
                <a:prstGeom prst="rect">
                  <a:avLst/>
                </a:prstGeom>
                <a:grpFill/>
              </p:spPr>
            </p:pic>
            <p:pic>
              <p:nvPicPr>
                <p:cNvPr id="182" name="Picture 181"/>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77" name="Group 176"/>
              <p:cNvGrpSpPr/>
              <p:nvPr/>
            </p:nvGrpSpPr>
            <p:grpSpPr>
              <a:xfrm>
                <a:off x="2809635" y="1532333"/>
                <a:ext cx="275408" cy="347520"/>
                <a:chOff x="2809635" y="1532333"/>
                <a:chExt cx="275408" cy="347520"/>
              </a:xfrm>
              <a:grpFill/>
            </p:grpSpPr>
            <p:sp>
              <p:nvSpPr>
                <p:cNvPr id="178" name="Rectangle: Rounded Corners 232"/>
                <p:cNvSpPr/>
                <p:nvPr/>
              </p:nvSpPr>
              <p:spPr>
                <a:xfrm>
                  <a:off x="2809635" y="1532333"/>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179" name="Rectangle: Rounded Corners 233"/>
                <p:cNvSpPr/>
                <p:nvPr/>
              </p:nvSpPr>
              <p:spPr>
                <a:xfrm>
                  <a:off x="2886954" y="1569660"/>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pSp>
        </p:grpSp>
        <p:pic>
          <p:nvPicPr>
            <p:cNvPr id="173" name="Picture 172"/>
            <p:cNvPicPr>
              <a:picLocks noChangeAspect="1"/>
            </p:cNvPicPr>
            <p:nvPr/>
          </p:nvPicPr>
          <p:blipFill>
            <a:blip r:embed="rId6"/>
            <a:stretch>
              <a:fillRect/>
            </a:stretch>
          </p:blipFill>
          <p:spPr>
            <a:xfrm>
              <a:off x="2795295" y="1550332"/>
              <a:ext cx="309874" cy="136492"/>
            </a:xfrm>
            <a:prstGeom prst="rect">
              <a:avLst/>
            </a:prstGeom>
            <a:grpFill/>
          </p:spPr>
        </p:pic>
        <p:pic>
          <p:nvPicPr>
            <p:cNvPr id="174" name="Picture 173"/>
            <p:cNvPicPr>
              <a:picLocks noChangeAspect="1"/>
            </p:cNvPicPr>
            <p:nvPr/>
          </p:nvPicPr>
          <p:blipFill>
            <a:blip r:embed="rId6"/>
            <a:stretch>
              <a:fillRect/>
            </a:stretch>
          </p:blipFill>
          <p:spPr>
            <a:xfrm>
              <a:off x="2797939" y="1657523"/>
              <a:ext cx="309874" cy="136492"/>
            </a:xfrm>
            <a:prstGeom prst="rect">
              <a:avLst/>
            </a:prstGeom>
            <a:grpFill/>
          </p:spPr>
        </p:pic>
        <p:pic>
          <p:nvPicPr>
            <p:cNvPr id="175" name="Picture 174"/>
            <p:cNvPicPr>
              <a:picLocks noChangeAspect="1"/>
            </p:cNvPicPr>
            <p:nvPr/>
          </p:nvPicPr>
          <p:blipFill>
            <a:blip r:embed="rId6"/>
            <a:stretch>
              <a:fillRect/>
            </a:stretch>
          </p:blipFill>
          <p:spPr>
            <a:xfrm>
              <a:off x="2797939" y="1764714"/>
              <a:ext cx="309874" cy="136492"/>
            </a:xfrm>
            <a:prstGeom prst="rect">
              <a:avLst/>
            </a:prstGeom>
            <a:grpFill/>
          </p:spPr>
        </p:pic>
      </p:grpSp>
      <p:sp>
        <p:nvSpPr>
          <p:cNvPr id="7" name="Down Arrow 6"/>
          <p:cNvSpPr/>
          <p:nvPr/>
        </p:nvSpPr>
        <p:spPr>
          <a:xfrm rot="1800350">
            <a:off x="3996965" y="3483519"/>
            <a:ext cx="332023" cy="555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Down Arrow 182"/>
          <p:cNvSpPr/>
          <p:nvPr/>
        </p:nvSpPr>
        <p:spPr>
          <a:xfrm>
            <a:off x="3119883" y="3490077"/>
            <a:ext cx="393639" cy="522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Down Arrow 183"/>
          <p:cNvSpPr/>
          <p:nvPr/>
        </p:nvSpPr>
        <p:spPr>
          <a:xfrm rot="19981856">
            <a:off x="2126895" y="3448681"/>
            <a:ext cx="404453" cy="5271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21" name="Group 220"/>
          <p:cNvGrpSpPr/>
          <p:nvPr/>
        </p:nvGrpSpPr>
        <p:grpSpPr>
          <a:xfrm>
            <a:off x="676958" y="5373223"/>
            <a:ext cx="785985" cy="685800"/>
            <a:chOff x="468086" y="2406098"/>
            <a:chExt cx="1110063" cy="1019598"/>
          </a:xfrm>
          <a:solidFill>
            <a:schemeClr val="accent1">
              <a:lumMod val="40000"/>
              <a:lumOff val="60000"/>
            </a:schemeClr>
          </a:solidFill>
        </p:grpSpPr>
        <p:sp>
          <p:nvSpPr>
            <p:cNvPr id="222" name="Oval 221"/>
            <p:cNvSpPr/>
            <p:nvPr/>
          </p:nvSpPr>
          <p:spPr>
            <a:xfrm>
              <a:off x="468086" y="2406098"/>
              <a:ext cx="1110063" cy="1019598"/>
            </a:xfrm>
            <a:prstGeom prst="ellipse">
              <a:avLst/>
            </a:prstGeom>
            <a:solidFill>
              <a:srgbClr val="00B0F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23" name="Rectangle 222"/>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4" name="Rectangle 223"/>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5" name="Rectangle 22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6" name="Rectangle 225"/>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27" name="Curved Connector 226"/>
            <p:cNvCxnSpPr>
              <a:stCxn id="224" idx="3"/>
              <a:endCxn id="226"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8" name="Curved Connector 227"/>
            <p:cNvCxnSpPr>
              <a:endCxn id="223"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p:cNvCxnSpPr>
              <a:stCxn id="224" idx="3"/>
              <a:endCxn id="22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30" name="Group 229"/>
          <p:cNvGrpSpPr/>
          <p:nvPr/>
        </p:nvGrpSpPr>
        <p:grpSpPr>
          <a:xfrm>
            <a:off x="1603570" y="5349602"/>
            <a:ext cx="785985" cy="685800"/>
            <a:chOff x="468086" y="2406098"/>
            <a:chExt cx="1110063" cy="1019598"/>
          </a:xfrm>
          <a:solidFill>
            <a:schemeClr val="accent1">
              <a:lumMod val="40000"/>
              <a:lumOff val="60000"/>
            </a:schemeClr>
          </a:solidFill>
        </p:grpSpPr>
        <p:sp>
          <p:nvSpPr>
            <p:cNvPr id="231" name="Oval 230"/>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32" name="Rectangle 23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6" name="Rectangle 23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7" name="Rectangle 23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8" name="Rectangle 23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0" name="Curved Connector 239"/>
            <p:cNvCxnSpPr>
              <a:stCxn id="236" idx="3"/>
              <a:endCxn id="23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41" name="Curved Connector 240"/>
            <p:cNvCxnSpPr>
              <a:endCxn id="23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p:cNvCxnSpPr>
              <a:stCxn id="236" idx="3"/>
              <a:endCxn id="23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43" name="Group 242"/>
          <p:cNvGrpSpPr/>
          <p:nvPr/>
        </p:nvGrpSpPr>
        <p:grpSpPr>
          <a:xfrm>
            <a:off x="2520532" y="5340461"/>
            <a:ext cx="785985" cy="685800"/>
            <a:chOff x="468086" y="2406098"/>
            <a:chExt cx="1110063" cy="1019598"/>
          </a:xfrm>
          <a:solidFill>
            <a:schemeClr val="accent1">
              <a:lumMod val="40000"/>
              <a:lumOff val="60000"/>
            </a:schemeClr>
          </a:solidFill>
        </p:grpSpPr>
        <p:sp>
          <p:nvSpPr>
            <p:cNvPr id="244" name="Oval 243"/>
            <p:cNvSpPr/>
            <p:nvPr/>
          </p:nvSpPr>
          <p:spPr>
            <a:xfrm>
              <a:off x="468086" y="2406098"/>
              <a:ext cx="1110063" cy="1019598"/>
            </a:xfrm>
            <a:prstGeom prst="ellipse">
              <a:avLst/>
            </a:prstGeom>
            <a:solidFill>
              <a:schemeClr val="accent1">
                <a:lumMod val="40000"/>
                <a:lumOff val="6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45" name="Rectangle 244"/>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6" name="Rectangle 24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7" name="Rectangle 24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8" name="Rectangle 24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9" name="Curved Connector 248"/>
            <p:cNvCxnSpPr>
              <a:stCxn id="246" idx="3"/>
              <a:endCxn id="24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50" name="Curved Connector 249"/>
            <p:cNvCxnSpPr>
              <a:endCxn id="245"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p:cNvCxnSpPr>
              <a:stCxn id="246" idx="3"/>
              <a:endCxn id="24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55" name="Group 254"/>
          <p:cNvGrpSpPr/>
          <p:nvPr/>
        </p:nvGrpSpPr>
        <p:grpSpPr>
          <a:xfrm>
            <a:off x="3452056" y="5317058"/>
            <a:ext cx="785985" cy="685800"/>
            <a:chOff x="468086" y="2406098"/>
            <a:chExt cx="1110063" cy="1019598"/>
          </a:xfrm>
          <a:solidFill>
            <a:schemeClr val="accent1">
              <a:lumMod val="40000"/>
              <a:lumOff val="60000"/>
            </a:schemeClr>
          </a:solidFill>
        </p:grpSpPr>
        <p:sp>
          <p:nvSpPr>
            <p:cNvPr id="258" name="Oval 257"/>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59" name="Rectangle 25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0" name="Rectangle 25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5" name="Rectangle 26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8" name="Rectangle 26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69" name="Curved Connector 268"/>
            <p:cNvCxnSpPr>
              <a:stCxn id="260" idx="3"/>
              <a:endCxn id="26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80" name="Curved Connector 279"/>
            <p:cNvCxnSpPr>
              <a:endCxn id="25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1" name="Curved Connector 280"/>
            <p:cNvCxnSpPr>
              <a:stCxn id="260" idx="3"/>
              <a:endCxn id="26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87" name="Group 286"/>
          <p:cNvGrpSpPr/>
          <p:nvPr/>
        </p:nvGrpSpPr>
        <p:grpSpPr>
          <a:xfrm>
            <a:off x="4383580" y="5307917"/>
            <a:ext cx="785985" cy="685800"/>
            <a:chOff x="468086" y="2406098"/>
            <a:chExt cx="1110063" cy="1019598"/>
          </a:xfrm>
          <a:solidFill>
            <a:schemeClr val="accent1">
              <a:lumMod val="40000"/>
              <a:lumOff val="60000"/>
            </a:schemeClr>
          </a:solidFill>
        </p:grpSpPr>
        <p:sp>
          <p:nvSpPr>
            <p:cNvPr id="288" name="Oval 287"/>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289" name="Rectangle 28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0" name="Rectangle 28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1" name="Rectangle 290"/>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2" name="Rectangle 291"/>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93" name="Curved Connector 292"/>
            <p:cNvCxnSpPr>
              <a:stCxn id="290" idx="3"/>
              <a:endCxn id="292"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5" name="Curved Connector 294"/>
            <p:cNvCxnSpPr>
              <a:endCxn id="28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a:stCxn id="290" idx="3"/>
              <a:endCxn id="291"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00" name="Group 299"/>
          <p:cNvGrpSpPr/>
          <p:nvPr/>
        </p:nvGrpSpPr>
        <p:grpSpPr>
          <a:xfrm>
            <a:off x="5315104" y="5307917"/>
            <a:ext cx="785985" cy="685800"/>
            <a:chOff x="468086" y="2406098"/>
            <a:chExt cx="1110063" cy="1019598"/>
          </a:xfrm>
          <a:solidFill>
            <a:schemeClr val="accent1">
              <a:lumMod val="40000"/>
              <a:lumOff val="60000"/>
            </a:schemeClr>
          </a:solidFill>
        </p:grpSpPr>
        <p:sp>
          <p:nvSpPr>
            <p:cNvPr id="301" name="Oval 300"/>
            <p:cNvSpPr/>
            <p:nvPr/>
          </p:nvSpPr>
          <p:spPr>
            <a:xfrm>
              <a:off x="468086" y="2406098"/>
              <a:ext cx="1110063" cy="1019598"/>
            </a:xfrm>
            <a:prstGeom prst="ellipse">
              <a:avLst/>
            </a:prstGeom>
            <a:solidFill>
              <a:schemeClr val="accent1">
                <a:lumMod val="7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800"/>
            </a:p>
          </p:txBody>
        </p:sp>
        <p:sp>
          <p:nvSpPr>
            <p:cNvPr id="302" name="Rectangle 30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3" name="Rectangle 302"/>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4" name="Rectangle 303"/>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5" name="Rectangle 304"/>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306" name="Curved Connector 305"/>
            <p:cNvCxnSpPr>
              <a:stCxn id="303" idx="3"/>
              <a:endCxn id="305"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7" name="Curved Connector 306"/>
            <p:cNvCxnSpPr>
              <a:endCxn id="30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a:stCxn id="303" idx="3"/>
              <a:endCxn id="304"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09" name="Right Brace 308"/>
          <p:cNvSpPr/>
          <p:nvPr/>
        </p:nvSpPr>
        <p:spPr>
          <a:xfrm rot="5400000">
            <a:off x="3579640" y="3070966"/>
            <a:ext cx="368223" cy="6194851"/>
          </a:xfrm>
          <a:prstGeom prst="rightBrace">
            <a:avLst/>
          </a:prstGeom>
          <a:ln>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sp>
        <p:nvSpPr>
          <p:cNvPr id="310" name="TextBox 309"/>
          <p:cNvSpPr txBox="1"/>
          <p:nvPr/>
        </p:nvSpPr>
        <p:spPr>
          <a:xfrm>
            <a:off x="2429809" y="6307648"/>
            <a:ext cx="2646932"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Resource Partitions</a:t>
            </a:r>
          </a:p>
        </p:txBody>
      </p:sp>
      <p:sp>
        <p:nvSpPr>
          <p:cNvPr id="313" name="Down Arrow 312"/>
          <p:cNvSpPr/>
          <p:nvPr/>
        </p:nvSpPr>
        <p:spPr>
          <a:xfrm rot="21325308">
            <a:off x="3065578" y="2072995"/>
            <a:ext cx="385319" cy="372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4" name="Down Arrow 313"/>
          <p:cNvSpPr/>
          <p:nvPr/>
        </p:nvSpPr>
        <p:spPr>
          <a:xfrm rot="1335975">
            <a:off x="2031096" y="1960386"/>
            <a:ext cx="364063"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8" name="Down Arrow 317"/>
          <p:cNvSpPr/>
          <p:nvPr/>
        </p:nvSpPr>
        <p:spPr>
          <a:xfrm rot="19981856">
            <a:off x="4197959" y="1913613"/>
            <a:ext cx="315355"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9" name="Down Arrow 318"/>
          <p:cNvSpPr/>
          <p:nvPr/>
        </p:nvSpPr>
        <p:spPr>
          <a:xfrm>
            <a:off x="3119883" y="4748960"/>
            <a:ext cx="332174"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0" name="Down Arrow 319"/>
          <p:cNvSpPr/>
          <p:nvPr/>
        </p:nvSpPr>
        <p:spPr>
          <a:xfrm rot="1335975">
            <a:off x="2275231" y="4754087"/>
            <a:ext cx="277193"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1" name="Down Arrow 320"/>
          <p:cNvSpPr/>
          <p:nvPr/>
        </p:nvSpPr>
        <p:spPr>
          <a:xfrm rot="18946275">
            <a:off x="3904332" y="4729033"/>
            <a:ext cx="301995" cy="550829"/>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2" name="TextBox 321"/>
          <p:cNvSpPr txBox="1"/>
          <p:nvPr/>
        </p:nvSpPr>
        <p:spPr>
          <a:xfrm>
            <a:off x="6101089" y="5476062"/>
            <a:ext cx="706877" cy="507831"/>
          </a:xfrm>
          <a:prstGeom prst="rect">
            <a:avLst/>
          </a:prstGeom>
          <a:noFill/>
        </p:spPr>
        <p:txBody>
          <a:bodyPr wrap="square" rtlCol="0">
            <a:spAutoFit/>
          </a:bodyPr>
          <a:lstStyle/>
          <a:p>
            <a:r>
              <a:rPr lang="en-US" sz="2700" b="1" dirty="0">
                <a:solidFill>
                  <a:schemeClr val="bg1"/>
                </a:solidFill>
                <a:latin typeface="Segoe UI Light" panose="020B0502040204020203" pitchFamily="34" charset="0"/>
                <a:cs typeface="Segoe UI Light" panose="020B0502040204020203" pitchFamily="34" charset="0"/>
              </a:rPr>
              <a:t>…</a:t>
            </a:r>
          </a:p>
        </p:txBody>
      </p:sp>
      <p:grpSp>
        <p:nvGrpSpPr>
          <p:cNvPr id="2" name="Group 1"/>
          <p:cNvGrpSpPr/>
          <p:nvPr/>
        </p:nvGrpSpPr>
        <p:grpSpPr>
          <a:xfrm>
            <a:off x="6095512" y="1999453"/>
            <a:ext cx="5905988" cy="4440072"/>
            <a:chOff x="12191024" y="3998906"/>
            <a:chExt cx="11811976" cy="8880144"/>
          </a:xfrm>
        </p:grpSpPr>
        <p:grpSp>
          <p:nvGrpSpPr>
            <p:cNvPr id="323" name="Group 322"/>
            <p:cNvGrpSpPr/>
            <p:nvPr/>
          </p:nvGrpSpPr>
          <p:grpSpPr>
            <a:xfrm>
              <a:off x="13793511" y="3998906"/>
              <a:ext cx="10209489" cy="8880144"/>
              <a:chOff x="14170479" y="6188874"/>
              <a:chExt cx="10209489" cy="8880144"/>
            </a:xfrm>
          </p:grpSpPr>
          <p:sp>
            <p:nvSpPr>
              <p:cNvPr id="324" name="TextBox 323"/>
              <p:cNvSpPr txBox="1"/>
              <p:nvPr/>
            </p:nvSpPr>
            <p:spPr>
              <a:xfrm>
                <a:off x="14268939" y="10575481"/>
                <a:ext cx="10111029" cy="4493537"/>
              </a:xfrm>
              <a:prstGeom prst="rect">
                <a:avLst/>
              </a:prstGeom>
              <a:noFill/>
            </p:spPr>
            <p:txBody>
              <a:bodyPr wrap="square" rtlCol="0">
                <a:spAutoFit/>
              </a:bodyPr>
              <a:lstStyle/>
              <a:p>
                <a:pPr algn="l"/>
                <a:r>
                  <a:rPr lang="en-US" sz="2000" b="1" dirty="0">
                    <a:latin typeface="Segoe UI Light" panose="020B0502040204020203" pitchFamily="34" charset="0"/>
                    <a:cs typeface="Segoe UI Light" panose="020B0502040204020203" pitchFamily="34" charset="0"/>
                  </a:rPr>
                  <a:t>Resource Partition</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A consistent, highly available, and resource governed coordination primitive</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Consists of a replica set with each replica hosting an instance of database engine</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Uniquely belongs to a tenant</a:t>
                </a:r>
              </a:p>
              <a:p>
                <a:pPr marL="228600" indent="-22860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Owns a set of keys</a:t>
                </a:r>
              </a:p>
            </p:txBody>
          </p:sp>
          <p:grpSp>
            <p:nvGrpSpPr>
              <p:cNvPr id="325" name="Group 324"/>
              <p:cNvGrpSpPr/>
              <p:nvPr/>
            </p:nvGrpSpPr>
            <p:grpSpPr>
              <a:xfrm>
                <a:off x="14170479" y="6188874"/>
                <a:ext cx="9782602" cy="4360635"/>
                <a:chOff x="14170479" y="6188874"/>
                <a:chExt cx="9782602" cy="4360635"/>
              </a:xfrm>
            </p:grpSpPr>
            <p:grpSp>
              <p:nvGrpSpPr>
                <p:cNvPr id="326" name="Group 325"/>
                <p:cNvGrpSpPr/>
                <p:nvPr/>
              </p:nvGrpSpPr>
              <p:grpSpPr>
                <a:xfrm>
                  <a:off x="14170479" y="6188874"/>
                  <a:ext cx="4724402" cy="3944583"/>
                  <a:chOff x="376818" y="2357006"/>
                  <a:chExt cx="1414653" cy="1211378"/>
                </a:xfrm>
                <a:solidFill>
                  <a:schemeClr val="accent1">
                    <a:lumMod val="40000"/>
                    <a:lumOff val="60000"/>
                  </a:schemeClr>
                </a:solidFill>
              </p:grpSpPr>
              <p:sp>
                <p:nvSpPr>
                  <p:cNvPr id="335" name="Oval 334"/>
                  <p:cNvSpPr/>
                  <p:nvPr/>
                </p:nvSpPr>
                <p:spPr>
                  <a:xfrm>
                    <a:off x="376818" y="2357006"/>
                    <a:ext cx="1414653" cy="1211378"/>
                  </a:xfrm>
                  <a:prstGeom prst="ellipse">
                    <a:avLst/>
                  </a:prstGeom>
                  <a:solidFill>
                    <a:schemeClr val="accent1">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800">
                      <a:solidFill>
                        <a:schemeClr val="tx1"/>
                      </a:solidFill>
                    </a:endParaRPr>
                  </a:p>
                </p:txBody>
              </p:sp>
              <p:sp>
                <p:nvSpPr>
                  <p:cNvPr id="336" name="Rectangle 335"/>
                  <p:cNvSpPr/>
                  <p:nvPr/>
                </p:nvSpPr>
                <p:spPr>
                  <a:xfrm>
                    <a:off x="976500" y="2505458"/>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7" name="Rectangle 336"/>
                  <p:cNvSpPr/>
                  <p:nvPr/>
                </p:nvSpPr>
                <p:spPr>
                  <a:xfrm>
                    <a:off x="612238" y="2731975"/>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8" name="Rectangle 337"/>
                  <p:cNvSpPr/>
                  <p:nvPr/>
                </p:nvSpPr>
                <p:spPr>
                  <a:xfrm>
                    <a:off x="976541" y="2787503"/>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9" name="Rectangle 338"/>
                  <p:cNvSpPr/>
                  <p:nvPr/>
                </p:nvSpPr>
                <p:spPr>
                  <a:xfrm>
                    <a:off x="976500" y="3077658"/>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solidFill>
                        <a:schemeClr val="tx1"/>
                      </a:solidFill>
                    </a:endParaRPr>
                  </a:p>
                </p:txBody>
              </p:sp>
              <p:cxnSp>
                <p:nvCxnSpPr>
                  <p:cNvPr id="340" name="Curved Connector 339"/>
                  <p:cNvCxnSpPr>
                    <a:stCxn id="337" idx="3"/>
                    <a:endCxn id="339" idx="1"/>
                  </p:cNvCxnSpPr>
                  <p:nvPr/>
                </p:nvCxnSpPr>
                <p:spPr>
                  <a:xfrm>
                    <a:off x="723964" y="2845174"/>
                    <a:ext cx="252536" cy="345683"/>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41" name="Curved Connector 340"/>
                  <p:cNvCxnSpPr>
                    <a:stCxn id="337" idx="3"/>
                    <a:endCxn id="336" idx="1"/>
                  </p:cNvCxnSpPr>
                  <p:nvPr/>
                </p:nvCxnSpPr>
                <p:spPr>
                  <a:xfrm flipV="1">
                    <a:off x="723964" y="2618657"/>
                    <a:ext cx="252536" cy="226517"/>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2" name="Curved Connector 341"/>
                  <p:cNvCxnSpPr>
                    <a:stCxn id="337" idx="3"/>
                    <a:endCxn id="338" idx="1"/>
                  </p:cNvCxnSpPr>
                  <p:nvPr/>
                </p:nvCxnSpPr>
                <p:spPr>
                  <a:xfrm>
                    <a:off x="723964" y="2845174"/>
                    <a:ext cx="252577" cy="55528"/>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27" name="TextBox 326"/>
                <p:cNvSpPr txBox="1"/>
                <p:nvPr/>
              </p:nvSpPr>
              <p:spPr>
                <a:xfrm>
                  <a:off x="14385289" y="8133894"/>
                  <a:ext cx="1366144" cy="1169550"/>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Leader</a:t>
                  </a:r>
                </a:p>
              </p:txBody>
            </p:sp>
            <p:sp>
              <p:nvSpPr>
                <p:cNvPr id="328" name="TextBox 327"/>
                <p:cNvSpPr txBox="1"/>
                <p:nvPr/>
              </p:nvSpPr>
              <p:spPr>
                <a:xfrm>
                  <a:off x="16589539" y="6723488"/>
                  <a:ext cx="1839970" cy="677108"/>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Follower</a:t>
                  </a:r>
                </a:p>
              </p:txBody>
            </p:sp>
            <p:sp>
              <p:nvSpPr>
                <p:cNvPr id="329" name="TextBox 328"/>
                <p:cNvSpPr txBox="1"/>
                <p:nvPr/>
              </p:nvSpPr>
              <p:spPr>
                <a:xfrm>
                  <a:off x="16613545" y="7503706"/>
                  <a:ext cx="1839970" cy="677108"/>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Follower</a:t>
                  </a:r>
                </a:p>
              </p:txBody>
            </p:sp>
            <p:sp>
              <p:nvSpPr>
                <p:cNvPr id="330" name="TextBox 329"/>
                <p:cNvSpPr txBox="1"/>
                <p:nvPr/>
              </p:nvSpPr>
              <p:spPr>
                <a:xfrm>
                  <a:off x="16589539" y="8362306"/>
                  <a:ext cx="2202412" cy="677108"/>
                </a:xfrm>
                <a:prstGeom prst="rect">
                  <a:avLst/>
                </a:prstGeom>
                <a:noFill/>
              </p:spPr>
              <p:txBody>
                <a:bodyPr wrap="square" rtlCol="0">
                  <a:spAutoFit/>
                </a:bodyPr>
                <a:lstStyle/>
                <a:p>
                  <a:pPr algn="l"/>
                  <a:r>
                    <a:rPr lang="en-US" sz="1600" dirty="0">
                      <a:solidFill>
                        <a:schemeClr val="bg1"/>
                      </a:solidFill>
                      <a:latin typeface="Segoe UI Light" panose="020B0502040204020203" pitchFamily="34" charset="0"/>
                      <a:cs typeface="Segoe UI Light" panose="020B0502040204020203" pitchFamily="34" charset="0"/>
                    </a:rPr>
                    <a:t>Forwarder</a:t>
                  </a:r>
                </a:p>
              </p:txBody>
            </p:sp>
            <p:sp>
              <p:nvSpPr>
                <p:cNvPr id="331" name="TextBox 330"/>
                <p:cNvSpPr txBox="1"/>
                <p:nvPr/>
              </p:nvSpPr>
              <p:spPr>
                <a:xfrm>
                  <a:off x="15261041" y="9366803"/>
                  <a:ext cx="2195108" cy="677108"/>
                </a:xfrm>
                <a:prstGeom prst="rect">
                  <a:avLst/>
                </a:prstGeom>
                <a:noFill/>
              </p:spPr>
              <p:txBody>
                <a:bodyPr wrap="square" rtlCol="0">
                  <a:spAutoFit/>
                </a:bodyPr>
                <a:lstStyle/>
                <a:p>
                  <a:r>
                    <a:rPr lang="en-US" sz="1600" dirty="0">
                      <a:solidFill>
                        <a:schemeClr val="bg1"/>
                      </a:solidFill>
                      <a:latin typeface="Segoe UI Light" panose="020B0502040204020203" pitchFamily="34" charset="0"/>
                      <a:cs typeface="Segoe UI Light" panose="020B0502040204020203" pitchFamily="34" charset="0"/>
                    </a:rPr>
                    <a:t>Replica set</a:t>
                  </a:r>
                </a:p>
              </p:txBody>
            </p:sp>
            <p:sp>
              <p:nvSpPr>
                <p:cNvPr id="332" name="Right Brace 331"/>
                <p:cNvSpPr/>
                <p:nvPr/>
              </p:nvSpPr>
              <p:spPr>
                <a:xfrm rot="5400000">
                  <a:off x="16011031" y="8035038"/>
                  <a:ext cx="720890" cy="2638536"/>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cxnSp>
              <p:nvCxnSpPr>
                <p:cNvPr id="333" name="Curved Connector 332"/>
                <p:cNvCxnSpPr/>
                <p:nvPr/>
              </p:nvCxnSpPr>
              <p:spPr>
                <a:xfrm>
                  <a:off x="16517124" y="9036818"/>
                  <a:ext cx="3732888" cy="92122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334" name="TextBox 333"/>
                <p:cNvSpPr txBox="1"/>
                <p:nvPr/>
              </p:nvSpPr>
              <p:spPr>
                <a:xfrm>
                  <a:off x="20150965" y="9379959"/>
                  <a:ext cx="3802116" cy="1169550"/>
                </a:xfrm>
                <a:prstGeom prst="rect">
                  <a:avLst/>
                </a:prstGeom>
                <a:noFill/>
              </p:spPr>
              <p:txBody>
                <a:bodyPr wrap="square" rtlCol="0">
                  <a:spAutoFit/>
                </a:bodyPr>
                <a:lstStyle/>
                <a:p>
                  <a:pPr algn="l"/>
                  <a:r>
                    <a:rPr lang="en-US" sz="1600" dirty="0">
                      <a:latin typeface="Segoe UI Light" panose="020B0502040204020203" pitchFamily="34" charset="0"/>
                      <a:cs typeface="Segoe UI Light" panose="020B0502040204020203" pitchFamily="34" charset="0"/>
                    </a:rPr>
                    <a:t>To a remote resource partition(s)</a:t>
                  </a:r>
                </a:p>
              </p:txBody>
            </p:sp>
          </p:grpSp>
        </p:grpSp>
        <p:cxnSp>
          <p:nvCxnSpPr>
            <p:cNvPr id="9" name="Straight Arrow Connector 8"/>
            <p:cNvCxnSpPr/>
            <p:nvPr/>
          </p:nvCxnSpPr>
          <p:spPr>
            <a:xfrm flipV="1">
              <a:off x="12191024" y="7374577"/>
              <a:ext cx="2013862" cy="29125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43" name="TextBox 342"/>
          <p:cNvSpPr txBox="1"/>
          <p:nvPr/>
        </p:nvSpPr>
        <p:spPr>
          <a:xfrm>
            <a:off x="2570409" y="1702522"/>
            <a:ext cx="1315291" cy="369332"/>
          </a:xfrm>
          <a:prstGeom prst="rect">
            <a:avLst/>
          </a:prstGeom>
          <a:noFill/>
          <a:ln>
            <a:noFill/>
          </a:ln>
        </p:spPr>
        <p:txBody>
          <a:bodyPr wrap="square" rtlCol="0">
            <a:spAutoFit/>
          </a:bodyPr>
          <a:lstStyle/>
          <a:p>
            <a:pPr algn="ctr"/>
            <a:r>
              <a:rPr lang="en-US" dirty="0">
                <a:latin typeface="Segoe UI Light" panose="020B0502040204020203" pitchFamily="34" charset="0"/>
                <a:cs typeface="Segoe UI Light" panose="020B0502040204020203" pitchFamily="34" charset="0"/>
              </a:rPr>
              <a:t>Tenants</a:t>
            </a:r>
          </a:p>
        </p:txBody>
      </p:sp>
      <p:grpSp>
        <p:nvGrpSpPr>
          <p:cNvPr id="137" name="Group 136"/>
          <p:cNvGrpSpPr/>
          <p:nvPr/>
        </p:nvGrpSpPr>
        <p:grpSpPr>
          <a:xfrm>
            <a:off x="2174291" y="817844"/>
            <a:ext cx="2189436" cy="911744"/>
            <a:chOff x="8662987" y="4396646"/>
            <a:chExt cx="2370335" cy="994781"/>
          </a:xfrm>
        </p:grpSpPr>
        <p:sp>
          <p:nvSpPr>
            <p:cNvPr id="138" name="Freeform 137"/>
            <p:cNvSpPr>
              <a:spLocks/>
            </p:cNvSpPr>
            <p:nvPr/>
          </p:nvSpPr>
          <p:spPr bwMode="auto">
            <a:xfrm>
              <a:off x="9587308"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7" name="Freeform 186"/>
            <p:cNvSpPr>
              <a:spLocks/>
            </p:cNvSpPr>
            <p:nvPr/>
          </p:nvSpPr>
          <p:spPr bwMode="auto">
            <a:xfrm>
              <a:off x="91155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8" name="Freeform 187"/>
            <p:cNvSpPr>
              <a:spLocks/>
            </p:cNvSpPr>
            <p:nvPr/>
          </p:nvSpPr>
          <p:spPr bwMode="auto">
            <a:xfrm>
              <a:off x="10075934"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p>
          </p:txBody>
        </p:sp>
        <p:sp>
          <p:nvSpPr>
            <p:cNvPr id="189" name="Freeform 188"/>
            <p:cNvSpPr>
              <a:spLocks/>
            </p:cNvSpPr>
            <p:nvPr/>
          </p:nvSpPr>
          <p:spPr bwMode="auto">
            <a:xfrm>
              <a:off x="93591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0" name="Freeform 189"/>
            <p:cNvSpPr>
              <a:spLocks/>
            </p:cNvSpPr>
            <p:nvPr/>
          </p:nvSpPr>
          <p:spPr bwMode="auto">
            <a:xfrm>
              <a:off x="9888078"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nvGrpSpPr>
            <p:cNvPr id="191" name="Group 190"/>
            <p:cNvGrpSpPr/>
            <p:nvPr/>
          </p:nvGrpSpPr>
          <p:grpSpPr>
            <a:xfrm>
              <a:off x="9646658" y="4819932"/>
              <a:ext cx="326294" cy="521835"/>
              <a:chOff x="9870594" y="4096783"/>
              <a:chExt cx="987037" cy="1578550"/>
            </a:xfrm>
          </p:grpSpPr>
          <p:sp>
            <p:nvSpPr>
              <p:cNvPr id="196" name="Rectangle: Rounded Corners 10"/>
              <p:cNvSpPr/>
              <p:nvPr/>
            </p:nvSpPr>
            <p:spPr>
              <a:xfrm>
                <a:off x="9870594" y="4096783"/>
                <a:ext cx="987037" cy="1578550"/>
              </a:xfrm>
              <a:prstGeom prst="roundRect">
                <a:avLst>
                  <a:gd name="adj" fmla="val 757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grpSp>
            <p:nvGrpSpPr>
              <p:cNvPr id="197" name="Group 196"/>
              <p:cNvGrpSpPr/>
              <p:nvPr/>
            </p:nvGrpSpPr>
            <p:grpSpPr>
              <a:xfrm>
                <a:off x="10040340" y="4272898"/>
                <a:ext cx="647543" cy="188007"/>
                <a:chOff x="10040340" y="4272898"/>
                <a:chExt cx="647543" cy="188007"/>
              </a:xfrm>
            </p:grpSpPr>
            <p:sp>
              <p:nvSpPr>
                <p:cNvPr id="204" name="Rectangle: Rounded Corners 18"/>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5" name="Oval 204"/>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8" name="Group 197"/>
              <p:cNvGrpSpPr/>
              <p:nvPr/>
            </p:nvGrpSpPr>
            <p:grpSpPr>
              <a:xfrm>
                <a:off x="10040340" y="4533545"/>
                <a:ext cx="647543" cy="188007"/>
                <a:chOff x="10040340" y="4272898"/>
                <a:chExt cx="647543" cy="188007"/>
              </a:xfrm>
            </p:grpSpPr>
            <p:sp>
              <p:nvSpPr>
                <p:cNvPr id="202" name="Rectangle: Rounded Corners 16"/>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3" name="Oval 202"/>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9" name="Group 198"/>
              <p:cNvGrpSpPr/>
              <p:nvPr/>
            </p:nvGrpSpPr>
            <p:grpSpPr>
              <a:xfrm>
                <a:off x="10040340" y="4786108"/>
                <a:ext cx="647543" cy="188007"/>
                <a:chOff x="10040340" y="4272898"/>
                <a:chExt cx="647543" cy="188007"/>
              </a:xfrm>
            </p:grpSpPr>
            <p:sp>
              <p:nvSpPr>
                <p:cNvPr id="200" name="Rectangle: Rounded Corners 1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1" name="Oval 200"/>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sp>
          <p:nvSpPr>
            <p:cNvPr id="192" name="Freeform 191"/>
            <p:cNvSpPr>
              <a:spLocks/>
            </p:cNvSpPr>
            <p:nvPr/>
          </p:nvSpPr>
          <p:spPr bwMode="auto">
            <a:xfrm>
              <a:off x="86629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3" name="Freeform 192"/>
            <p:cNvSpPr>
              <a:spLocks/>
            </p:cNvSpPr>
            <p:nvPr/>
          </p:nvSpPr>
          <p:spPr bwMode="auto">
            <a:xfrm>
              <a:off x="8864723"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4" name="Freeform 193"/>
            <p:cNvSpPr>
              <a:spLocks/>
            </p:cNvSpPr>
            <p:nvPr/>
          </p:nvSpPr>
          <p:spPr bwMode="auto">
            <a:xfrm>
              <a:off x="10657610"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p>
          </p:txBody>
        </p:sp>
        <p:sp>
          <p:nvSpPr>
            <p:cNvPr id="195" name="Freeform 194"/>
            <p:cNvSpPr>
              <a:spLocks/>
            </p:cNvSpPr>
            <p:nvPr/>
          </p:nvSpPr>
          <p:spPr bwMode="auto">
            <a:xfrm>
              <a:off x="10366535"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sp>
        <p:nvSpPr>
          <p:cNvPr id="142" name="Title 2">
            <a:extLst>
              <a:ext uri="{FF2B5EF4-FFF2-40B4-BE49-F238E27FC236}">
                <a16:creationId xmlns:a16="http://schemas.microsoft.com/office/drawing/2014/main" id="{17F507F2-1CD1-4A9A-B147-5FEC8940AC1E}"/>
              </a:ext>
            </a:extLst>
          </p:cNvPr>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System design (</a:t>
            </a:r>
            <a:r>
              <a:rPr lang="en-US" sz="3000" dirty="0"/>
              <a:t>logical</a:t>
            </a:r>
            <a:r>
              <a:rPr kumimoji="0" lang="en-US" sz="30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a:t>
            </a:r>
          </a:p>
        </p:txBody>
      </p:sp>
    </p:spTree>
    <p:custDataLst>
      <p:tags r:id="rId1"/>
    </p:custDataLst>
    <p:extLst>
      <p:ext uri="{BB962C8B-B14F-4D97-AF65-F5344CB8AC3E}">
        <p14:creationId xmlns:p14="http://schemas.microsoft.com/office/powerpoint/2010/main" val="401706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itle 2"/>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System topology (behind the scenes)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9364" y="1056772"/>
            <a:ext cx="8613272" cy="4744456"/>
          </a:xfrm>
          <a:prstGeom prst="rect">
            <a:avLst/>
          </a:prstGeom>
          <a:solidFill>
            <a:schemeClr val="bg1"/>
          </a:solidFill>
        </p:spPr>
      </p:pic>
    </p:spTree>
    <p:extLst>
      <p:ext uri="{BB962C8B-B14F-4D97-AF65-F5344CB8AC3E}">
        <p14:creationId xmlns:p14="http://schemas.microsoft.com/office/powerpoint/2010/main" val="1910901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Request Units</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142006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Request Units</a:t>
            </a:r>
          </a:p>
        </p:txBody>
      </p:sp>
      <p:sp>
        <p:nvSpPr>
          <p:cNvPr id="4" name="TextBox 3"/>
          <p:cNvSpPr txBox="1"/>
          <p:nvPr/>
        </p:nvSpPr>
        <p:spPr>
          <a:xfrm>
            <a:off x="5711515" y="2050410"/>
            <a:ext cx="5735415"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Request Units (RU) is a rate-based currency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Abstracts physical resources for performing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Key to providing isolation in a multi-tenant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lumMod val="75000"/>
                  <a:lumOff val="25000"/>
                </a:prstClr>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Enables SLAs for predictable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Foreground and background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grpSp>
        <p:nvGrpSpPr>
          <p:cNvPr id="33" name="Group 32"/>
          <p:cNvGrpSpPr/>
          <p:nvPr/>
        </p:nvGrpSpPr>
        <p:grpSpPr>
          <a:xfrm>
            <a:off x="510448" y="1645085"/>
            <a:ext cx="4019653" cy="3140645"/>
            <a:chOff x="0" y="1512533"/>
            <a:chExt cx="2023240" cy="1530330"/>
          </a:xfrm>
        </p:grpSpPr>
        <p:sp>
          <p:nvSpPr>
            <p:cNvPr id="34" name="Cube 33"/>
            <p:cNvSpPr/>
            <p:nvPr/>
          </p:nvSpPr>
          <p:spPr bwMode="auto">
            <a:xfrm>
              <a:off x="670536" y="2296237"/>
              <a:ext cx="906672" cy="746626"/>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5" name="Group 34"/>
            <p:cNvGrpSpPr/>
            <p:nvPr/>
          </p:nvGrpSpPr>
          <p:grpSpPr>
            <a:xfrm>
              <a:off x="721259" y="2563467"/>
              <a:ext cx="210717" cy="337608"/>
              <a:chOff x="1816538" y="5583257"/>
              <a:chExt cx="702664" cy="719810"/>
            </a:xfrm>
          </p:grpSpPr>
          <p:sp>
            <p:nvSpPr>
              <p:cNvPr id="77"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78" name="Group 77"/>
              <p:cNvGrpSpPr/>
              <p:nvPr/>
            </p:nvGrpSpPr>
            <p:grpSpPr>
              <a:xfrm>
                <a:off x="1816538" y="5583257"/>
                <a:ext cx="518446" cy="717700"/>
                <a:chOff x="13103226" y="2775830"/>
                <a:chExt cx="1039812" cy="1407232"/>
              </a:xfrm>
            </p:grpSpPr>
            <p:sp>
              <p:nvSpPr>
                <p:cNvPr id="79"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36" name="Group 35"/>
            <p:cNvGrpSpPr/>
            <p:nvPr/>
          </p:nvGrpSpPr>
          <p:grpSpPr>
            <a:xfrm>
              <a:off x="929974" y="2565011"/>
              <a:ext cx="203345" cy="351606"/>
              <a:chOff x="7205045" y="4706015"/>
              <a:chExt cx="495182" cy="1033105"/>
            </a:xfrm>
          </p:grpSpPr>
          <p:sp>
            <p:nvSpPr>
              <p:cNvPr id="45"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9"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3"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4"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5"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6"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7"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8"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9"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0"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1"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62"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3"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4"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5"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6"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7"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8"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9"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0"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1"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2"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3"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4"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5"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6"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37" name="Flowchart: Direct Access Storage 36"/>
            <p:cNvSpPr/>
            <p:nvPr/>
          </p:nvSpPr>
          <p:spPr bwMode="auto">
            <a:xfrm>
              <a:off x="1168306" y="2560215"/>
              <a:ext cx="136912" cy="348464"/>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cxnSp>
          <p:nvCxnSpPr>
            <p:cNvPr id="39" name="Curved Connector 38"/>
            <p:cNvCxnSpPr>
              <a:stCxn id="44" idx="2"/>
              <a:endCxn id="79" idx="0"/>
            </p:cNvCxnSpPr>
            <p:nvPr/>
          </p:nvCxnSpPr>
          <p:spPr>
            <a:xfrm>
              <a:off x="603332" y="2017554"/>
              <a:ext cx="195664" cy="545913"/>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p:cNvSpPr txBox="1"/>
            <p:nvPr/>
          </p:nvSpPr>
          <p:spPr>
            <a:xfrm>
              <a:off x="1516635" y="1991929"/>
              <a:ext cx="506605" cy="16496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IOPS</a:t>
              </a:r>
            </a:p>
          </p:txBody>
        </p:sp>
        <p:cxnSp>
          <p:nvCxnSpPr>
            <p:cNvPr id="41" name="Curved Connector 40"/>
            <p:cNvCxnSpPr>
              <a:stCxn id="40" idx="2"/>
              <a:endCxn id="37" idx="0"/>
            </p:cNvCxnSpPr>
            <p:nvPr/>
          </p:nvCxnSpPr>
          <p:spPr>
            <a:xfrm flipH="1">
              <a:off x="1236762" y="2156895"/>
              <a:ext cx="533175" cy="40332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TextBox 41"/>
            <p:cNvSpPr txBox="1"/>
            <p:nvPr/>
          </p:nvSpPr>
          <p:spPr>
            <a:xfrm>
              <a:off x="1129038" y="1512533"/>
              <a:ext cx="894202" cy="16496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CPU</a:t>
              </a:r>
            </a:p>
          </p:txBody>
        </p:sp>
        <p:cxnSp>
          <p:nvCxnSpPr>
            <p:cNvPr id="43" name="Curved Connector 42"/>
            <p:cNvCxnSpPr>
              <a:stCxn id="42" idx="1"/>
              <a:endCxn id="61" idx="0"/>
            </p:cNvCxnSpPr>
            <p:nvPr/>
          </p:nvCxnSpPr>
          <p:spPr>
            <a:xfrm flipH="1">
              <a:off x="1031647" y="1595016"/>
              <a:ext cx="97391" cy="969995"/>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TextBox 43"/>
            <p:cNvSpPr txBox="1"/>
            <p:nvPr/>
          </p:nvSpPr>
          <p:spPr>
            <a:xfrm>
              <a:off x="0" y="1852588"/>
              <a:ext cx="1206665" cy="16496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Memory</a:t>
              </a:r>
            </a:p>
          </p:txBody>
        </p:sp>
      </p:grpSp>
    </p:spTree>
    <p:extLst>
      <p:ext uri="{BB962C8B-B14F-4D97-AF65-F5344CB8AC3E}">
        <p14:creationId xmlns:p14="http://schemas.microsoft.com/office/powerpoint/2010/main" val="238922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Turnkey Global Distribution</a:t>
            </a:r>
          </a:p>
        </p:txBody>
      </p:sp>
      <p:sp>
        <p:nvSpPr>
          <p:cNvPr id="6" name="TextBox 5"/>
          <p:cNvSpPr txBox="1"/>
          <p:nvPr/>
        </p:nvSpPr>
        <p:spPr>
          <a:xfrm>
            <a:off x="5711515" y="2050410"/>
            <a:ext cx="507242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Worldwide presence as a Foundational Azure service</a:t>
            </a:r>
            <a:b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multi-region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Multi-homing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Manual and automatic failovers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Designed for High Availability</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168" y="1956832"/>
            <a:ext cx="4362875" cy="2401902"/>
          </a:xfrm>
          <a:prstGeom prst="rect">
            <a:avLst/>
          </a:prstGeom>
        </p:spPr>
      </p:pic>
    </p:spTree>
    <p:extLst>
      <p:ext uri="{BB962C8B-B14F-4D97-AF65-F5344CB8AC3E}">
        <p14:creationId xmlns:p14="http://schemas.microsoft.com/office/powerpoint/2010/main" val="2046613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Request Units</a:t>
            </a:r>
          </a:p>
        </p:txBody>
      </p:sp>
      <p:sp>
        <p:nvSpPr>
          <p:cNvPr id="4" name="TextBox 3"/>
          <p:cNvSpPr txBox="1"/>
          <p:nvPr/>
        </p:nvSpPr>
        <p:spPr>
          <a:xfrm>
            <a:off x="5711515" y="2050410"/>
            <a:ext cx="507242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Normalized across various access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1 RU =  1 read of 1 KB record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Each request consumes fixed RUs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Applies to reads, writes, queries, and stored procedure 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grpSp>
        <p:nvGrpSpPr>
          <p:cNvPr id="10" name="Group 9"/>
          <p:cNvGrpSpPr/>
          <p:nvPr/>
        </p:nvGrpSpPr>
        <p:grpSpPr>
          <a:xfrm>
            <a:off x="440902" y="1331319"/>
            <a:ext cx="4431349" cy="4577502"/>
            <a:chOff x="277129" y="1318331"/>
            <a:chExt cx="4895871" cy="4918695"/>
          </a:xfrm>
        </p:grpSpPr>
        <p:grpSp>
          <p:nvGrpSpPr>
            <p:cNvPr id="88" name="Group 87"/>
            <p:cNvGrpSpPr/>
            <p:nvPr/>
          </p:nvGrpSpPr>
          <p:grpSpPr>
            <a:xfrm>
              <a:off x="277129" y="1318331"/>
              <a:ext cx="4895871" cy="4918695"/>
              <a:chOff x="2800456" y="1826843"/>
              <a:chExt cx="3158417" cy="2906966"/>
            </a:xfrm>
          </p:grpSpPr>
          <p:sp>
            <p:nvSpPr>
              <p:cNvPr id="90" name="Rectangle 89"/>
              <p:cNvSpPr/>
              <p:nvPr/>
            </p:nvSpPr>
            <p:spPr bwMode="auto">
              <a:xfrm>
                <a:off x="2800456" y="1871427"/>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Segoe UI Light" panose="020B0502040204020203" pitchFamily="34" charset="0"/>
                    <a:ea typeface="Segoe UI" pitchFamily="34" charset="0"/>
                    <a:cs typeface="Segoe UI Light" panose="020B0502040204020203" pitchFamily="34" charset="0"/>
                  </a:rPr>
                  <a:t>GET</a:t>
                </a:r>
              </a:p>
            </p:txBody>
          </p:sp>
          <p:cxnSp>
            <p:nvCxnSpPr>
              <p:cNvPr id="91" name="Straight Arrow Connector 90"/>
              <p:cNvCxnSpPr>
                <a:stCxn id="90" idx="3"/>
                <a:endCxn id="92" idx="1"/>
              </p:cNvCxnSpPr>
              <p:nvPr/>
            </p:nvCxnSpPr>
            <p:spPr>
              <a:xfrm flipV="1">
                <a:off x="3665685" y="2045792"/>
                <a:ext cx="253408" cy="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Flowchart: Document 91"/>
              <p:cNvSpPr/>
              <p:nvPr/>
            </p:nvSpPr>
            <p:spPr>
              <a:xfrm>
                <a:off x="3919093" y="1894492"/>
                <a:ext cx="945914" cy="302599"/>
              </a:xfrm>
              <a:prstGeom prst="flowChartDocument">
                <a:avLst/>
              </a:prstGeom>
              <a:noFill/>
              <a:ln>
                <a:solidFill>
                  <a:srgbClr val="0B817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93" name="Group 92"/>
              <p:cNvGrpSpPr/>
              <p:nvPr/>
            </p:nvGrpSpPr>
            <p:grpSpPr>
              <a:xfrm>
                <a:off x="5316153" y="1826843"/>
                <a:ext cx="310412" cy="330533"/>
                <a:chOff x="5444930" y="4371627"/>
                <a:chExt cx="1888200" cy="1235107"/>
              </a:xfrm>
            </p:grpSpPr>
            <p:sp>
              <p:nvSpPr>
                <p:cNvPr id="496" name="Cube 495"/>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497" name="Group 496"/>
                <p:cNvGrpSpPr/>
                <p:nvPr/>
              </p:nvGrpSpPr>
              <p:grpSpPr>
                <a:xfrm>
                  <a:off x="5567705" y="4821529"/>
                  <a:ext cx="545671" cy="602367"/>
                  <a:chOff x="1816538" y="5583257"/>
                  <a:chExt cx="702664" cy="719810"/>
                </a:xfrm>
              </p:grpSpPr>
              <p:sp>
                <p:nvSpPr>
                  <p:cNvPr id="532"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533" name="Group 532"/>
                  <p:cNvGrpSpPr/>
                  <p:nvPr/>
                </p:nvGrpSpPr>
                <p:grpSpPr>
                  <a:xfrm>
                    <a:off x="1816538" y="5583257"/>
                    <a:ext cx="518446" cy="717700"/>
                    <a:chOff x="13103226" y="2775830"/>
                    <a:chExt cx="1039812" cy="1407232"/>
                  </a:xfrm>
                </p:grpSpPr>
                <p:sp>
                  <p:nvSpPr>
                    <p:cNvPr id="534"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5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498" name="Group 497"/>
                <p:cNvGrpSpPr/>
                <p:nvPr/>
              </p:nvGrpSpPr>
              <p:grpSpPr>
                <a:xfrm>
                  <a:off x="6124845" y="4759389"/>
                  <a:ext cx="450265" cy="763553"/>
                  <a:chOff x="7205045" y="4706015"/>
                  <a:chExt cx="495182" cy="1033105"/>
                </a:xfrm>
              </p:grpSpPr>
              <p:sp>
                <p:nvSpPr>
                  <p:cNvPr id="50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0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51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1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2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3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3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499" name="Flowchart: Direct Access Storage 498"/>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sp>
            <p:nvSpPr>
              <p:cNvPr id="95" name="Flowchart: Multidocument 94"/>
              <p:cNvSpPr/>
              <p:nvPr/>
            </p:nvSpPr>
            <p:spPr bwMode="auto">
              <a:xfrm>
                <a:off x="3942833" y="2564029"/>
                <a:ext cx="861534" cy="461247"/>
              </a:xfrm>
              <a:prstGeom prst="flowChartMultidocument">
                <a:avLst/>
              </a:prstGeom>
              <a:noFill/>
              <a:ln>
                <a:solidFill>
                  <a:srgbClr val="0B81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7" name="Rectangle 96"/>
              <p:cNvSpPr/>
              <p:nvPr/>
            </p:nvSpPr>
            <p:spPr bwMode="auto">
              <a:xfrm>
                <a:off x="2836322" y="2620913"/>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7030A0"/>
                    </a:solidFill>
                    <a:effectLst/>
                    <a:uLnTx/>
                    <a:uFillTx/>
                    <a:latin typeface="Segoe UI Light" panose="020B0502040204020203" pitchFamily="34" charset="0"/>
                    <a:ea typeface="Segoe UI" pitchFamily="34" charset="0"/>
                    <a:cs typeface="Segoe UI Light" panose="020B0502040204020203" pitchFamily="34" charset="0"/>
                  </a:rPr>
                  <a:t>POST</a:t>
                </a:r>
              </a:p>
            </p:txBody>
          </p:sp>
          <p:cxnSp>
            <p:nvCxnSpPr>
              <p:cNvPr id="98" name="Straight Arrow Connector 97"/>
              <p:cNvCxnSpPr>
                <a:stCxn id="97" idx="3"/>
                <a:endCxn id="95" idx="1"/>
              </p:cNvCxnSpPr>
              <p:nvPr/>
            </p:nvCxnSpPr>
            <p:spPr>
              <a:xfrm flipV="1">
                <a:off x="3701551" y="2794653"/>
                <a:ext cx="241282" cy="7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5293583" y="2364940"/>
                <a:ext cx="310412" cy="330533"/>
                <a:chOff x="5444930" y="4371627"/>
                <a:chExt cx="1888200" cy="1235107"/>
              </a:xfrm>
            </p:grpSpPr>
            <p:sp>
              <p:nvSpPr>
                <p:cNvPr id="449" name="Cube 448"/>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450" name="Group 449"/>
                <p:cNvGrpSpPr/>
                <p:nvPr/>
              </p:nvGrpSpPr>
              <p:grpSpPr>
                <a:xfrm>
                  <a:off x="5567705" y="4821529"/>
                  <a:ext cx="545671" cy="602367"/>
                  <a:chOff x="1816538" y="5583257"/>
                  <a:chExt cx="702664" cy="719810"/>
                </a:xfrm>
              </p:grpSpPr>
              <p:sp>
                <p:nvSpPr>
                  <p:cNvPr id="485"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486" name="Group 485"/>
                  <p:cNvGrpSpPr/>
                  <p:nvPr/>
                </p:nvGrpSpPr>
                <p:grpSpPr>
                  <a:xfrm>
                    <a:off x="1816538" y="5583257"/>
                    <a:ext cx="518446" cy="717700"/>
                    <a:chOff x="13103226" y="2775830"/>
                    <a:chExt cx="1039812" cy="1407232"/>
                  </a:xfrm>
                </p:grpSpPr>
                <p:sp>
                  <p:nvSpPr>
                    <p:cNvPr id="487"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8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8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2"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3"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4"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95"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451" name="Group 450"/>
                <p:cNvGrpSpPr/>
                <p:nvPr/>
              </p:nvGrpSpPr>
              <p:grpSpPr>
                <a:xfrm>
                  <a:off x="6124845" y="4759389"/>
                  <a:ext cx="450265" cy="763553"/>
                  <a:chOff x="7205045" y="4706015"/>
                  <a:chExt cx="495182" cy="1033105"/>
                </a:xfrm>
              </p:grpSpPr>
              <p:sp>
                <p:nvSpPr>
                  <p:cNvPr id="453"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4"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5"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6"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7"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8"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59"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0"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1"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2"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3"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4"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5"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6"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7"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8"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69"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470"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1"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2"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3"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4"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5"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6"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7"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8"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79"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0"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1"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2"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3"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84"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452" name="Flowchart: Direct Access Storage 451"/>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101" name="Group 100"/>
              <p:cNvGrpSpPr/>
              <p:nvPr/>
            </p:nvGrpSpPr>
            <p:grpSpPr>
              <a:xfrm>
                <a:off x="5270837" y="2734865"/>
                <a:ext cx="310412" cy="330533"/>
                <a:chOff x="5444930" y="4371627"/>
                <a:chExt cx="1888200" cy="1235107"/>
              </a:xfrm>
            </p:grpSpPr>
            <p:sp>
              <p:nvSpPr>
                <p:cNvPr id="402" name="Cube 401"/>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403" name="Group 402"/>
                <p:cNvGrpSpPr/>
                <p:nvPr/>
              </p:nvGrpSpPr>
              <p:grpSpPr>
                <a:xfrm>
                  <a:off x="5567705" y="4821529"/>
                  <a:ext cx="545671" cy="602367"/>
                  <a:chOff x="1816538" y="5583257"/>
                  <a:chExt cx="702664" cy="719810"/>
                </a:xfrm>
              </p:grpSpPr>
              <p:sp>
                <p:nvSpPr>
                  <p:cNvPr id="438"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404" name="Group 403"/>
                <p:cNvGrpSpPr/>
                <p:nvPr/>
              </p:nvGrpSpPr>
              <p:grpSpPr>
                <a:xfrm>
                  <a:off x="6124845" y="4759389"/>
                  <a:ext cx="450265" cy="763553"/>
                  <a:chOff x="7205045" y="4706015"/>
                  <a:chExt cx="495182" cy="1033105"/>
                </a:xfrm>
              </p:grpSpPr>
              <p:sp>
                <p:nvSpPr>
                  <p:cNvPr id="406"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07"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08"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09"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0"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1"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2"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3"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4"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5"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6"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7"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8"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19"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0"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1"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2"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423"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4"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5"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6"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7"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8"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29"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0"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1"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2"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3"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4"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5"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6"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437"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405" name="Flowchart: Direct Access Storage 404"/>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sp>
            <p:nvSpPr>
              <p:cNvPr id="103" name="Rectangle 102"/>
              <p:cNvSpPr/>
              <p:nvPr/>
            </p:nvSpPr>
            <p:spPr bwMode="auto">
              <a:xfrm>
                <a:off x="2815976" y="3415594"/>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Segoe UI Light" panose="020B0502040204020203" pitchFamily="34" charset="0"/>
                    <a:ea typeface="Segoe UI" pitchFamily="34" charset="0"/>
                    <a:cs typeface="Segoe UI Light" panose="020B0502040204020203" pitchFamily="34" charset="0"/>
                  </a:rPr>
                  <a:t>PUT</a:t>
                </a:r>
              </a:p>
            </p:txBody>
          </p:sp>
          <p:cxnSp>
            <p:nvCxnSpPr>
              <p:cNvPr id="104" name="Straight Arrow Connector 103"/>
              <p:cNvCxnSpPr>
                <a:stCxn id="103" idx="3"/>
                <a:endCxn id="105" idx="1"/>
              </p:cNvCxnSpPr>
              <p:nvPr/>
            </p:nvCxnSpPr>
            <p:spPr>
              <a:xfrm flipV="1">
                <a:off x="3681205" y="3587266"/>
                <a:ext cx="170254" cy="27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Flowchart: Document 104"/>
              <p:cNvSpPr/>
              <p:nvPr/>
            </p:nvSpPr>
            <p:spPr>
              <a:xfrm>
                <a:off x="3851459" y="3435966"/>
                <a:ext cx="967474" cy="302599"/>
              </a:xfrm>
              <a:prstGeom prst="flowChartDocument">
                <a:avLst/>
              </a:prstGeom>
              <a:noFill/>
              <a:ln>
                <a:solidFill>
                  <a:srgbClr val="0B8172"/>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107" name="Group 106"/>
              <p:cNvGrpSpPr/>
              <p:nvPr/>
            </p:nvGrpSpPr>
            <p:grpSpPr>
              <a:xfrm>
                <a:off x="5241578" y="3256207"/>
                <a:ext cx="310412" cy="330533"/>
                <a:chOff x="5444930" y="4371627"/>
                <a:chExt cx="1888200" cy="1235107"/>
              </a:xfrm>
            </p:grpSpPr>
            <p:sp>
              <p:nvSpPr>
                <p:cNvPr id="355" name="Cube 354"/>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56" name="Group 355"/>
                <p:cNvGrpSpPr/>
                <p:nvPr/>
              </p:nvGrpSpPr>
              <p:grpSpPr>
                <a:xfrm>
                  <a:off x="5567705" y="4821529"/>
                  <a:ext cx="545671" cy="602367"/>
                  <a:chOff x="1816538" y="5583257"/>
                  <a:chExt cx="702664" cy="719810"/>
                </a:xfrm>
              </p:grpSpPr>
              <p:sp>
                <p:nvSpPr>
                  <p:cNvPr id="391"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392" name="Group 391"/>
                  <p:cNvGrpSpPr/>
                  <p:nvPr/>
                </p:nvGrpSpPr>
                <p:grpSpPr>
                  <a:xfrm>
                    <a:off x="1816538" y="5583257"/>
                    <a:ext cx="518446" cy="717700"/>
                    <a:chOff x="13103226" y="2775830"/>
                    <a:chExt cx="1039812" cy="1407232"/>
                  </a:xfrm>
                </p:grpSpPr>
                <p:sp>
                  <p:nvSpPr>
                    <p:cNvPr id="393"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8"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99"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00"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401"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357" name="Group 356"/>
                <p:cNvGrpSpPr/>
                <p:nvPr/>
              </p:nvGrpSpPr>
              <p:grpSpPr>
                <a:xfrm>
                  <a:off x="6124845" y="4759389"/>
                  <a:ext cx="450265" cy="763553"/>
                  <a:chOff x="7205045" y="4706015"/>
                  <a:chExt cx="495182" cy="1033105"/>
                </a:xfrm>
              </p:grpSpPr>
              <p:sp>
                <p:nvSpPr>
                  <p:cNvPr id="359"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0"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1"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2"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3"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4"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5"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6"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7"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8"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9"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0"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1"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2"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3"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4"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5"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376"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7"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8"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79"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0"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1"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2"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3"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4"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5"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6"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7"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8"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89"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90"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358" name="Flowchart: Direct Access Storage 357"/>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108" name="Group 107"/>
              <p:cNvGrpSpPr/>
              <p:nvPr/>
            </p:nvGrpSpPr>
            <p:grpSpPr>
              <a:xfrm>
                <a:off x="5215014" y="3605746"/>
                <a:ext cx="310412" cy="330533"/>
                <a:chOff x="5444930" y="4371627"/>
                <a:chExt cx="1888200" cy="1235107"/>
              </a:xfrm>
            </p:grpSpPr>
            <p:sp>
              <p:nvSpPr>
                <p:cNvPr id="308" name="Cube 307"/>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09" name="Group 308"/>
                <p:cNvGrpSpPr/>
                <p:nvPr/>
              </p:nvGrpSpPr>
              <p:grpSpPr>
                <a:xfrm>
                  <a:off x="5567705" y="4821529"/>
                  <a:ext cx="545671" cy="602367"/>
                  <a:chOff x="1816538" y="5583257"/>
                  <a:chExt cx="702664" cy="719810"/>
                </a:xfrm>
              </p:grpSpPr>
              <p:sp>
                <p:nvSpPr>
                  <p:cNvPr id="344"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345" name="Group 344"/>
                  <p:cNvGrpSpPr/>
                  <p:nvPr/>
                </p:nvGrpSpPr>
                <p:grpSpPr>
                  <a:xfrm>
                    <a:off x="1816538" y="5583257"/>
                    <a:ext cx="518446" cy="717700"/>
                    <a:chOff x="13103226" y="2775830"/>
                    <a:chExt cx="1039812" cy="1407232"/>
                  </a:xfrm>
                </p:grpSpPr>
                <p:sp>
                  <p:nvSpPr>
                    <p:cNvPr id="346"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310" name="Group 309"/>
                <p:cNvGrpSpPr/>
                <p:nvPr/>
              </p:nvGrpSpPr>
              <p:grpSpPr>
                <a:xfrm>
                  <a:off x="6124845" y="4759389"/>
                  <a:ext cx="450265" cy="763553"/>
                  <a:chOff x="7205045" y="4706015"/>
                  <a:chExt cx="495182" cy="1033105"/>
                </a:xfrm>
              </p:grpSpPr>
              <p:sp>
                <p:nvSpPr>
                  <p:cNvPr id="312"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3"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4"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5"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6"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7"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8"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19"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0"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1"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2"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3"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4"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5"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6"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7"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28"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329"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0"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1"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2"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3"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4"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5"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6"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7"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8"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9"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40"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41"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42"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43"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311" name="Flowchart: Direct Access Storage 310"/>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sp>
            <p:nvSpPr>
              <p:cNvPr id="111" name="Rectangle 110"/>
              <p:cNvSpPr/>
              <p:nvPr/>
            </p:nvSpPr>
            <p:spPr bwMode="auto">
              <a:xfrm>
                <a:off x="2802859" y="4191470"/>
                <a:ext cx="865229" cy="348936"/>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Segoe UI Light" panose="020B0502040204020203" pitchFamily="34" charset="0"/>
                    <a:ea typeface="Segoe UI" pitchFamily="34" charset="0"/>
                    <a:cs typeface="Segoe UI Light" panose="020B0502040204020203" pitchFamily="34" charset="0"/>
                  </a:rPr>
                  <a:t>Query</a:t>
                </a:r>
              </a:p>
            </p:txBody>
          </p:sp>
          <p:cxnSp>
            <p:nvCxnSpPr>
              <p:cNvPr id="112" name="Straight Arrow Connector 111"/>
              <p:cNvCxnSpPr>
                <a:stCxn id="111" idx="3"/>
                <a:endCxn id="113" idx="1"/>
              </p:cNvCxnSpPr>
              <p:nvPr/>
            </p:nvCxnSpPr>
            <p:spPr>
              <a:xfrm>
                <a:off x="3668088" y="4365938"/>
                <a:ext cx="154104" cy="9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Flowchart: Multidocument 112"/>
              <p:cNvSpPr/>
              <p:nvPr/>
            </p:nvSpPr>
            <p:spPr bwMode="auto">
              <a:xfrm>
                <a:off x="3822192" y="4176778"/>
                <a:ext cx="917497" cy="380170"/>
              </a:xfrm>
              <a:prstGeom prst="flowChartMultidocument">
                <a:avLst/>
              </a:prstGeom>
              <a:noFill/>
              <a:ln>
                <a:solidFill>
                  <a:srgbClr val="0B81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14" name="Equal 113"/>
              <p:cNvSpPr/>
              <p:nvPr/>
            </p:nvSpPr>
            <p:spPr>
              <a:xfrm>
                <a:off x="4854576" y="4167548"/>
                <a:ext cx="289474" cy="217665"/>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115" name="Group 114"/>
              <p:cNvGrpSpPr/>
              <p:nvPr/>
            </p:nvGrpSpPr>
            <p:grpSpPr>
              <a:xfrm>
                <a:off x="5221202" y="4073837"/>
                <a:ext cx="310412" cy="330533"/>
                <a:chOff x="5444930" y="4371627"/>
                <a:chExt cx="1888200" cy="1235107"/>
              </a:xfrm>
            </p:grpSpPr>
            <p:sp>
              <p:nvSpPr>
                <p:cNvPr id="261" name="Cube 260"/>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62" name="Group 261"/>
                <p:cNvGrpSpPr/>
                <p:nvPr/>
              </p:nvGrpSpPr>
              <p:grpSpPr>
                <a:xfrm>
                  <a:off x="5567705" y="4821529"/>
                  <a:ext cx="545671" cy="602367"/>
                  <a:chOff x="1816538" y="5583257"/>
                  <a:chExt cx="702664" cy="719810"/>
                </a:xfrm>
              </p:grpSpPr>
              <p:sp>
                <p:nvSpPr>
                  <p:cNvPr id="297"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298" name="Group 297"/>
                  <p:cNvGrpSpPr/>
                  <p:nvPr/>
                </p:nvGrpSpPr>
                <p:grpSpPr>
                  <a:xfrm>
                    <a:off x="1816538" y="5583257"/>
                    <a:ext cx="518446" cy="717700"/>
                    <a:chOff x="13103226" y="2775830"/>
                    <a:chExt cx="1039812" cy="1407232"/>
                  </a:xfrm>
                </p:grpSpPr>
                <p:sp>
                  <p:nvSpPr>
                    <p:cNvPr id="299"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30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263" name="Group 262"/>
                <p:cNvGrpSpPr/>
                <p:nvPr/>
              </p:nvGrpSpPr>
              <p:grpSpPr>
                <a:xfrm>
                  <a:off x="6124845" y="4759389"/>
                  <a:ext cx="450265" cy="763553"/>
                  <a:chOff x="7205045" y="4706015"/>
                  <a:chExt cx="495182" cy="1033105"/>
                </a:xfrm>
              </p:grpSpPr>
              <p:sp>
                <p:nvSpPr>
                  <p:cNvPr id="265"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66"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67"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68"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69"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0"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1"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2"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3"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4"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6"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7"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8"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79"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0"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1"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282"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3"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4"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5"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6"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7"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8"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89"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0"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1"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2"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3"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4"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5"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96"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64" name="Flowchart: Direct Access Storage 263"/>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116" name="Group 115"/>
              <p:cNvGrpSpPr/>
              <p:nvPr/>
            </p:nvGrpSpPr>
            <p:grpSpPr>
              <a:xfrm>
                <a:off x="5578581" y="4054680"/>
                <a:ext cx="310412" cy="330533"/>
                <a:chOff x="5444930" y="4371627"/>
                <a:chExt cx="1888200" cy="1235107"/>
              </a:xfrm>
            </p:grpSpPr>
            <p:sp>
              <p:nvSpPr>
                <p:cNvPr id="214" name="Cube 213"/>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15" name="Group 214"/>
                <p:cNvGrpSpPr/>
                <p:nvPr/>
              </p:nvGrpSpPr>
              <p:grpSpPr>
                <a:xfrm>
                  <a:off x="5567705" y="4821529"/>
                  <a:ext cx="545671" cy="602367"/>
                  <a:chOff x="1816538" y="5583257"/>
                  <a:chExt cx="702664" cy="719810"/>
                </a:xfrm>
              </p:grpSpPr>
              <p:sp>
                <p:nvSpPr>
                  <p:cNvPr id="250"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251" name="Group 250"/>
                  <p:cNvGrpSpPr/>
                  <p:nvPr/>
                </p:nvGrpSpPr>
                <p:grpSpPr>
                  <a:xfrm>
                    <a:off x="1816538" y="5583257"/>
                    <a:ext cx="518446" cy="717700"/>
                    <a:chOff x="13103226" y="2775830"/>
                    <a:chExt cx="1039812" cy="1407232"/>
                  </a:xfrm>
                </p:grpSpPr>
                <p:sp>
                  <p:nvSpPr>
                    <p:cNvPr id="2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216" name="Group 215"/>
                <p:cNvGrpSpPr/>
                <p:nvPr/>
              </p:nvGrpSpPr>
              <p:grpSpPr>
                <a:xfrm>
                  <a:off x="6124845" y="4759389"/>
                  <a:ext cx="450265" cy="763553"/>
                  <a:chOff x="7205045" y="4706015"/>
                  <a:chExt cx="495182" cy="1033105"/>
                </a:xfrm>
              </p:grpSpPr>
              <p:sp>
                <p:nvSpPr>
                  <p:cNvPr id="218"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19"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0"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1"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2"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3"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4"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5"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6"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7"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8"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9"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0"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1"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2"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3"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4"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235"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6"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7"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8"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9"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0"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1"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2"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3"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4"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5"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6"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7"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8"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9"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17" name="Flowchart: Direct Access Storage 216"/>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117" name="Group 116"/>
              <p:cNvGrpSpPr/>
              <p:nvPr/>
            </p:nvGrpSpPr>
            <p:grpSpPr>
              <a:xfrm>
                <a:off x="5291082" y="4234354"/>
                <a:ext cx="310412" cy="330533"/>
                <a:chOff x="5444930" y="4371627"/>
                <a:chExt cx="1888200" cy="1235107"/>
              </a:xfrm>
            </p:grpSpPr>
            <p:sp>
              <p:nvSpPr>
                <p:cNvPr id="167" name="Cube 166"/>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68" name="Group 167"/>
                <p:cNvGrpSpPr/>
                <p:nvPr/>
              </p:nvGrpSpPr>
              <p:grpSpPr>
                <a:xfrm>
                  <a:off x="5567705" y="4821529"/>
                  <a:ext cx="545671" cy="602367"/>
                  <a:chOff x="1816538" y="5583257"/>
                  <a:chExt cx="702664" cy="719810"/>
                </a:xfrm>
              </p:grpSpPr>
              <p:sp>
                <p:nvSpPr>
                  <p:cNvPr id="203"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204" name="Group 203"/>
                  <p:cNvGrpSpPr/>
                  <p:nvPr/>
                </p:nvGrpSpPr>
                <p:grpSpPr>
                  <a:xfrm>
                    <a:off x="1816538" y="5583257"/>
                    <a:ext cx="518446" cy="717700"/>
                    <a:chOff x="13103226" y="2775830"/>
                    <a:chExt cx="1039812" cy="1407232"/>
                  </a:xfrm>
                </p:grpSpPr>
                <p:sp>
                  <p:nvSpPr>
                    <p:cNvPr id="205"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0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0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0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0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10"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11"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12"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213"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69" name="Group 168"/>
                <p:cNvGrpSpPr/>
                <p:nvPr/>
              </p:nvGrpSpPr>
              <p:grpSpPr>
                <a:xfrm>
                  <a:off x="6124845" y="4759389"/>
                  <a:ext cx="450265" cy="763553"/>
                  <a:chOff x="7205045" y="4706015"/>
                  <a:chExt cx="495182" cy="1033105"/>
                </a:xfrm>
              </p:grpSpPr>
              <p:sp>
                <p:nvSpPr>
                  <p:cNvPr id="171"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2"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3"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4"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5"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6"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7"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8"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79"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0"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1"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2"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3"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4"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5"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6"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7"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188"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89"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0"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1"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2"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3"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4"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5"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6"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7"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8"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99"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00"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01"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02"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170" name="Flowchart: Direct Access Storage 169"/>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118" name="Group 117"/>
              <p:cNvGrpSpPr/>
              <p:nvPr/>
            </p:nvGrpSpPr>
            <p:grpSpPr>
              <a:xfrm>
                <a:off x="5648461" y="4215197"/>
                <a:ext cx="310412" cy="330533"/>
                <a:chOff x="5444930" y="4371627"/>
                <a:chExt cx="1888200" cy="1235107"/>
              </a:xfrm>
            </p:grpSpPr>
            <p:sp>
              <p:nvSpPr>
                <p:cNvPr id="120" name="Cube 119"/>
                <p:cNvSpPr/>
                <p:nvPr/>
              </p:nvSpPr>
              <p:spPr bwMode="auto">
                <a:xfrm>
                  <a:off x="5444930" y="4371627"/>
                  <a:ext cx="1888200" cy="1235107"/>
                </a:xfrm>
                <a:prstGeom prst="cube">
                  <a:avLst/>
                </a:prstGeom>
                <a:solidFill>
                  <a:schemeClr val="bg1">
                    <a:lumMod val="95000"/>
                  </a:schemeClr>
                </a:solidFill>
                <a:ln>
                  <a:solidFill>
                    <a:schemeClr val="tx1">
                      <a:lumMod val="50000"/>
                      <a:lumOff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21" name="Group 120"/>
                <p:cNvGrpSpPr/>
                <p:nvPr/>
              </p:nvGrpSpPr>
              <p:grpSpPr>
                <a:xfrm>
                  <a:off x="5567705" y="4821529"/>
                  <a:ext cx="545671" cy="602367"/>
                  <a:chOff x="1816538" y="5583257"/>
                  <a:chExt cx="702664" cy="719810"/>
                </a:xfrm>
              </p:grpSpPr>
              <p:sp>
                <p:nvSpPr>
                  <p:cNvPr id="156"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157" name="Group 156"/>
                  <p:cNvGrpSpPr/>
                  <p:nvPr/>
                </p:nvGrpSpPr>
                <p:grpSpPr>
                  <a:xfrm>
                    <a:off x="1816538" y="5583257"/>
                    <a:ext cx="518446" cy="717700"/>
                    <a:chOff x="13103226" y="2775830"/>
                    <a:chExt cx="1039812" cy="1407232"/>
                  </a:xfrm>
                </p:grpSpPr>
                <p:sp>
                  <p:nvSpPr>
                    <p:cNvPr id="1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22" name="Group 121"/>
                <p:cNvGrpSpPr/>
                <p:nvPr/>
              </p:nvGrpSpPr>
              <p:grpSpPr>
                <a:xfrm>
                  <a:off x="6124845" y="4759389"/>
                  <a:ext cx="450265" cy="763553"/>
                  <a:chOff x="7205045" y="4706015"/>
                  <a:chExt cx="495182" cy="1033105"/>
                </a:xfrm>
              </p:grpSpPr>
              <p:sp>
                <p:nvSpPr>
                  <p:cNvPr id="124"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25"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26"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27"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28"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29"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0"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1"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2"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3"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4"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5"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6"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7"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8"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9"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0"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BCF2"/>
                      </a:solidFill>
                      <a:effectLst/>
                      <a:uLnTx/>
                      <a:uFillTx/>
                      <a:latin typeface="Segoe UI Light" panose="020B0502040204020203" pitchFamily="34" charset="0"/>
                      <a:ea typeface="+mn-ea"/>
                      <a:cs typeface="Segoe UI Light" panose="020B0502040204020203" pitchFamily="34" charset="0"/>
                    </a:endParaRPr>
                  </a:p>
                </p:txBody>
              </p:sp>
              <p:sp>
                <p:nvSpPr>
                  <p:cNvPr id="141"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2"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3"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4"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5"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6"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7"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8"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49"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0"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1"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2"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3"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4"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55"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123" name="Flowchart: Direct Access Storage 122"/>
                <p:cNvSpPr/>
                <p:nvPr/>
              </p:nvSpPr>
              <p:spPr bwMode="auto">
                <a:xfrm>
                  <a:off x="6674726" y="4849250"/>
                  <a:ext cx="278759" cy="601460"/>
                </a:xfrm>
                <a:prstGeom prst="flowChartMagneticDrum">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sp>
            <p:nvSpPr>
              <p:cNvPr id="119" name="TextBox 118"/>
              <p:cNvSpPr txBox="1"/>
              <p:nvPr/>
            </p:nvSpPr>
            <p:spPr>
              <a:xfrm>
                <a:off x="3964837" y="4600216"/>
                <a:ext cx="378425" cy="13359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Light" panose="020B0502040204020203" pitchFamily="34" charset="0"/>
                    <a:ea typeface="+mn-ea"/>
                    <a:cs typeface="Segoe UI Light" panose="020B0502040204020203" pitchFamily="34" charset="0"/>
                  </a:rPr>
                  <a:t>…</a:t>
                </a:r>
              </a:p>
            </p:txBody>
          </p:sp>
        </p:grpSp>
        <p:sp>
          <p:nvSpPr>
            <p:cNvPr id="544" name="Equal 543"/>
            <p:cNvSpPr/>
            <p:nvPr/>
          </p:nvSpPr>
          <p:spPr>
            <a:xfrm>
              <a:off x="3461226" y="4062994"/>
              <a:ext cx="448714" cy="368297"/>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45" name="Equal 544"/>
            <p:cNvSpPr/>
            <p:nvPr/>
          </p:nvSpPr>
          <p:spPr>
            <a:xfrm>
              <a:off x="3488669" y="2742633"/>
              <a:ext cx="448714" cy="368297"/>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46" name="Equal 545"/>
            <p:cNvSpPr/>
            <p:nvPr/>
          </p:nvSpPr>
          <p:spPr>
            <a:xfrm>
              <a:off x="3531850" y="1544850"/>
              <a:ext cx="448714" cy="368297"/>
            </a:xfrm>
            <a:prstGeom prst="mathEqual">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206803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Request Units</a:t>
            </a:r>
          </a:p>
        </p:txBody>
      </p:sp>
      <p:sp>
        <p:nvSpPr>
          <p:cNvPr id="4" name="TextBox 3"/>
          <p:cNvSpPr txBox="1"/>
          <p:nvPr/>
        </p:nvSpPr>
        <p:spPr>
          <a:xfrm>
            <a:off x="5711514" y="2050410"/>
            <a:ext cx="5434467"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Provisioned in terms of RU/sec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Rate limiting based on amount of throughput provisioned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Can be increased or decreased instantaneously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Billing is </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m</a:t>
            </a:r>
            <a:r>
              <a:rPr kumimoji="0" lang="en-US" sz="1600" b="0" i="0" u="none" strike="noStrike" kern="1200" cap="none" spc="0" normalizeH="0" baseline="0" noProof="0" dirty="0" err="1">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etered</a:t>
            </a: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h</a:t>
            </a:r>
            <a:r>
              <a:rPr kumimoji="0" lang="en-US" sz="1600" b="0" i="0" u="none" strike="noStrike" kern="1200" cap="none" spc="0" normalizeH="0" baseline="0" noProof="0" dirty="0" err="1">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ourly</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Background processes like TTL expiration, index transformations scheduled when quiescent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grpSp>
        <p:nvGrpSpPr>
          <p:cNvPr id="543" name="Group 542"/>
          <p:cNvGrpSpPr/>
          <p:nvPr/>
        </p:nvGrpSpPr>
        <p:grpSpPr>
          <a:xfrm>
            <a:off x="968991" y="1485101"/>
            <a:ext cx="3944896" cy="4200734"/>
            <a:chOff x="9924674" y="1952524"/>
            <a:chExt cx="2474003" cy="3005892"/>
          </a:xfrm>
        </p:grpSpPr>
        <p:sp>
          <p:nvSpPr>
            <p:cNvPr id="547" name="TextBox 546"/>
            <p:cNvSpPr txBox="1"/>
            <p:nvPr/>
          </p:nvSpPr>
          <p:spPr>
            <a:xfrm>
              <a:off x="10484848" y="3889941"/>
              <a:ext cx="984324" cy="2572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Min RU/sec</a:t>
              </a:r>
            </a:p>
          </p:txBody>
        </p:sp>
        <p:sp>
          <p:nvSpPr>
            <p:cNvPr id="548" name="TextBox 547"/>
            <p:cNvSpPr txBox="1"/>
            <p:nvPr/>
          </p:nvSpPr>
          <p:spPr>
            <a:xfrm>
              <a:off x="10490237" y="3272204"/>
              <a:ext cx="987753" cy="2572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Max RU/sec</a:t>
              </a:r>
            </a:p>
          </p:txBody>
        </p:sp>
        <p:sp>
          <p:nvSpPr>
            <p:cNvPr id="549" name="Rounded Rectangle 548"/>
            <p:cNvSpPr/>
            <p:nvPr/>
          </p:nvSpPr>
          <p:spPr>
            <a:xfrm>
              <a:off x="10333201" y="3239575"/>
              <a:ext cx="143673" cy="589404"/>
            </a:xfrm>
            <a:prstGeom prst="roundRect">
              <a:avLst/>
            </a:prstGeom>
            <a:solidFill>
              <a:srgbClr val="0B8172"/>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50" name="Rounded Rectangle 549"/>
            <p:cNvSpPr/>
            <p:nvPr/>
          </p:nvSpPr>
          <p:spPr>
            <a:xfrm>
              <a:off x="10341359" y="3839428"/>
              <a:ext cx="128290" cy="987424"/>
            </a:xfrm>
            <a:prstGeom prst="roundRect">
              <a:avLst/>
            </a:prstGeom>
            <a:solidFill>
              <a:srgbClr val="0B8172"/>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551" name="Straight Arrow Connector 550"/>
            <p:cNvCxnSpPr/>
            <p:nvPr/>
          </p:nvCxnSpPr>
          <p:spPr>
            <a:xfrm flipV="1">
              <a:off x="10351920" y="3224047"/>
              <a:ext cx="637816" cy="75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2" name="Straight Arrow Connector 551"/>
            <p:cNvCxnSpPr/>
            <p:nvPr/>
          </p:nvCxnSpPr>
          <p:spPr>
            <a:xfrm>
              <a:off x="10469649" y="3848667"/>
              <a:ext cx="520087" cy="148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3" name="Left Brace 552"/>
            <p:cNvSpPr/>
            <p:nvPr/>
          </p:nvSpPr>
          <p:spPr>
            <a:xfrm rot="10800000">
              <a:off x="11206708" y="3855192"/>
              <a:ext cx="266163" cy="98722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554" name="Straight Arrow Connector 553"/>
            <p:cNvCxnSpPr/>
            <p:nvPr/>
          </p:nvCxnSpPr>
          <p:spPr>
            <a:xfrm flipV="1">
              <a:off x="10185153" y="1952524"/>
              <a:ext cx="5422" cy="300589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5" name="Straight Arrow Connector 554"/>
            <p:cNvCxnSpPr/>
            <p:nvPr/>
          </p:nvCxnSpPr>
          <p:spPr>
            <a:xfrm flipV="1">
              <a:off x="10185153" y="4954478"/>
              <a:ext cx="1694350" cy="312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6" name="TextBox 555"/>
            <p:cNvSpPr txBox="1"/>
            <p:nvPr/>
          </p:nvSpPr>
          <p:spPr>
            <a:xfrm rot="16200000">
              <a:off x="9194573" y="3530465"/>
              <a:ext cx="1679317" cy="2191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Incoming Requests</a:t>
              </a:r>
            </a:p>
          </p:txBody>
        </p:sp>
        <p:sp>
          <p:nvSpPr>
            <p:cNvPr id="557" name="TextBox 556"/>
            <p:cNvSpPr txBox="1"/>
            <p:nvPr/>
          </p:nvSpPr>
          <p:spPr>
            <a:xfrm>
              <a:off x="11537860" y="4174616"/>
              <a:ext cx="860817" cy="4373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Replica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Quiescent </a:t>
              </a:r>
            </a:p>
          </p:txBody>
        </p:sp>
        <p:sp>
          <p:nvSpPr>
            <p:cNvPr id="558" name="Left Brace 557"/>
            <p:cNvSpPr/>
            <p:nvPr/>
          </p:nvSpPr>
          <p:spPr>
            <a:xfrm rot="10800000">
              <a:off x="11247631" y="3224806"/>
              <a:ext cx="195478" cy="58955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59" name="Left Brace 558"/>
            <p:cNvSpPr/>
            <p:nvPr/>
          </p:nvSpPr>
          <p:spPr>
            <a:xfrm rot="10800000">
              <a:off x="11216907" y="2243078"/>
              <a:ext cx="272392" cy="95382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60" name="Rounded Rectangle 559"/>
            <p:cNvSpPr/>
            <p:nvPr/>
          </p:nvSpPr>
          <p:spPr>
            <a:xfrm>
              <a:off x="10331342" y="2244062"/>
              <a:ext cx="145657" cy="987229"/>
            </a:xfrm>
            <a:prstGeom prst="roundRect">
              <a:avLst/>
            </a:prstGeom>
            <a:solidFill>
              <a:srgbClr val="CBB4DC"/>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cxnSp>
          <p:nvCxnSpPr>
            <p:cNvPr id="561" name="Straight Connector 560"/>
            <p:cNvCxnSpPr/>
            <p:nvPr/>
          </p:nvCxnSpPr>
          <p:spPr>
            <a:xfrm>
              <a:off x="10226142" y="3045176"/>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2" name="Straight Connector 561"/>
            <p:cNvCxnSpPr/>
            <p:nvPr/>
          </p:nvCxnSpPr>
          <p:spPr>
            <a:xfrm>
              <a:off x="10226142" y="2922447"/>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3" name="Straight Connector 562"/>
            <p:cNvCxnSpPr/>
            <p:nvPr/>
          </p:nvCxnSpPr>
          <p:spPr>
            <a:xfrm>
              <a:off x="10226142" y="2815901"/>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4" name="Straight Connector 563"/>
            <p:cNvCxnSpPr/>
            <p:nvPr/>
          </p:nvCxnSpPr>
          <p:spPr>
            <a:xfrm>
              <a:off x="10226142" y="2697216"/>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5" name="Straight Connector 564"/>
            <p:cNvCxnSpPr/>
            <p:nvPr/>
          </p:nvCxnSpPr>
          <p:spPr>
            <a:xfrm>
              <a:off x="10222090" y="2587973"/>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6" name="Straight Connector 565"/>
            <p:cNvCxnSpPr/>
            <p:nvPr/>
          </p:nvCxnSpPr>
          <p:spPr>
            <a:xfrm>
              <a:off x="10226132" y="2482779"/>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7" name="Straight Connector 566"/>
            <p:cNvCxnSpPr/>
            <p:nvPr/>
          </p:nvCxnSpPr>
          <p:spPr>
            <a:xfrm>
              <a:off x="10226142" y="3147674"/>
              <a:ext cx="347957" cy="0"/>
            </a:xfrm>
            <a:prstGeom prst="line">
              <a:avLst/>
            </a:prstGeom>
          </p:spPr>
          <p:style>
            <a:lnRef idx="2">
              <a:schemeClr val="dk1"/>
            </a:lnRef>
            <a:fillRef idx="0">
              <a:schemeClr val="dk1"/>
            </a:fillRef>
            <a:effectRef idx="1">
              <a:schemeClr val="dk1"/>
            </a:effectRef>
            <a:fontRef idx="minor">
              <a:schemeClr val="tx1"/>
            </a:fontRef>
          </p:style>
        </p:cxnSp>
        <p:cxnSp>
          <p:nvCxnSpPr>
            <p:cNvPr id="568" name="Straight Connector 567"/>
            <p:cNvCxnSpPr/>
            <p:nvPr/>
          </p:nvCxnSpPr>
          <p:spPr>
            <a:xfrm>
              <a:off x="10222089" y="2378931"/>
              <a:ext cx="347957" cy="0"/>
            </a:xfrm>
            <a:prstGeom prst="line">
              <a:avLst/>
            </a:prstGeom>
          </p:spPr>
          <p:style>
            <a:lnRef idx="2">
              <a:schemeClr val="dk1"/>
            </a:lnRef>
            <a:fillRef idx="0">
              <a:schemeClr val="dk1"/>
            </a:fillRef>
            <a:effectRef idx="1">
              <a:schemeClr val="dk1"/>
            </a:effectRef>
            <a:fontRef idx="minor">
              <a:schemeClr val="tx1"/>
            </a:fontRef>
          </p:style>
        </p:cxnSp>
        <p:sp>
          <p:nvSpPr>
            <p:cNvPr id="569" name="TextBox 568"/>
            <p:cNvSpPr txBox="1"/>
            <p:nvPr/>
          </p:nvSpPr>
          <p:spPr>
            <a:xfrm>
              <a:off x="11600430" y="2501315"/>
              <a:ext cx="558147" cy="4373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Rate</a:t>
              </a:r>
              <a:b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limit</a:t>
              </a:r>
            </a:p>
          </p:txBody>
        </p:sp>
        <p:sp>
          <p:nvSpPr>
            <p:cNvPr id="570" name="TextBox 569"/>
            <p:cNvSpPr txBox="1"/>
            <p:nvPr/>
          </p:nvSpPr>
          <p:spPr>
            <a:xfrm>
              <a:off x="11537860" y="3275654"/>
              <a:ext cx="816784" cy="4373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No</a:t>
              </a:r>
              <a:b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throttling</a:t>
              </a:r>
            </a:p>
          </p:txBody>
        </p:sp>
      </p:grpSp>
    </p:spTree>
    <p:extLst>
      <p:ext uri="{BB962C8B-B14F-4D97-AF65-F5344CB8AC3E}">
        <p14:creationId xmlns:p14="http://schemas.microsoft.com/office/powerpoint/2010/main" val="134531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ext uri="{D42A27DB-BD31-4B8C-83A1-F6EECF244321}">
                <p14:modId xmlns:p14="http://schemas.microsoft.com/office/powerpoint/2010/main" val="1467452829"/>
              </p:ext>
            </p:extLst>
          </p:nvPr>
        </p:nvGraphicFramePr>
        <p:xfrm>
          <a:off x="1910397" y="1613817"/>
          <a:ext cx="4185603" cy="689610"/>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100,000,000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bl>
          </a:graphicData>
        </a:graphic>
      </p:graphicFrame>
      <p:sp>
        <p:nvSpPr>
          <p:cNvPr id="2" name="TextBox 1">
            <a:extLst>
              <a:ext uri="{FF2B5EF4-FFF2-40B4-BE49-F238E27FC236}">
                <a16:creationId xmlns:a16="http://schemas.microsoft.com/office/drawing/2014/main" id="{78E65AE3-1894-4DA1-8FEE-64F37719D6BC}"/>
              </a:ext>
            </a:extLst>
          </p:cNvPr>
          <p:cNvSpPr txBox="1"/>
          <p:nvPr/>
        </p:nvSpPr>
        <p:spPr>
          <a:xfrm>
            <a:off x="750081" y="6238591"/>
            <a:ext cx="10691838" cy="369332"/>
          </a:xfrm>
          <a:prstGeom prst="rect">
            <a:avLst/>
          </a:prstGeom>
          <a:noFill/>
        </p:spPr>
        <p:txBody>
          <a:bodyPr wrap="none" rtlCol="0">
            <a:spAutoFit/>
          </a:bodyPr>
          <a:lstStyle/>
          <a:p>
            <a:r>
              <a:rPr lang="en-US" dirty="0"/>
              <a:t>* pricing may vary by region; for up-to-date pricing, see: </a:t>
            </a:r>
            <a:r>
              <a:rPr lang="en-US" dirty="0">
                <a:hlinkClick r:id="rId3"/>
              </a:rPr>
              <a:t>https://azure.microsoft.com/pricing/details/cosmos-db/</a:t>
            </a:r>
            <a:endParaRPr lang="en-US" dirty="0"/>
          </a:p>
        </p:txBody>
      </p:sp>
    </p:spTree>
    <p:extLst>
      <p:ext uri="{BB962C8B-B14F-4D97-AF65-F5344CB8AC3E}">
        <p14:creationId xmlns:p14="http://schemas.microsoft.com/office/powerpoint/2010/main" val="376603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ext uri="{D42A27DB-BD31-4B8C-83A1-F6EECF244321}">
                <p14:modId xmlns:p14="http://schemas.microsoft.com/office/powerpoint/2010/main" val="562476733"/>
              </p:ext>
            </p:extLst>
          </p:nvPr>
        </p:nvGraphicFramePr>
        <p:xfrm>
          <a:off x="1910397" y="1613817"/>
          <a:ext cx="4185603" cy="1234440"/>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dirty="0">
                          <a:effectLst/>
                        </a:rPr>
                        <a:t> Total Storage (GB) </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100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dirty="0">
                          <a:effectLst/>
                        </a:rPr>
                        <a:t>Monthly Cost per GB</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bl>
          </a:graphicData>
        </a:graphic>
      </p:graphicFrame>
      <p:sp>
        <p:nvSpPr>
          <p:cNvPr id="5" name="TextBox 4">
            <a:extLst>
              <a:ext uri="{FF2B5EF4-FFF2-40B4-BE49-F238E27FC236}">
                <a16:creationId xmlns:a16="http://schemas.microsoft.com/office/drawing/2014/main" id="{B55B3AD3-2E23-487D-9B4F-901AC8C3ABC8}"/>
              </a:ext>
            </a:extLst>
          </p:cNvPr>
          <p:cNvSpPr txBox="1"/>
          <p:nvPr/>
        </p:nvSpPr>
        <p:spPr>
          <a:xfrm>
            <a:off x="750081" y="6238591"/>
            <a:ext cx="10691838" cy="369332"/>
          </a:xfrm>
          <a:prstGeom prst="rect">
            <a:avLst/>
          </a:prstGeom>
          <a:noFill/>
        </p:spPr>
        <p:txBody>
          <a:bodyPr wrap="none" rtlCol="0">
            <a:spAutoFit/>
          </a:bodyPr>
          <a:lstStyle/>
          <a:p>
            <a:r>
              <a:rPr lang="en-US" dirty="0"/>
              <a:t>* pricing may vary by region; for up-to-date pricing, see: </a:t>
            </a:r>
            <a:r>
              <a:rPr lang="en-US" dirty="0">
                <a:hlinkClick r:id="rId3"/>
              </a:rPr>
              <a:t>https://azure.microsoft.com/pricing/details/cosmos-db/</a:t>
            </a:r>
            <a:endParaRPr lang="en-US" dirty="0"/>
          </a:p>
        </p:txBody>
      </p:sp>
    </p:spTree>
    <p:extLst>
      <p:ext uri="{BB962C8B-B14F-4D97-AF65-F5344CB8AC3E}">
        <p14:creationId xmlns:p14="http://schemas.microsoft.com/office/powerpoint/2010/main" val="59021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ext uri="{D42A27DB-BD31-4B8C-83A1-F6EECF244321}">
                <p14:modId xmlns:p14="http://schemas.microsoft.com/office/powerpoint/2010/main" val="933584491"/>
              </p:ext>
            </p:extLst>
          </p:nvPr>
        </p:nvGraphicFramePr>
        <p:xfrm>
          <a:off x="1910397" y="1613817"/>
          <a:ext cx="4185603" cy="143446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dirty="0">
                          <a:effectLst/>
                        </a:rPr>
                        <a:t> Total Storage (GB) </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100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dirty="0">
                          <a:effectLst/>
                        </a:rPr>
                        <a:t>Monthly Cost per GB</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b="1" u="none" strike="noStrike" dirty="0">
                          <a:effectLst/>
                        </a:rPr>
                        <a:t>Expected Monthly Cost for Storage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$25.00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5" name="TextBox 4">
            <a:extLst>
              <a:ext uri="{FF2B5EF4-FFF2-40B4-BE49-F238E27FC236}">
                <a16:creationId xmlns:a16="http://schemas.microsoft.com/office/drawing/2014/main" id="{5CE112B9-3C2A-485D-ABC2-E4E0D8457F99}"/>
              </a:ext>
            </a:extLst>
          </p:cNvPr>
          <p:cNvSpPr txBox="1"/>
          <p:nvPr/>
        </p:nvSpPr>
        <p:spPr>
          <a:xfrm>
            <a:off x="750081" y="6238591"/>
            <a:ext cx="10691838" cy="369332"/>
          </a:xfrm>
          <a:prstGeom prst="rect">
            <a:avLst/>
          </a:prstGeom>
          <a:noFill/>
        </p:spPr>
        <p:txBody>
          <a:bodyPr wrap="none" rtlCol="0">
            <a:spAutoFit/>
          </a:bodyPr>
          <a:lstStyle/>
          <a:p>
            <a:r>
              <a:rPr lang="en-US" dirty="0"/>
              <a:t>* pricing may vary by region; for up-to-date pricing, see: </a:t>
            </a:r>
            <a:r>
              <a:rPr lang="en-US" dirty="0">
                <a:hlinkClick r:id="rId3"/>
              </a:rPr>
              <a:t>https://azure.microsoft.com/pricing/details/cosmos-db/</a:t>
            </a:r>
            <a:endParaRPr lang="en-US" dirty="0"/>
          </a:p>
        </p:txBody>
      </p:sp>
    </p:spTree>
    <p:extLst>
      <p:ext uri="{BB962C8B-B14F-4D97-AF65-F5344CB8AC3E}">
        <p14:creationId xmlns:p14="http://schemas.microsoft.com/office/powerpoint/2010/main" val="203539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ext uri="{D42A27DB-BD31-4B8C-83A1-F6EECF244321}">
                <p14:modId xmlns:p14="http://schemas.microsoft.com/office/powerpoint/2010/main" val="57434379"/>
              </p:ext>
            </p:extLst>
          </p:nvPr>
        </p:nvGraphicFramePr>
        <p:xfrm>
          <a:off x="1910397" y="1613817"/>
          <a:ext cx="4185603" cy="143446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dirty="0">
                          <a:effectLst/>
                        </a:rPr>
                        <a:t> Total Storage (GB) </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100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dirty="0">
                          <a:effectLst/>
                        </a:rPr>
                        <a:t>Monthly Cost per GB</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b="1" u="none" strike="noStrike" dirty="0">
                          <a:effectLst/>
                        </a:rPr>
                        <a:t>Expected Monthly Cost for Storage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$25.00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1449480" y="310455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Throughput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ext uri="{D42A27DB-BD31-4B8C-83A1-F6EECF244321}">
                <p14:modId xmlns:p14="http://schemas.microsoft.com/office/powerpoint/2010/main" val="1505510737"/>
              </p:ext>
            </p:extLst>
          </p:nvPr>
        </p:nvGraphicFramePr>
        <p:xfrm>
          <a:off x="1910397" y="3523969"/>
          <a:ext cx="7086600" cy="571500"/>
        </p:xfrm>
        <a:graphic>
          <a:graphicData uri="http://schemas.openxmlformats.org/drawingml/2006/table">
            <a:tbl>
              <a:tblPr>
                <a:tableStyleId>{5C22544A-7EE6-4342-B048-85BDC9FD1C3A}</a:tableStyleId>
              </a:tblPr>
              <a:tblGrid>
                <a:gridCol w="2399225">
                  <a:extLst>
                    <a:ext uri="{9D8B030D-6E8A-4147-A177-3AD203B41FA5}">
                      <a16:colId xmlns:a16="http://schemas.microsoft.com/office/drawing/2014/main" val="653658921"/>
                    </a:ext>
                  </a:extLst>
                </a:gridCol>
                <a:gridCol w="2161207">
                  <a:extLst>
                    <a:ext uri="{9D8B030D-6E8A-4147-A177-3AD203B41FA5}">
                      <a16:colId xmlns:a16="http://schemas.microsoft.com/office/drawing/2014/main" val="96964796"/>
                    </a:ext>
                  </a:extLst>
                </a:gridCol>
                <a:gridCol w="1536012">
                  <a:extLst>
                    <a:ext uri="{9D8B030D-6E8A-4147-A177-3AD203B41FA5}">
                      <a16:colId xmlns:a16="http://schemas.microsoft.com/office/drawing/2014/main" val="2813250456"/>
                    </a:ext>
                  </a:extLst>
                </a:gridCol>
                <a:gridCol w="990156">
                  <a:extLst>
                    <a:ext uri="{9D8B030D-6E8A-4147-A177-3AD203B41FA5}">
                      <a16:colId xmlns:a16="http://schemas.microsoft.com/office/drawing/2014/main" val="4140088661"/>
                    </a:ext>
                  </a:extLst>
                </a:gridCol>
              </a:tblGrid>
              <a:tr h="190500">
                <a:tc>
                  <a:txBody>
                    <a:bodyPr/>
                    <a:lstStyle/>
                    <a:p>
                      <a:pPr algn="l" fontAlgn="b"/>
                      <a:r>
                        <a:rPr lang="en-US" sz="1100" u="none" strike="noStrike">
                          <a:effectLst/>
                        </a:rPr>
                        <a:t>Operation Type</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Number of Requests per Second</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err="1">
                          <a:effectLst/>
                        </a:rPr>
                        <a:t>Avg</a:t>
                      </a:r>
                      <a:r>
                        <a:rPr lang="en-US" sz="1100" u="none" strike="noStrike" dirty="0">
                          <a:effectLst/>
                        </a:rPr>
                        <a:t> RU's per Request</a:t>
                      </a:r>
                      <a:endParaRPr lang="en-US" sz="1100" b="1" i="0" u="none" strike="noStrike" dirty="0">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RU's Needed</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100" u="none" strike="noStrike" dirty="0">
                          <a:effectLst/>
                        </a:rPr>
                        <a:t>Create</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100" u="none" strike="noStrike" dirty="0">
                          <a:effectLst/>
                        </a:rPr>
                        <a:t>Read</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sp>
        <p:nvSpPr>
          <p:cNvPr id="7" name="TextBox 6">
            <a:extLst>
              <a:ext uri="{FF2B5EF4-FFF2-40B4-BE49-F238E27FC236}">
                <a16:creationId xmlns:a16="http://schemas.microsoft.com/office/drawing/2014/main" id="{64A97480-2BF0-4675-8C87-4E658C1B347C}"/>
              </a:ext>
            </a:extLst>
          </p:cNvPr>
          <p:cNvSpPr txBox="1"/>
          <p:nvPr/>
        </p:nvSpPr>
        <p:spPr>
          <a:xfrm>
            <a:off x="750081" y="6238591"/>
            <a:ext cx="10691838" cy="369332"/>
          </a:xfrm>
          <a:prstGeom prst="rect">
            <a:avLst/>
          </a:prstGeom>
          <a:noFill/>
        </p:spPr>
        <p:txBody>
          <a:bodyPr wrap="none" rtlCol="0">
            <a:spAutoFit/>
          </a:bodyPr>
          <a:lstStyle/>
          <a:p>
            <a:r>
              <a:rPr lang="en-US" dirty="0"/>
              <a:t>* pricing may vary by region; for up-to-date pricing, see: </a:t>
            </a:r>
            <a:r>
              <a:rPr lang="en-US" dirty="0">
                <a:hlinkClick r:id="rId3"/>
              </a:rPr>
              <a:t>https://azure.microsoft.com/pricing/details/cosmos-db/</a:t>
            </a:r>
            <a:endParaRPr lang="en-US" dirty="0"/>
          </a:p>
        </p:txBody>
      </p:sp>
    </p:spTree>
    <p:extLst>
      <p:ext uri="{BB962C8B-B14F-4D97-AF65-F5344CB8AC3E}">
        <p14:creationId xmlns:p14="http://schemas.microsoft.com/office/powerpoint/2010/main" val="205507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ext uri="{D42A27DB-BD31-4B8C-83A1-F6EECF244321}">
                <p14:modId xmlns:p14="http://schemas.microsoft.com/office/powerpoint/2010/main" val="2991425951"/>
              </p:ext>
            </p:extLst>
          </p:nvPr>
        </p:nvGraphicFramePr>
        <p:xfrm>
          <a:off x="1910397" y="1613817"/>
          <a:ext cx="4185603" cy="143446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dirty="0">
                          <a:effectLst/>
                        </a:rPr>
                        <a:t> Total Storage (GB) </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100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dirty="0">
                          <a:effectLst/>
                        </a:rPr>
                        <a:t>Monthly Cost per GB</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b="1" u="none" strike="noStrike" dirty="0">
                          <a:effectLst/>
                        </a:rPr>
                        <a:t>Expected Monthly Cost for Storage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$25.00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1449480" y="310455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Throughput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nvGraphicFramePr>
        <p:xfrm>
          <a:off x="1910397" y="3523969"/>
          <a:ext cx="7086600" cy="571500"/>
        </p:xfrm>
        <a:graphic>
          <a:graphicData uri="http://schemas.openxmlformats.org/drawingml/2006/table">
            <a:tbl>
              <a:tblPr>
                <a:tableStyleId>{5C22544A-7EE6-4342-B048-85BDC9FD1C3A}</a:tableStyleId>
              </a:tblPr>
              <a:tblGrid>
                <a:gridCol w="2399225">
                  <a:extLst>
                    <a:ext uri="{9D8B030D-6E8A-4147-A177-3AD203B41FA5}">
                      <a16:colId xmlns:a16="http://schemas.microsoft.com/office/drawing/2014/main" val="653658921"/>
                    </a:ext>
                  </a:extLst>
                </a:gridCol>
                <a:gridCol w="2161207">
                  <a:extLst>
                    <a:ext uri="{9D8B030D-6E8A-4147-A177-3AD203B41FA5}">
                      <a16:colId xmlns:a16="http://schemas.microsoft.com/office/drawing/2014/main" val="96964796"/>
                    </a:ext>
                  </a:extLst>
                </a:gridCol>
                <a:gridCol w="1536012">
                  <a:extLst>
                    <a:ext uri="{9D8B030D-6E8A-4147-A177-3AD203B41FA5}">
                      <a16:colId xmlns:a16="http://schemas.microsoft.com/office/drawing/2014/main" val="2813250456"/>
                    </a:ext>
                  </a:extLst>
                </a:gridCol>
                <a:gridCol w="990156">
                  <a:extLst>
                    <a:ext uri="{9D8B030D-6E8A-4147-A177-3AD203B41FA5}">
                      <a16:colId xmlns:a16="http://schemas.microsoft.com/office/drawing/2014/main" val="4140088661"/>
                    </a:ext>
                  </a:extLst>
                </a:gridCol>
              </a:tblGrid>
              <a:tr h="190500">
                <a:tc>
                  <a:txBody>
                    <a:bodyPr/>
                    <a:lstStyle/>
                    <a:p>
                      <a:pPr algn="l" fontAlgn="b"/>
                      <a:r>
                        <a:rPr lang="en-US" sz="1100" u="none" strike="noStrike">
                          <a:effectLst/>
                        </a:rPr>
                        <a:t>Operation Type</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Number of Requests per Second</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err="1">
                          <a:effectLst/>
                        </a:rPr>
                        <a:t>Avg</a:t>
                      </a:r>
                      <a:r>
                        <a:rPr lang="en-US" sz="1100" u="none" strike="noStrike" dirty="0">
                          <a:effectLst/>
                        </a:rPr>
                        <a:t> RU's per Request</a:t>
                      </a:r>
                      <a:endParaRPr lang="en-US" sz="1100" b="1" i="0" u="none" strike="noStrike" dirty="0">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RU's Needed</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100" u="none" strike="noStrike">
                          <a:effectLst/>
                        </a:rPr>
                        <a:t>Create</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500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100" u="none" strike="noStrike" dirty="0">
                          <a:effectLst/>
                        </a:rPr>
                        <a:t>Read</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extLst>
              <p:ext uri="{D42A27DB-BD31-4B8C-83A1-F6EECF244321}">
                <p14:modId xmlns:p14="http://schemas.microsoft.com/office/powerpoint/2010/main" val="3142036178"/>
              </p:ext>
            </p:extLst>
          </p:nvPr>
        </p:nvGraphicFramePr>
        <p:xfrm>
          <a:off x="1910397" y="4316607"/>
          <a:ext cx="4559300" cy="381000"/>
        </p:xfrm>
        <a:graphic>
          <a:graphicData uri="http://schemas.openxmlformats.org/drawingml/2006/table">
            <a:tbl>
              <a:tblPr>
                <a:tableStyleId>{5C22544A-7EE6-4342-B048-85BDC9FD1C3A}</a:tableStyleId>
              </a:tblPr>
              <a:tblGrid>
                <a:gridCol w="2398630">
                  <a:extLst>
                    <a:ext uri="{9D8B030D-6E8A-4147-A177-3AD203B41FA5}">
                      <a16:colId xmlns:a16="http://schemas.microsoft.com/office/drawing/2014/main" val="3480470802"/>
                    </a:ext>
                  </a:extLst>
                </a:gridCol>
                <a:gridCol w="2160670">
                  <a:extLst>
                    <a:ext uri="{9D8B030D-6E8A-4147-A177-3AD203B41FA5}">
                      <a16:colId xmlns:a16="http://schemas.microsoft.com/office/drawing/2014/main" val="2443293706"/>
                    </a:ext>
                  </a:extLst>
                </a:gridCol>
              </a:tblGrid>
              <a:tr h="190500">
                <a:tc>
                  <a:txBody>
                    <a:bodyPr/>
                    <a:lstStyle/>
                    <a:p>
                      <a:pPr algn="l" fontAlgn="b"/>
                      <a:r>
                        <a:rPr lang="en-US" sz="1100" u="none" strike="noStrike">
                          <a:effectLst/>
                        </a:rPr>
                        <a:t>Total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algn="l" fontAlgn="b"/>
                      <a:r>
                        <a:rPr lang="en-US" sz="1100" u="none" strike="noStrike" dirty="0">
                          <a:effectLst/>
                        </a:rPr>
                        <a:t>Monthly Cost per 100 RU/sec</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$6.00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2953031"/>
                  </a:ext>
                </a:extLst>
              </a:tr>
            </a:tbl>
          </a:graphicData>
        </a:graphic>
      </p:graphicFrame>
      <p:sp>
        <p:nvSpPr>
          <p:cNvPr id="11" name="TextBox 10">
            <a:extLst>
              <a:ext uri="{FF2B5EF4-FFF2-40B4-BE49-F238E27FC236}">
                <a16:creationId xmlns:a16="http://schemas.microsoft.com/office/drawing/2014/main" id="{E539367A-7839-4CD1-B226-185D399BC1D1}"/>
              </a:ext>
            </a:extLst>
          </p:cNvPr>
          <p:cNvSpPr txBox="1"/>
          <p:nvPr/>
        </p:nvSpPr>
        <p:spPr>
          <a:xfrm>
            <a:off x="750081" y="6238591"/>
            <a:ext cx="10691838" cy="369332"/>
          </a:xfrm>
          <a:prstGeom prst="rect">
            <a:avLst/>
          </a:prstGeom>
          <a:noFill/>
        </p:spPr>
        <p:txBody>
          <a:bodyPr wrap="none" rtlCol="0">
            <a:spAutoFit/>
          </a:bodyPr>
          <a:lstStyle/>
          <a:p>
            <a:r>
              <a:rPr lang="en-US" dirty="0"/>
              <a:t>* pricing may vary by region; for up-to-date pricing, see: </a:t>
            </a:r>
            <a:r>
              <a:rPr lang="en-US" dirty="0">
                <a:hlinkClick r:id="rId3"/>
              </a:rPr>
              <a:t>https://azure.microsoft.com/pricing/details/cosmos-db/</a:t>
            </a:r>
            <a:endParaRPr lang="en-US" dirty="0"/>
          </a:p>
        </p:txBody>
      </p:sp>
    </p:spTree>
    <p:extLst>
      <p:ext uri="{BB962C8B-B14F-4D97-AF65-F5344CB8AC3E}">
        <p14:creationId xmlns:p14="http://schemas.microsoft.com/office/powerpoint/2010/main" val="80748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ext uri="{D42A27DB-BD31-4B8C-83A1-F6EECF244321}">
                <p14:modId xmlns:p14="http://schemas.microsoft.com/office/powerpoint/2010/main" val="1849746414"/>
              </p:ext>
            </p:extLst>
          </p:nvPr>
        </p:nvGraphicFramePr>
        <p:xfrm>
          <a:off x="1910397" y="1613817"/>
          <a:ext cx="4185603" cy="143446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dirty="0">
                          <a:effectLst/>
                        </a:rPr>
                        <a:t> Total Storage (GB) </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100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dirty="0">
                          <a:effectLst/>
                        </a:rPr>
                        <a:t>Monthly Cost per GB</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b="1" u="none" strike="noStrike" dirty="0">
                          <a:effectLst/>
                        </a:rPr>
                        <a:t>Expected Monthly Cost for Storage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$25.00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1449480" y="310455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Throughput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nvGraphicFramePr>
        <p:xfrm>
          <a:off x="1910397" y="3523969"/>
          <a:ext cx="7086600" cy="571500"/>
        </p:xfrm>
        <a:graphic>
          <a:graphicData uri="http://schemas.openxmlformats.org/drawingml/2006/table">
            <a:tbl>
              <a:tblPr>
                <a:tableStyleId>{5C22544A-7EE6-4342-B048-85BDC9FD1C3A}</a:tableStyleId>
              </a:tblPr>
              <a:tblGrid>
                <a:gridCol w="2399225">
                  <a:extLst>
                    <a:ext uri="{9D8B030D-6E8A-4147-A177-3AD203B41FA5}">
                      <a16:colId xmlns:a16="http://schemas.microsoft.com/office/drawing/2014/main" val="653658921"/>
                    </a:ext>
                  </a:extLst>
                </a:gridCol>
                <a:gridCol w="2161207">
                  <a:extLst>
                    <a:ext uri="{9D8B030D-6E8A-4147-A177-3AD203B41FA5}">
                      <a16:colId xmlns:a16="http://schemas.microsoft.com/office/drawing/2014/main" val="96964796"/>
                    </a:ext>
                  </a:extLst>
                </a:gridCol>
                <a:gridCol w="1536012">
                  <a:extLst>
                    <a:ext uri="{9D8B030D-6E8A-4147-A177-3AD203B41FA5}">
                      <a16:colId xmlns:a16="http://schemas.microsoft.com/office/drawing/2014/main" val="2813250456"/>
                    </a:ext>
                  </a:extLst>
                </a:gridCol>
                <a:gridCol w="990156">
                  <a:extLst>
                    <a:ext uri="{9D8B030D-6E8A-4147-A177-3AD203B41FA5}">
                      <a16:colId xmlns:a16="http://schemas.microsoft.com/office/drawing/2014/main" val="4140088661"/>
                    </a:ext>
                  </a:extLst>
                </a:gridCol>
              </a:tblGrid>
              <a:tr h="190500">
                <a:tc>
                  <a:txBody>
                    <a:bodyPr/>
                    <a:lstStyle/>
                    <a:p>
                      <a:pPr algn="l" fontAlgn="b"/>
                      <a:r>
                        <a:rPr lang="en-US" sz="1100" u="none" strike="noStrike">
                          <a:effectLst/>
                        </a:rPr>
                        <a:t>Operation Type</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Number of Requests per Second</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err="1">
                          <a:effectLst/>
                        </a:rPr>
                        <a:t>Avg</a:t>
                      </a:r>
                      <a:r>
                        <a:rPr lang="en-US" sz="1100" u="none" strike="noStrike" dirty="0">
                          <a:effectLst/>
                        </a:rPr>
                        <a:t> RU's per Request</a:t>
                      </a:r>
                      <a:endParaRPr lang="en-US" sz="1100" b="1" i="0" u="none" strike="noStrike" dirty="0">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RU's Needed</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100" u="none" strike="noStrike">
                          <a:effectLst/>
                        </a:rPr>
                        <a:t>Create</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100" u="none" strike="noStrike" dirty="0">
                          <a:effectLst/>
                        </a:rPr>
                        <a:t>Read</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extLst>
              <p:ext uri="{D42A27DB-BD31-4B8C-83A1-F6EECF244321}">
                <p14:modId xmlns:p14="http://schemas.microsoft.com/office/powerpoint/2010/main" val="2325174535"/>
              </p:ext>
            </p:extLst>
          </p:nvPr>
        </p:nvGraphicFramePr>
        <p:xfrm>
          <a:off x="1910397" y="4316607"/>
          <a:ext cx="4559300" cy="571500"/>
        </p:xfrm>
        <a:graphic>
          <a:graphicData uri="http://schemas.openxmlformats.org/drawingml/2006/table">
            <a:tbl>
              <a:tblPr>
                <a:tableStyleId>{5C22544A-7EE6-4342-B048-85BDC9FD1C3A}</a:tableStyleId>
              </a:tblPr>
              <a:tblGrid>
                <a:gridCol w="2398630">
                  <a:extLst>
                    <a:ext uri="{9D8B030D-6E8A-4147-A177-3AD203B41FA5}">
                      <a16:colId xmlns:a16="http://schemas.microsoft.com/office/drawing/2014/main" val="3480470802"/>
                    </a:ext>
                  </a:extLst>
                </a:gridCol>
                <a:gridCol w="2160670">
                  <a:extLst>
                    <a:ext uri="{9D8B030D-6E8A-4147-A177-3AD203B41FA5}">
                      <a16:colId xmlns:a16="http://schemas.microsoft.com/office/drawing/2014/main" val="2443293706"/>
                    </a:ext>
                  </a:extLst>
                </a:gridCol>
              </a:tblGrid>
              <a:tr h="190500">
                <a:tc>
                  <a:txBody>
                    <a:bodyPr/>
                    <a:lstStyle/>
                    <a:p>
                      <a:pPr algn="l" fontAlgn="b"/>
                      <a:r>
                        <a:rPr lang="en-US" sz="1100" u="none" strike="noStrike">
                          <a:effectLst/>
                        </a:rPr>
                        <a:t>Total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algn="l" fontAlgn="b"/>
                      <a:r>
                        <a:rPr lang="en-US" sz="1100" u="none" strike="noStrike">
                          <a:effectLst/>
                        </a:rPr>
                        <a:t>Monthly Cost per 100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$6.00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2953031"/>
                  </a:ext>
                </a:extLst>
              </a:tr>
              <a:tr h="190500">
                <a:tc>
                  <a:txBody>
                    <a:bodyPr/>
                    <a:lstStyle/>
                    <a:p>
                      <a:pPr algn="l" fontAlgn="b"/>
                      <a:r>
                        <a:rPr lang="en-US" sz="1100" b="1" u="none" strike="noStrike" dirty="0">
                          <a:effectLst/>
                        </a:rPr>
                        <a:t>Expected Monthly Cost for Throughput</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$54.00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11" name="TextBox 10">
            <a:extLst>
              <a:ext uri="{FF2B5EF4-FFF2-40B4-BE49-F238E27FC236}">
                <a16:creationId xmlns:a16="http://schemas.microsoft.com/office/drawing/2014/main" id="{199484A0-1C87-4541-BA6E-8E0B322D528C}"/>
              </a:ext>
            </a:extLst>
          </p:cNvPr>
          <p:cNvSpPr txBox="1"/>
          <p:nvPr/>
        </p:nvSpPr>
        <p:spPr>
          <a:xfrm>
            <a:off x="750081" y="6238591"/>
            <a:ext cx="10691838" cy="369332"/>
          </a:xfrm>
          <a:prstGeom prst="rect">
            <a:avLst/>
          </a:prstGeom>
          <a:noFill/>
        </p:spPr>
        <p:txBody>
          <a:bodyPr wrap="none" rtlCol="0">
            <a:spAutoFit/>
          </a:bodyPr>
          <a:lstStyle/>
          <a:p>
            <a:r>
              <a:rPr lang="en-US" dirty="0"/>
              <a:t>* pricing may vary by region; for up-to-date pricing, see: </a:t>
            </a:r>
            <a:r>
              <a:rPr lang="en-US" dirty="0">
                <a:hlinkClick r:id="rId3"/>
              </a:rPr>
              <a:t>https://azure.microsoft.com/pricing/details/cosmos-db/</a:t>
            </a:r>
            <a:endParaRPr lang="en-US" dirty="0"/>
          </a:p>
        </p:txBody>
      </p:sp>
    </p:spTree>
    <p:extLst>
      <p:ext uri="{BB962C8B-B14F-4D97-AF65-F5344CB8AC3E}">
        <p14:creationId xmlns:p14="http://schemas.microsoft.com/office/powerpoint/2010/main" val="881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9481" y="754876"/>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Pricing Example</a:t>
            </a:r>
          </a:p>
        </p:txBody>
      </p:sp>
      <p:sp>
        <p:nvSpPr>
          <p:cNvPr id="32" name="TextBox 31">
            <a:extLst>
              <a:ext uri="{FF2B5EF4-FFF2-40B4-BE49-F238E27FC236}">
                <a16:creationId xmlns:a16="http://schemas.microsoft.com/office/drawing/2014/main" id="{0D5E035F-90C1-456A-ABB3-D73A686E5D27}"/>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ext uri="{D42A27DB-BD31-4B8C-83A1-F6EECF244321}">
                <p14:modId xmlns:p14="http://schemas.microsoft.com/office/powerpoint/2010/main" val="3019658899"/>
              </p:ext>
            </p:extLst>
          </p:nvPr>
        </p:nvGraphicFramePr>
        <p:xfrm>
          <a:off x="1910397" y="1613817"/>
          <a:ext cx="4185603" cy="143446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dirty="0">
                          <a:effectLst/>
                        </a:rPr>
                        <a:t> </a:t>
                      </a:r>
                      <a:r>
                        <a:rPr lang="en-US" sz="1100" u="none" strike="noStrike" dirty="0" err="1">
                          <a:effectLst/>
                        </a:rPr>
                        <a:t>Avg</a:t>
                      </a:r>
                      <a:r>
                        <a:rPr lang="en-US" sz="1100" u="none" strike="noStrike" dirty="0">
                          <a:effectLst/>
                        </a:rPr>
                        <a:t> Record Size (KB)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dirty="0">
                          <a:effectLst/>
                        </a:rPr>
                        <a:t> Number of Records </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a:effectLst/>
                        </a:rPr>
                        <a:t>                                                         100,000,000 </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100" u="none" strike="noStrike" dirty="0">
                          <a:effectLst/>
                        </a:rPr>
                        <a:t> Total Storage (GB) </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100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dirty="0">
                          <a:effectLst/>
                        </a:rPr>
                        <a:t>Monthly Cost per GB</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$0.25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b="1" u="none" strike="noStrike" dirty="0">
                          <a:effectLst/>
                        </a:rPr>
                        <a:t>Expected Monthly Cost for Storage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$25.00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1449480" y="310455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Throughput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ext uri="{D42A27DB-BD31-4B8C-83A1-F6EECF244321}">
                <p14:modId xmlns:p14="http://schemas.microsoft.com/office/powerpoint/2010/main" val="1094869121"/>
              </p:ext>
            </p:extLst>
          </p:nvPr>
        </p:nvGraphicFramePr>
        <p:xfrm>
          <a:off x="1910397" y="3523969"/>
          <a:ext cx="7086600" cy="571500"/>
        </p:xfrm>
        <a:graphic>
          <a:graphicData uri="http://schemas.openxmlformats.org/drawingml/2006/table">
            <a:tbl>
              <a:tblPr>
                <a:tableStyleId>{5C22544A-7EE6-4342-B048-85BDC9FD1C3A}</a:tableStyleId>
              </a:tblPr>
              <a:tblGrid>
                <a:gridCol w="2399225">
                  <a:extLst>
                    <a:ext uri="{9D8B030D-6E8A-4147-A177-3AD203B41FA5}">
                      <a16:colId xmlns:a16="http://schemas.microsoft.com/office/drawing/2014/main" val="653658921"/>
                    </a:ext>
                  </a:extLst>
                </a:gridCol>
                <a:gridCol w="2161207">
                  <a:extLst>
                    <a:ext uri="{9D8B030D-6E8A-4147-A177-3AD203B41FA5}">
                      <a16:colId xmlns:a16="http://schemas.microsoft.com/office/drawing/2014/main" val="96964796"/>
                    </a:ext>
                  </a:extLst>
                </a:gridCol>
                <a:gridCol w="1536012">
                  <a:extLst>
                    <a:ext uri="{9D8B030D-6E8A-4147-A177-3AD203B41FA5}">
                      <a16:colId xmlns:a16="http://schemas.microsoft.com/office/drawing/2014/main" val="2813250456"/>
                    </a:ext>
                  </a:extLst>
                </a:gridCol>
                <a:gridCol w="990156">
                  <a:extLst>
                    <a:ext uri="{9D8B030D-6E8A-4147-A177-3AD203B41FA5}">
                      <a16:colId xmlns:a16="http://schemas.microsoft.com/office/drawing/2014/main" val="4140088661"/>
                    </a:ext>
                  </a:extLst>
                </a:gridCol>
              </a:tblGrid>
              <a:tr h="190500">
                <a:tc>
                  <a:txBody>
                    <a:bodyPr/>
                    <a:lstStyle/>
                    <a:p>
                      <a:pPr algn="l" fontAlgn="b"/>
                      <a:r>
                        <a:rPr lang="en-US" sz="1100" u="none" strike="noStrike">
                          <a:effectLst/>
                        </a:rPr>
                        <a:t>Operation Type</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Number of Requests per Second</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dirty="0" err="1">
                          <a:effectLst/>
                        </a:rPr>
                        <a:t>Avg</a:t>
                      </a:r>
                      <a:r>
                        <a:rPr lang="en-US" sz="1100" u="none" strike="noStrike" dirty="0">
                          <a:effectLst/>
                        </a:rPr>
                        <a:t> RU's per Request</a:t>
                      </a:r>
                      <a:endParaRPr lang="en-US" sz="1100" b="1" i="0" u="none" strike="noStrike" dirty="0">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RU's Needed</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100" u="none" strike="noStrike">
                          <a:effectLst/>
                        </a:rPr>
                        <a:t>Create</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100" u="none" strike="noStrike" dirty="0">
                          <a:effectLst/>
                        </a:rPr>
                        <a:t>Read</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dirty="0">
                          <a:effectLst/>
                        </a:rPr>
                        <a:t>400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extLst>
              <p:ext uri="{D42A27DB-BD31-4B8C-83A1-F6EECF244321}">
                <p14:modId xmlns:p14="http://schemas.microsoft.com/office/powerpoint/2010/main" val="2003898814"/>
              </p:ext>
            </p:extLst>
          </p:nvPr>
        </p:nvGraphicFramePr>
        <p:xfrm>
          <a:off x="1910397" y="4316607"/>
          <a:ext cx="4559300" cy="571500"/>
        </p:xfrm>
        <a:graphic>
          <a:graphicData uri="http://schemas.openxmlformats.org/drawingml/2006/table">
            <a:tbl>
              <a:tblPr>
                <a:tableStyleId>{5C22544A-7EE6-4342-B048-85BDC9FD1C3A}</a:tableStyleId>
              </a:tblPr>
              <a:tblGrid>
                <a:gridCol w="2398630">
                  <a:extLst>
                    <a:ext uri="{9D8B030D-6E8A-4147-A177-3AD203B41FA5}">
                      <a16:colId xmlns:a16="http://schemas.microsoft.com/office/drawing/2014/main" val="3480470802"/>
                    </a:ext>
                  </a:extLst>
                </a:gridCol>
                <a:gridCol w="2160670">
                  <a:extLst>
                    <a:ext uri="{9D8B030D-6E8A-4147-A177-3AD203B41FA5}">
                      <a16:colId xmlns:a16="http://schemas.microsoft.com/office/drawing/2014/main" val="2443293706"/>
                    </a:ext>
                  </a:extLst>
                </a:gridCol>
              </a:tblGrid>
              <a:tr h="190500">
                <a:tc>
                  <a:txBody>
                    <a:bodyPr/>
                    <a:lstStyle/>
                    <a:p>
                      <a:pPr algn="l" fontAlgn="b"/>
                      <a:r>
                        <a:rPr lang="en-US" sz="1100" u="none" strike="noStrike">
                          <a:effectLst/>
                        </a:rPr>
                        <a:t>Total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900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algn="l" fontAlgn="b"/>
                      <a:r>
                        <a:rPr lang="en-US" sz="1100" u="none" strike="noStrike">
                          <a:effectLst/>
                        </a:rPr>
                        <a:t>Monthly Cost per 100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$6.00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2953031"/>
                  </a:ext>
                </a:extLst>
              </a:tr>
              <a:tr h="190500">
                <a:tc>
                  <a:txBody>
                    <a:bodyPr/>
                    <a:lstStyle/>
                    <a:p>
                      <a:pPr algn="l" fontAlgn="b"/>
                      <a:r>
                        <a:rPr lang="en-US" sz="1100" u="none" strike="noStrike">
                          <a:effectLst/>
                        </a:rPr>
                        <a:t>Expected Monthly Cost for Throughput</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$54.00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38" name="TextBox 37">
            <a:extLst>
              <a:ext uri="{FF2B5EF4-FFF2-40B4-BE49-F238E27FC236}">
                <a16:creationId xmlns:a16="http://schemas.microsoft.com/office/drawing/2014/main" id="{72D67F2A-07E2-47B3-9C51-53099392D668}"/>
              </a:ext>
            </a:extLst>
          </p:cNvPr>
          <p:cNvSpPr txBox="1"/>
          <p:nvPr/>
        </p:nvSpPr>
        <p:spPr>
          <a:xfrm>
            <a:off x="1449479" y="4971628"/>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Segoe UI Light" panose="020B0502040204020203" pitchFamily="34" charset="0"/>
                <a:cs typeface="Segoe UI Light" panose="020B0502040204020203" pitchFamily="34" charset="0"/>
              </a:rPr>
              <a:t>Total Monthly Cost</a:t>
            </a:r>
            <a:endParaRPr kumimoji="0" lang="en-US" sz="16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EF071584-27BE-416F-A0B6-8FA09C082F10}"/>
              </a:ext>
            </a:extLst>
          </p:cNvPr>
          <p:cNvSpPr txBox="1"/>
          <p:nvPr/>
        </p:nvSpPr>
        <p:spPr>
          <a:xfrm>
            <a:off x="1821366" y="5423450"/>
            <a:ext cx="4905510" cy="600164"/>
          </a:xfrm>
          <a:prstGeom prst="rect">
            <a:avLst/>
          </a:prstGeom>
          <a:noFill/>
        </p:spPr>
        <p:txBody>
          <a:bodyPr wrap="none" rtlCol="0">
            <a:spAutoFit/>
          </a:bodyPr>
          <a:lstStyle/>
          <a:p>
            <a:r>
              <a:rPr lang="en-US" sz="1100" dirty="0"/>
              <a:t>[Total Monthly Cost] = [Monthly Cost for Storage] + [Monthly Cost for Throughput]</a:t>
            </a:r>
          </a:p>
          <a:p>
            <a:r>
              <a:rPr lang="en-US" sz="1100" dirty="0"/>
              <a:t>                                      =   $25                                       +   $54</a:t>
            </a:r>
          </a:p>
          <a:p>
            <a:r>
              <a:rPr lang="en-US" sz="1100" dirty="0"/>
              <a:t>                                      =   $79 per month</a:t>
            </a:r>
          </a:p>
        </p:txBody>
      </p:sp>
      <p:sp>
        <p:nvSpPr>
          <p:cNvPr id="12" name="TextBox 11">
            <a:extLst>
              <a:ext uri="{FF2B5EF4-FFF2-40B4-BE49-F238E27FC236}">
                <a16:creationId xmlns:a16="http://schemas.microsoft.com/office/drawing/2014/main" id="{53E3821C-2421-4A1B-A1B9-1F7C22014167}"/>
              </a:ext>
            </a:extLst>
          </p:cNvPr>
          <p:cNvSpPr txBox="1"/>
          <p:nvPr/>
        </p:nvSpPr>
        <p:spPr>
          <a:xfrm>
            <a:off x="750081" y="6238591"/>
            <a:ext cx="10691838" cy="369332"/>
          </a:xfrm>
          <a:prstGeom prst="rect">
            <a:avLst/>
          </a:prstGeom>
          <a:noFill/>
        </p:spPr>
        <p:txBody>
          <a:bodyPr wrap="none" rtlCol="0">
            <a:spAutoFit/>
          </a:bodyPr>
          <a:lstStyle/>
          <a:p>
            <a:r>
              <a:rPr lang="en-US" dirty="0"/>
              <a:t>* pricing may vary by region; for up-to-date pricing, see: </a:t>
            </a:r>
            <a:r>
              <a:rPr lang="en-US" dirty="0">
                <a:hlinkClick r:id="rId3"/>
              </a:rPr>
              <a:t>https://azure.microsoft.com/pricing/details/cosmos-db/</a:t>
            </a:r>
            <a:endParaRPr lang="en-US" dirty="0"/>
          </a:p>
        </p:txBody>
      </p:sp>
    </p:spTree>
    <p:extLst>
      <p:ext uri="{BB962C8B-B14F-4D97-AF65-F5344CB8AC3E}">
        <p14:creationId xmlns:p14="http://schemas.microsoft.com/office/powerpoint/2010/main" val="321146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Partitioning</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370892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11515" y="1587500"/>
            <a:ext cx="5052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Guaranteed low latency at P99 (99</a:t>
            </a:r>
            <a:r>
              <a:rPr kumimoji="0" lang="en-US" sz="1800" b="0" i="0" u="none" strike="noStrike" kern="1200" cap="none" spc="0" normalizeH="0" baseline="3000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th</a:t>
            </a: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 percentile)</a:t>
            </a:r>
          </a:p>
        </p:txBody>
      </p:sp>
      <p:sp>
        <p:nvSpPr>
          <p:cNvPr id="9" name="TextBox 8"/>
          <p:cNvSpPr txBox="1"/>
          <p:nvPr/>
        </p:nvSpPr>
        <p:spPr>
          <a:xfrm>
            <a:off x="5711514" y="2050410"/>
            <a:ext cx="466443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Requests are served from local region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Single-digit millisecond latency worldwide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Write optimized, latch-free database engine designed for SSD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Synchronous automatic indexing at sustained ingestion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26" name="Graphic 25">
            <a:extLst>
              <a:ext uri="{FF2B5EF4-FFF2-40B4-BE49-F238E27FC236}">
                <a16:creationId xmlns:a16="http://schemas.microsoft.com/office/drawing/2014/main" id="{757BA131-5B74-4C79-9FB5-EBBD6328F1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394" y="1939726"/>
            <a:ext cx="4227928" cy="2775912"/>
          </a:xfrm>
          <a:prstGeom prst="rect">
            <a:avLst/>
          </a:prstGeom>
        </p:spPr>
      </p:pic>
      <p:grpSp>
        <p:nvGrpSpPr>
          <p:cNvPr id="27" name="Group 26">
            <a:extLst>
              <a:ext uri="{FF2B5EF4-FFF2-40B4-BE49-F238E27FC236}">
                <a16:creationId xmlns:a16="http://schemas.microsoft.com/office/drawing/2014/main" id="{79765C57-884F-4EEC-A4EF-01BC50BD9552}"/>
              </a:ext>
            </a:extLst>
          </p:cNvPr>
          <p:cNvGrpSpPr/>
          <p:nvPr/>
        </p:nvGrpSpPr>
        <p:grpSpPr>
          <a:xfrm>
            <a:off x="563245" y="2315640"/>
            <a:ext cx="4823459" cy="2024083"/>
            <a:chOff x="7610771" y="4259262"/>
            <a:chExt cx="4545571" cy="1871080"/>
          </a:xfrm>
          <a:solidFill>
            <a:srgbClr val="0078C9"/>
          </a:solidFill>
        </p:grpSpPr>
        <p:sp>
          <p:nvSpPr>
            <p:cNvPr id="28" name="Rectangle 27">
              <a:extLst>
                <a:ext uri="{FF2B5EF4-FFF2-40B4-BE49-F238E27FC236}">
                  <a16:creationId xmlns:a16="http://schemas.microsoft.com/office/drawing/2014/main" id="{1F15CB4A-B21F-4916-B613-4BF780790A7B}"/>
                </a:ext>
              </a:extLst>
            </p:cNvPr>
            <p:cNvSpPr/>
            <p:nvPr/>
          </p:nvSpPr>
          <p:spPr bwMode="auto">
            <a:xfrm>
              <a:off x="8382202"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Reads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(1KB)</a:t>
              </a:r>
            </a:p>
          </p:txBody>
        </p:sp>
        <p:sp>
          <p:nvSpPr>
            <p:cNvPr id="29" name="Rectangle 28">
              <a:extLst>
                <a:ext uri="{FF2B5EF4-FFF2-40B4-BE49-F238E27FC236}">
                  <a16:creationId xmlns:a16="http://schemas.microsoft.com/office/drawing/2014/main" id="{0F26430B-86AD-40D6-90CB-759FD37A7FF7}"/>
                </a:ext>
              </a:extLst>
            </p:cNvPr>
            <p:cNvSpPr/>
            <p:nvPr/>
          </p:nvSpPr>
          <p:spPr bwMode="auto">
            <a:xfrm>
              <a:off x="10318578" y="4259262"/>
              <a:ext cx="1837764"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Indexed writes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(1KB)</a:t>
              </a:r>
            </a:p>
          </p:txBody>
        </p:sp>
        <p:sp>
          <p:nvSpPr>
            <p:cNvPr id="30" name="Rectangle 29">
              <a:extLst>
                <a:ext uri="{FF2B5EF4-FFF2-40B4-BE49-F238E27FC236}">
                  <a16:creationId xmlns:a16="http://schemas.microsoft.com/office/drawing/2014/main" id="{C0B5BF31-C079-4D53-B53A-DC780CB5EBA5}"/>
                </a:ext>
              </a:extLst>
            </p:cNvPr>
            <p:cNvSpPr/>
            <p:nvPr/>
          </p:nvSpPr>
          <p:spPr bwMode="auto">
            <a:xfrm>
              <a:off x="7610771" y="4907475"/>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P50</a:t>
              </a:r>
            </a:p>
          </p:txBody>
        </p:sp>
        <p:sp>
          <p:nvSpPr>
            <p:cNvPr id="31" name="Rectangle 30">
              <a:extLst>
                <a:ext uri="{FF2B5EF4-FFF2-40B4-BE49-F238E27FC236}">
                  <a16:creationId xmlns:a16="http://schemas.microsoft.com/office/drawing/2014/main" id="{424EDCF2-29C0-44B0-9246-4785C7D976EC}"/>
                </a:ext>
              </a:extLst>
            </p:cNvPr>
            <p:cNvSpPr/>
            <p:nvPr/>
          </p:nvSpPr>
          <p:spPr bwMode="auto">
            <a:xfrm>
              <a:off x="7610771" y="5555688"/>
              <a:ext cx="672819" cy="574654"/>
            </a:xfrm>
            <a:prstGeom prst="rect">
              <a:avLst/>
            </a:prstGeom>
            <a:grpFill/>
            <a:ln w="952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P99</a:t>
              </a:r>
            </a:p>
          </p:txBody>
        </p:sp>
        <p:sp>
          <p:nvSpPr>
            <p:cNvPr id="32" name="Rectangle 31">
              <a:extLst>
                <a:ext uri="{FF2B5EF4-FFF2-40B4-BE49-F238E27FC236}">
                  <a16:creationId xmlns:a16="http://schemas.microsoft.com/office/drawing/2014/main" id="{4B29C41E-1A97-478D-A7D3-E264727FB0B0}"/>
                </a:ext>
              </a:extLst>
            </p:cNvPr>
            <p:cNvSpPr/>
            <p:nvPr/>
          </p:nvSpPr>
          <p:spPr bwMode="auto">
            <a:xfrm>
              <a:off x="8382202"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&lt;2ms</a:t>
              </a:r>
            </a:p>
          </p:txBody>
        </p:sp>
        <p:sp>
          <p:nvSpPr>
            <p:cNvPr id="33" name="Rectangle 32">
              <a:extLst>
                <a:ext uri="{FF2B5EF4-FFF2-40B4-BE49-F238E27FC236}">
                  <a16:creationId xmlns:a16="http://schemas.microsoft.com/office/drawing/2014/main" id="{BBA500C3-CE64-4B55-B4EE-F6235E95E868}"/>
                </a:ext>
              </a:extLst>
            </p:cNvPr>
            <p:cNvSpPr/>
            <p:nvPr/>
          </p:nvSpPr>
          <p:spPr bwMode="auto">
            <a:xfrm>
              <a:off x="8382202"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&lt;10ms</a:t>
              </a:r>
            </a:p>
          </p:txBody>
        </p:sp>
        <p:sp>
          <p:nvSpPr>
            <p:cNvPr id="34" name="Rectangle 33">
              <a:extLst>
                <a:ext uri="{FF2B5EF4-FFF2-40B4-BE49-F238E27FC236}">
                  <a16:creationId xmlns:a16="http://schemas.microsoft.com/office/drawing/2014/main" id="{0E724E2E-A64E-4F79-8A88-8DB12377E24B}"/>
                </a:ext>
              </a:extLst>
            </p:cNvPr>
            <p:cNvSpPr/>
            <p:nvPr/>
          </p:nvSpPr>
          <p:spPr bwMode="auto">
            <a:xfrm>
              <a:off x="10318578" y="4907475"/>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&lt;6ms</a:t>
              </a:r>
            </a:p>
          </p:txBody>
        </p:sp>
        <p:sp>
          <p:nvSpPr>
            <p:cNvPr id="35" name="Rectangle 34">
              <a:extLst>
                <a:ext uri="{FF2B5EF4-FFF2-40B4-BE49-F238E27FC236}">
                  <a16:creationId xmlns:a16="http://schemas.microsoft.com/office/drawing/2014/main" id="{8EA49AA2-5C1C-414A-8E53-BD3988F48E81}"/>
                </a:ext>
              </a:extLst>
            </p:cNvPr>
            <p:cNvSpPr/>
            <p:nvPr/>
          </p:nvSpPr>
          <p:spPr bwMode="auto">
            <a:xfrm>
              <a:off x="10318578" y="5555688"/>
              <a:ext cx="1837764" cy="574654"/>
            </a:xfrm>
            <a:prstGeom prst="rect">
              <a:avLst/>
            </a:prstGeom>
            <a:grp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alibri Light" panose="020F0302020204030204"/>
                  <a:ea typeface="+mn-ea"/>
                  <a:cs typeface="+mn-cs"/>
                </a:rPr>
                <a:t>&lt;15ms</a:t>
              </a:r>
            </a:p>
          </p:txBody>
        </p:sp>
      </p:grpSp>
    </p:spTree>
    <p:extLst>
      <p:ext uri="{BB962C8B-B14F-4D97-AF65-F5344CB8AC3E}">
        <p14:creationId xmlns:p14="http://schemas.microsoft.com/office/powerpoint/2010/main" val="4142418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spTree>
    <p:extLst>
      <p:ext uri="{BB962C8B-B14F-4D97-AF65-F5344CB8AC3E}">
        <p14:creationId xmlns:p14="http://schemas.microsoft.com/office/powerpoint/2010/main" val="10402258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pic>
        <p:nvPicPr>
          <p:cNvPr id="7" name="Picture 6">
            <a:extLst>
              <a:ext uri="{FF2B5EF4-FFF2-40B4-BE49-F238E27FC236}">
                <a16:creationId xmlns:a16="http://schemas.microsoft.com/office/drawing/2014/main" id="{0EAC3277-DED0-4F92-9330-A57551D42CC3}"/>
              </a:ext>
            </a:extLst>
          </p:cNvPr>
          <p:cNvPicPr>
            <a:picLocks noChangeAspect="1"/>
          </p:cNvPicPr>
          <p:nvPr/>
        </p:nvPicPr>
        <p:blipFill>
          <a:blip r:embed="rId3"/>
          <a:stretch>
            <a:fillRect/>
          </a:stretch>
        </p:blipFill>
        <p:spPr>
          <a:xfrm>
            <a:off x="4955438" y="2159389"/>
            <a:ext cx="5942145" cy="3194388"/>
          </a:xfrm>
          <a:prstGeom prst="rect">
            <a:avLst/>
          </a:prstGeom>
        </p:spPr>
      </p:pic>
    </p:spTree>
    <p:extLst>
      <p:ext uri="{BB962C8B-B14F-4D97-AF65-F5344CB8AC3E}">
        <p14:creationId xmlns:p14="http://schemas.microsoft.com/office/powerpoint/2010/main" val="13726783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pic>
        <p:nvPicPr>
          <p:cNvPr id="6" name="Picture 5">
            <a:extLst>
              <a:ext uri="{FF2B5EF4-FFF2-40B4-BE49-F238E27FC236}">
                <a16:creationId xmlns:a16="http://schemas.microsoft.com/office/drawing/2014/main" id="{157A1734-42F3-455E-9C55-E8AE66939AE4}"/>
              </a:ext>
            </a:extLst>
          </p:cNvPr>
          <p:cNvPicPr>
            <a:picLocks noChangeAspect="1"/>
          </p:cNvPicPr>
          <p:nvPr/>
        </p:nvPicPr>
        <p:blipFill>
          <a:blip r:embed="rId3"/>
          <a:stretch>
            <a:fillRect/>
          </a:stretch>
        </p:blipFill>
        <p:spPr>
          <a:xfrm>
            <a:off x="6388976" y="272227"/>
            <a:ext cx="2159117" cy="5050140"/>
          </a:xfrm>
          <a:prstGeom prst="rect">
            <a:avLst/>
          </a:prstGeom>
        </p:spPr>
      </p:pic>
      <p:sp>
        <p:nvSpPr>
          <p:cNvPr id="2" name="Rectangle: Rounded Corners 1">
            <a:extLst>
              <a:ext uri="{FF2B5EF4-FFF2-40B4-BE49-F238E27FC236}">
                <a16:creationId xmlns:a16="http://schemas.microsoft.com/office/drawing/2014/main" id="{AC462FF1-4392-40EB-8E27-D83AFDA35F2A}"/>
              </a:ext>
            </a:extLst>
          </p:cNvPr>
          <p:cNvSpPr/>
          <p:nvPr/>
        </p:nvSpPr>
        <p:spPr>
          <a:xfrm>
            <a:off x="6062870" y="2577548"/>
            <a:ext cx="2723321" cy="4505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893FA64D-257D-4987-9547-47783FEEFC8D}"/>
              </a:ext>
            </a:extLst>
          </p:cNvPr>
          <p:cNvCxnSpPr>
            <a:cxnSpLocks/>
          </p:cNvCxnSpPr>
          <p:nvPr/>
        </p:nvCxnSpPr>
        <p:spPr>
          <a:xfrm>
            <a:off x="3776870" y="1981200"/>
            <a:ext cx="2286000" cy="6824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8B12370-FF47-46E3-92C7-6D386A11D598}"/>
              </a:ext>
            </a:extLst>
          </p:cNvPr>
          <p:cNvSpPr txBox="1"/>
          <p:nvPr/>
        </p:nvSpPr>
        <p:spPr>
          <a:xfrm>
            <a:off x="230796" y="4128052"/>
            <a:ext cx="59200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Partitioning Scheme: top-most design decision in Cosmos DB </a:t>
            </a:r>
          </a:p>
        </p:txBody>
      </p:sp>
    </p:spTree>
    <p:extLst>
      <p:ext uri="{BB962C8B-B14F-4D97-AF65-F5344CB8AC3E}">
        <p14:creationId xmlns:p14="http://schemas.microsoft.com/office/powerpoint/2010/main" val="2465961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cxnSp>
        <p:nvCxnSpPr>
          <p:cNvPr id="8" name="Straight Connector 7">
            <a:extLst>
              <a:ext uri="{FF2B5EF4-FFF2-40B4-BE49-F238E27FC236}">
                <a16:creationId xmlns:a16="http://schemas.microsoft.com/office/drawing/2014/main" id="{96DC0EB9-2992-4BF4-8410-D1417C29CD5F}"/>
              </a:ext>
            </a:extLst>
          </p:cNvPr>
          <p:cNvCxnSpPr/>
          <p:nvPr/>
        </p:nvCxnSpPr>
        <p:spPr>
          <a:xfrm>
            <a:off x="3624470" y="1762539"/>
            <a:ext cx="172278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C933C1-B107-4AA4-B013-7C59CF1D3DFC}"/>
              </a:ext>
            </a:extLst>
          </p:cNvPr>
          <p:cNvSpPr txBox="1"/>
          <p:nvPr/>
        </p:nvSpPr>
        <p:spPr>
          <a:xfrm>
            <a:off x="5678557" y="1577873"/>
            <a:ext cx="2160207"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Key: User Id</a:t>
            </a:r>
          </a:p>
        </p:txBody>
      </p:sp>
    </p:spTree>
    <p:extLst>
      <p:ext uri="{BB962C8B-B14F-4D97-AF65-F5344CB8AC3E}">
        <p14:creationId xmlns:p14="http://schemas.microsoft.com/office/powerpoint/2010/main" val="28686786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cxnSp>
        <p:nvCxnSpPr>
          <p:cNvPr id="8" name="Straight Connector 7">
            <a:extLst>
              <a:ext uri="{FF2B5EF4-FFF2-40B4-BE49-F238E27FC236}">
                <a16:creationId xmlns:a16="http://schemas.microsoft.com/office/drawing/2014/main" id="{96DC0EB9-2992-4BF4-8410-D1417C29CD5F}"/>
              </a:ext>
            </a:extLst>
          </p:cNvPr>
          <p:cNvCxnSpPr/>
          <p:nvPr/>
        </p:nvCxnSpPr>
        <p:spPr>
          <a:xfrm>
            <a:off x="3624470" y="1762539"/>
            <a:ext cx="172278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C933C1-B107-4AA4-B013-7C59CF1D3DFC}"/>
              </a:ext>
            </a:extLst>
          </p:cNvPr>
          <p:cNvSpPr txBox="1"/>
          <p:nvPr/>
        </p:nvSpPr>
        <p:spPr>
          <a:xfrm>
            <a:off x="5678557" y="1577873"/>
            <a:ext cx="2160207"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Key: User Id</a:t>
            </a:r>
          </a:p>
        </p:txBody>
      </p:sp>
      <p:sp>
        <p:nvSpPr>
          <p:cNvPr id="2" name="TextBox 1">
            <a:extLst>
              <a:ext uri="{FF2B5EF4-FFF2-40B4-BE49-F238E27FC236}">
                <a16:creationId xmlns:a16="http://schemas.microsoft.com/office/drawing/2014/main" id="{F5D87C99-575C-4959-804A-32D3EA26F727}"/>
              </a:ext>
            </a:extLst>
          </p:cNvPr>
          <p:cNvSpPr txBox="1"/>
          <p:nvPr/>
        </p:nvSpPr>
        <p:spPr>
          <a:xfrm>
            <a:off x="8885793" y="2047459"/>
            <a:ext cx="309802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Logical Partitioning Abstraction</a:t>
            </a:r>
          </a:p>
        </p:txBody>
      </p:sp>
      <p:sp>
        <p:nvSpPr>
          <p:cNvPr id="7" name="TextBox 6">
            <a:extLst>
              <a:ext uri="{FF2B5EF4-FFF2-40B4-BE49-F238E27FC236}">
                <a16:creationId xmlns:a16="http://schemas.microsoft.com/office/drawing/2014/main" id="{A64B6B0D-8084-411B-89AC-EC875A4B3A0C}"/>
              </a:ext>
            </a:extLst>
          </p:cNvPr>
          <p:cNvSpPr txBox="1"/>
          <p:nvPr/>
        </p:nvSpPr>
        <p:spPr>
          <a:xfrm>
            <a:off x="9448800" y="4011767"/>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AC203F7-4010-4A0F-8862-305FF2B81883}"/>
                  </a:ext>
                </a:extLst>
              </p14:cNvPr>
              <p14:cNvContentPartPr/>
              <p14:nvPr/>
            </p14:nvContentPartPr>
            <p14:xfrm>
              <a:off x="264929" y="3074467"/>
              <a:ext cx="12139200" cy="642960"/>
            </p14:xfrm>
          </p:contentPart>
        </mc:Choice>
        <mc:Fallback xmlns="">
          <p:pic>
            <p:nvPicPr>
              <p:cNvPr id="6" name="Ink 5">
                <a:extLst>
                  <a:ext uri="{FF2B5EF4-FFF2-40B4-BE49-F238E27FC236}">
                    <a16:creationId xmlns:a16="http://schemas.microsoft.com/office/drawing/2014/main" id="{4AC203F7-4010-4A0F-8862-305FF2B81883}"/>
                  </a:ext>
                </a:extLst>
              </p:cNvPr>
              <p:cNvPicPr/>
              <p:nvPr/>
            </p:nvPicPr>
            <p:blipFill>
              <a:blip r:embed="rId4"/>
              <a:stretch>
                <a:fillRect/>
              </a:stretch>
            </p:blipFill>
            <p:spPr>
              <a:xfrm>
                <a:off x="259169" y="3068347"/>
                <a:ext cx="12151080" cy="654840"/>
              </a:xfrm>
              <a:prstGeom prst="rect">
                <a:avLst/>
              </a:prstGeom>
            </p:spPr>
          </p:pic>
        </mc:Fallback>
      </mc:AlternateContent>
      <p:cxnSp>
        <p:nvCxnSpPr>
          <p:cNvPr id="12" name="Straight Arrow Connector 11">
            <a:extLst>
              <a:ext uri="{FF2B5EF4-FFF2-40B4-BE49-F238E27FC236}">
                <a16:creationId xmlns:a16="http://schemas.microsoft.com/office/drawing/2014/main" id="{742FD682-D773-4143-9E90-FC0B31921627}"/>
              </a:ext>
            </a:extLst>
          </p:cNvPr>
          <p:cNvCxnSpPr>
            <a:cxnSpLocks/>
          </p:cNvCxnSpPr>
          <p:nvPr/>
        </p:nvCxnSpPr>
        <p:spPr>
          <a:xfrm>
            <a:off x="6824870" y="2186609"/>
            <a:ext cx="0" cy="1596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DD66ACD-7BDF-4B95-833D-DF80519BC079}"/>
              </a:ext>
            </a:extLst>
          </p:cNvPr>
          <p:cNvSpPr txBox="1"/>
          <p:nvPr/>
        </p:nvSpPr>
        <p:spPr>
          <a:xfrm>
            <a:off x="6096145" y="3960659"/>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4876954"/>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BD7B42C-7144-4688-9BBB-CA559CA6089B}"/>
              </a:ext>
            </a:extLst>
          </p:cNvPr>
          <p:cNvSpPr txBox="1"/>
          <p:nvPr/>
        </p:nvSpPr>
        <p:spPr>
          <a:xfrm>
            <a:off x="4161182" y="5029354"/>
            <a:ext cx="400314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Psuedo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distribution of data over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range of possible hashed values</a:t>
            </a:r>
          </a:p>
        </p:txBody>
      </p: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4419600"/>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4419600"/>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4419600"/>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4419600"/>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4419600"/>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4485861"/>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867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D8D73E-454C-4E38-BCC5-59D147D91BC0}"/>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296BC666-4BC5-48E5-B559-3D82FCB85186}"/>
              </a:ext>
            </a:extLst>
          </p:cNvPr>
          <p:cNvSpPr txBox="1"/>
          <p:nvPr/>
        </p:nvSpPr>
        <p:spPr>
          <a:xfrm>
            <a:off x="7433747" y="3058568"/>
            <a:ext cx="1040584" cy="36946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505050"/>
                </a:solidFill>
                <a:effectLst/>
                <a:uLnTx/>
                <a:uFillTx/>
                <a:latin typeface="Segoe UI"/>
                <a:ea typeface="+mn-ea"/>
                <a:cs typeface="+mn-cs"/>
              </a:rPr>
              <a:t>….</a:t>
            </a:r>
          </a:p>
        </p:txBody>
      </p:sp>
      <p:sp>
        <p:nvSpPr>
          <p:cNvPr id="35" name="Rectangle 34">
            <a:extLst>
              <a:ext uri="{FF2B5EF4-FFF2-40B4-BE49-F238E27FC236}">
                <a16:creationId xmlns:a16="http://schemas.microsoft.com/office/drawing/2014/main" id="{680878B5-A587-446B-9899-2ACE371F1DD4}"/>
              </a:ext>
            </a:extLst>
          </p:cNvPr>
          <p:cNvSpPr/>
          <p:nvPr/>
        </p:nvSpPr>
        <p:spPr>
          <a:xfrm>
            <a:off x="4791015"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C682195-1D2D-4513-820F-CE51C368B47E}"/>
              </a:ext>
            </a:extLst>
          </p:cNvPr>
          <p:cNvSpPr/>
          <p:nvPr/>
        </p:nvSpPr>
        <p:spPr>
          <a:xfrm>
            <a:off x="9418432"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42683EFB-253C-4644-BF93-6B9CC5CF379E}"/>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1</a:t>
            </a:r>
          </a:p>
        </p:txBody>
      </p:sp>
      <p:sp>
        <p:nvSpPr>
          <p:cNvPr id="42" name="TextBox 41">
            <a:extLst>
              <a:ext uri="{FF2B5EF4-FFF2-40B4-BE49-F238E27FC236}">
                <a16:creationId xmlns:a16="http://schemas.microsoft.com/office/drawing/2014/main" id="{2DD60543-0233-4641-A7AF-503EA93B6796}"/>
              </a:ext>
            </a:extLst>
          </p:cNvPr>
          <p:cNvSpPr txBox="1"/>
          <p:nvPr/>
        </p:nvSpPr>
        <p:spPr>
          <a:xfrm>
            <a:off x="4745401" y="4484443"/>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2</a:t>
            </a:r>
          </a:p>
        </p:txBody>
      </p:sp>
      <p:sp>
        <p:nvSpPr>
          <p:cNvPr id="44" name="TextBox 43">
            <a:extLst>
              <a:ext uri="{FF2B5EF4-FFF2-40B4-BE49-F238E27FC236}">
                <a16:creationId xmlns:a16="http://schemas.microsoft.com/office/drawing/2014/main" id="{C19E0099-98FA-4C97-9204-D67B3F813506}"/>
              </a:ext>
            </a:extLst>
          </p:cNvPr>
          <p:cNvSpPr txBox="1"/>
          <p:nvPr/>
        </p:nvSpPr>
        <p:spPr>
          <a:xfrm>
            <a:off x="9487599" y="4471695"/>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n</a:t>
            </a:r>
          </a:p>
        </p:txBody>
      </p: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a16="http://schemas.microsoft.com/office/drawing/2014/main" id="{5D5A073F-00B7-48F8-BCF5-0AFCF43C7457}"/>
              </a:ext>
            </a:extLst>
          </p:cNvPr>
          <p:cNvSpPr/>
          <p:nvPr/>
        </p:nvSpPr>
        <p:spPr>
          <a:xfrm rot="16200000">
            <a:off x="6023101" y="584740"/>
            <a:ext cx="622853" cy="8958472"/>
          </a:xfrm>
          <a:prstGeom prst="leftBrace">
            <a:avLst>
              <a:gd name="adj1" fmla="val 8333"/>
              <a:gd name="adj2" fmla="val 500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3578664-D41C-42C2-A33D-498F92700EDF}"/>
              </a:ext>
            </a:extLst>
          </p:cNvPr>
          <p:cNvSpPr txBox="1"/>
          <p:nvPr/>
        </p:nvSpPr>
        <p:spPr>
          <a:xfrm>
            <a:off x="3503584" y="5517624"/>
            <a:ext cx="654980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Frugal # of Partitions based on actual storage and throughput needs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(yielding scalability with low total cost of ownership)</a:t>
            </a:r>
          </a:p>
        </p:txBody>
      </p:sp>
      <p:grpSp>
        <p:nvGrpSpPr>
          <p:cNvPr id="66" name="Group 65">
            <a:extLst>
              <a:ext uri="{FF2B5EF4-FFF2-40B4-BE49-F238E27FC236}">
                <a16:creationId xmlns:a16="http://schemas.microsoft.com/office/drawing/2014/main" id="{86835B92-4990-49E2-B600-B9F1BB5E3EE2}"/>
              </a:ext>
            </a:extLst>
          </p:cNvPr>
          <p:cNvGrpSpPr/>
          <p:nvPr/>
        </p:nvGrpSpPr>
        <p:grpSpPr>
          <a:xfrm>
            <a:off x="2435820" y="2454225"/>
            <a:ext cx="578478" cy="504743"/>
            <a:chOff x="468086" y="2406098"/>
            <a:chExt cx="1110063" cy="1019598"/>
          </a:xfrm>
          <a:solidFill>
            <a:schemeClr val="accent1">
              <a:lumMod val="40000"/>
              <a:lumOff val="60000"/>
            </a:schemeClr>
          </a:solidFill>
        </p:grpSpPr>
        <p:sp>
          <p:nvSpPr>
            <p:cNvPr id="69" name="Oval 68">
              <a:extLst>
                <a:ext uri="{FF2B5EF4-FFF2-40B4-BE49-F238E27FC236}">
                  <a16:creationId xmlns:a16="http://schemas.microsoft.com/office/drawing/2014/main" id="{B18FE24E-72B5-4C4C-A727-C8A6809C8E25}"/>
                </a:ext>
              </a:extLst>
            </p:cNvPr>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70" name="Rectangle 69">
              <a:extLst>
                <a:ext uri="{FF2B5EF4-FFF2-40B4-BE49-F238E27FC236}">
                  <a16:creationId xmlns:a16="http://schemas.microsoft.com/office/drawing/2014/main" id="{85023809-7BB3-4C04-A8A4-27B6F5E7A268}"/>
                </a:ext>
              </a:extLst>
            </p:cNvPr>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71" name="Rectangle 70">
              <a:extLst>
                <a:ext uri="{FF2B5EF4-FFF2-40B4-BE49-F238E27FC236}">
                  <a16:creationId xmlns:a16="http://schemas.microsoft.com/office/drawing/2014/main" id="{6ECC54D0-7365-4D17-9CA5-C6BC981AF049}"/>
                </a:ext>
              </a:extLst>
            </p:cNvPr>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72" name="Rectangle 71">
              <a:extLst>
                <a:ext uri="{FF2B5EF4-FFF2-40B4-BE49-F238E27FC236}">
                  <a16:creationId xmlns:a16="http://schemas.microsoft.com/office/drawing/2014/main" id="{38EC4767-48A4-4E41-9B4E-578F51A78A74}"/>
                </a:ext>
              </a:extLst>
            </p:cNvPr>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73" name="Rectangle 72">
              <a:extLst>
                <a:ext uri="{FF2B5EF4-FFF2-40B4-BE49-F238E27FC236}">
                  <a16:creationId xmlns:a16="http://schemas.microsoft.com/office/drawing/2014/main" id="{980610D5-9C17-4A61-AC10-FA7AAB25C52C}"/>
                </a:ext>
              </a:extLst>
            </p:cNvPr>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74" name="Curved Connector 292">
              <a:extLst>
                <a:ext uri="{FF2B5EF4-FFF2-40B4-BE49-F238E27FC236}">
                  <a16:creationId xmlns:a16="http://schemas.microsoft.com/office/drawing/2014/main" id="{F4FE56B6-AB1F-4DA9-90F4-686909E393D3}"/>
                </a:ext>
              </a:extLst>
            </p:cNvPr>
            <p:cNvCxnSpPr>
              <a:stCxn id="71" idx="3"/>
              <a:endCxn id="73"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Curved Connector 294">
              <a:extLst>
                <a:ext uri="{FF2B5EF4-FFF2-40B4-BE49-F238E27FC236}">
                  <a16:creationId xmlns:a16="http://schemas.microsoft.com/office/drawing/2014/main" id="{5BF0ED0C-93C7-4920-8B76-2D3A6C7D35C9}"/>
                </a:ext>
              </a:extLst>
            </p:cNvPr>
            <p:cNvCxnSpPr>
              <a:endCxn id="70"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297">
              <a:extLst>
                <a:ext uri="{FF2B5EF4-FFF2-40B4-BE49-F238E27FC236}">
                  <a16:creationId xmlns:a16="http://schemas.microsoft.com/office/drawing/2014/main" id="{CC1CE478-F3D4-4474-A2C2-88A97D2650B5}"/>
                </a:ext>
              </a:extLst>
            </p:cNvPr>
            <p:cNvCxnSpPr>
              <a:stCxn id="71" idx="3"/>
              <a:endCxn id="72"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BB7EDFAA-8C5C-4FD9-8A3E-EAE806F29703}"/>
              </a:ext>
            </a:extLst>
          </p:cNvPr>
          <p:cNvGrpSpPr/>
          <p:nvPr/>
        </p:nvGrpSpPr>
        <p:grpSpPr>
          <a:xfrm>
            <a:off x="4865929" y="2447497"/>
            <a:ext cx="578478" cy="504743"/>
            <a:chOff x="468086" y="2406098"/>
            <a:chExt cx="1110063" cy="1019598"/>
          </a:xfrm>
          <a:solidFill>
            <a:schemeClr val="accent1">
              <a:lumMod val="40000"/>
              <a:lumOff val="60000"/>
            </a:schemeClr>
          </a:solidFill>
        </p:grpSpPr>
        <p:sp>
          <p:nvSpPr>
            <p:cNvPr id="78" name="Oval 77">
              <a:extLst>
                <a:ext uri="{FF2B5EF4-FFF2-40B4-BE49-F238E27FC236}">
                  <a16:creationId xmlns:a16="http://schemas.microsoft.com/office/drawing/2014/main" id="{67EA9B5A-016A-4E75-91FD-D7BA46E88948}"/>
                </a:ext>
              </a:extLst>
            </p:cNvPr>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79" name="Rectangle 78">
              <a:extLst>
                <a:ext uri="{FF2B5EF4-FFF2-40B4-BE49-F238E27FC236}">
                  <a16:creationId xmlns:a16="http://schemas.microsoft.com/office/drawing/2014/main" id="{8C2AEFAB-7B72-4B4A-9511-75779430FC0C}"/>
                </a:ext>
              </a:extLst>
            </p:cNvPr>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80" name="Rectangle 79">
              <a:extLst>
                <a:ext uri="{FF2B5EF4-FFF2-40B4-BE49-F238E27FC236}">
                  <a16:creationId xmlns:a16="http://schemas.microsoft.com/office/drawing/2014/main" id="{038BDD40-5D75-4357-B0EF-3B80B2397013}"/>
                </a:ext>
              </a:extLst>
            </p:cNvPr>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81" name="Rectangle 80">
              <a:extLst>
                <a:ext uri="{FF2B5EF4-FFF2-40B4-BE49-F238E27FC236}">
                  <a16:creationId xmlns:a16="http://schemas.microsoft.com/office/drawing/2014/main" id="{6F33B9A1-127D-4351-9C15-1CB2BC2150FA}"/>
                </a:ext>
              </a:extLst>
            </p:cNvPr>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82" name="Rectangle 81">
              <a:extLst>
                <a:ext uri="{FF2B5EF4-FFF2-40B4-BE49-F238E27FC236}">
                  <a16:creationId xmlns:a16="http://schemas.microsoft.com/office/drawing/2014/main" id="{C37F547A-093E-4370-8D45-FE6D9EB0A27A}"/>
                </a:ext>
              </a:extLst>
            </p:cNvPr>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83" name="Curved Connector 292">
              <a:extLst>
                <a:ext uri="{FF2B5EF4-FFF2-40B4-BE49-F238E27FC236}">
                  <a16:creationId xmlns:a16="http://schemas.microsoft.com/office/drawing/2014/main" id="{2F0453A4-B63D-4A3F-9311-A57A6779A1C3}"/>
                </a:ext>
              </a:extLst>
            </p:cNvPr>
            <p:cNvCxnSpPr>
              <a:stCxn id="80" idx="3"/>
              <a:endCxn id="82"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4" name="Curved Connector 294">
              <a:extLst>
                <a:ext uri="{FF2B5EF4-FFF2-40B4-BE49-F238E27FC236}">
                  <a16:creationId xmlns:a16="http://schemas.microsoft.com/office/drawing/2014/main" id="{BA063556-9DCC-48C0-8114-74C393716D98}"/>
                </a:ext>
              </a:extLst>
            </p:cNvPr>
            <p:cNvCxnSpPr>
              <a:endCxn id="7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297">
              <a:extLst>
                <a:ext uri="{FF2B5EF4-FFF2-40B4-BE49-F238E27FC236}">
                  <a16:creationId xmlns:a16="http://schemas.microsoft.com/office/drawing/2014/main" id="{795012C4-D289-4C6B-8B29-ABA15459C423}"/>
                </a:ext>
              </a:extLst>
            </p:cNvPr>
            <p:cNvCxnSpPr>
              <a:stCxn id="80" idx="3"/>
              <a:endCxn id="81"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86" name="Group 85">
            <a:extLst>
              <a:ext uri="{FF2B5EF4-FFF2-40B4-BE49-F238E27FC236}">
                <a16:creationId xmlns:a16="http://schemas.microsoft.com/office/drawing/2014/main" id="{519EAFE7-8E11-4013-A7DE-96E01DD3E3F8}"/>
              </a:ext>
            </a:extLst>
          </p:cNvPr>
          <p:cNvGrpSpPr/>
          <p:nvPr/>
        </p:nvGrpSpPr>
        <p:grpSpPr>
          <a:xfrm>
            <a:off x="9496708" y="2522336"/>
            <a:ext cx="578478" cy="504743"/>
            <a:chOff x="468086" y="2406098"/>
            <a:chExt cx="1110063" cy="1019598"/>
          </a:xfrm>
          <a:solidFill>
            <a:schemeClr val="accent1">
              <a:lumMod val="40000"/>
              <a:lumOff val="60000"/>
            </a:schemeClr>
          </a:solidFill>
        </p:grpSpPr>
        <p:sp>
          <p:nvSpPr>
            <p:cNvPr id="87" name="Oval 86">
              <a:extLst>
                <a:ext uri="{FF2B5EF4-FFF2-40B4-BE49-F238E27FC236}">
                  <a16:creationId xmlns:a16="http://schemas.microsoft.com/office/drawing/2014/main" id="{749D5FC5-3CF9-401A-8B21-E574276AF933}"/>
                </a:ext>
              </a:extLst>
            </p:cNvPr>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88" name="Rectangle 87">
              <a:extLst>
                <a:ext uri="{FF2B5EF4-FFF2-40B4-BE49-F238E27FC236}">
                  <a16:creationId xmlns:a16="http://schemas.microsoft.com/office/drawing/2014/main" id="{8F56CD14-8C15-4718-855D-30F02B8D2E76}"/>
                </a:ext>
              </a:extLst>
            </p:cNvPr>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89" name="Rectangle 88">
              <a:extLst>
                <a:ext uri="{FF2B5EF4-FFF2-40B4-BE49-F238E27FC236}">
                  <a16:creationId xmlns:a16="http://schemas.microsoft.com/office/drawing/2014/main" id="{A04BFC73-971A-4F71-9377-42E726AE58A6}"/>
                </a:ext>
              </a:extLst>
            </p:cNvPr>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90" name="Rectangle 89">
              <a:extLst>
                <a:ext uri="{FF2B5EF4-FFF2-40B4-BE49-F238E27FC236}">
                  <a16:creationId xmlns:a16="http://schemas.microsoft.com/office/drawing/2014/main" id="{2B0AE23F-C2FE-429F-82D5-91D0A8188C64}"/>
                </a:ext>
              </a:extLst>
            </p:cNvPr>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91" name="Rectangle 90">
              <a:extLst>
                <a:ext uri="{FF2B5EF4-FFF2-40B4-BE49-F238E27FC236}">
                  <a16:creationId xmlns:a16="http://schemas.microsoft.com/office/drawing/2014/main" id="{71C94B9D-212A-4E2A-94AA-D611516A049A}"/>
                </a:ext>
              </a:extLst>
            </p:cNvPr>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92" name="Curved Connector 292">
              <a:extLst>
                <a:ext uri="{FF2B5EF4-FFF2-40B4-BE49-F238E27FC236}">
                  <a16:creationId xmlns:a16="http://schemas.microsoft.com/office/drawing/2014/main" id="{7C237199-A4F1-486D-BB0E-382FCA2A26F4}"/>
                </a:ext>
              </a:extLst>
            </p:cNvPr>
            <p:cNvCxnSpPr>
              <a:stCxn id="89" idx="3"/>
              <a:endCxn id="91"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93" name="Curved Connector 294">
              <a:extLst>
                <a:ext uri="{FF2B5EF4-FFF2-40B4-BE49-F238E27FC236}">
                  <a16:creationId xmlns:a16="http://schemas.microsoft.com/office/drawing/2014/main" id="{BEDB981D-9733-4C1D-BA90-438E09EAF9CD}"/>
                </a:ext>
              </a:extLst>
            </p:cNvPr>
            <p:cNvCxnSpPr>
              <a:endCxn id="88"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297">
              <a:extLst>
                <a:ext uri="{FF2B5EF4-FFF2-40B4-BE49-F238E27FC236}">
                  <a16:creationId xmlns:a16="http://schemas.microsoft.com/office/drawing/2014/main" id="{FC7F4545-4DBB-4A29-9425-A19888569B29}"/>
                </a:ext>
              </a:extLst>
            </p:cNvPr>
            <p:cNvCxnSpPr>
              <a:stCxn id="89" idx="3"/>
              <a:endCxn id="90"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1124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D8D73E-454C-4E38-BCC5-59D147D91BC0}"/>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296BC666-4BC5-48E5-B559-3D82FCB85186}"/>
              </a:ext>
            </a:extLst>
          </p:cNvPr>
          <p:cNvSpPr txBox="1"/>
          <p:nvPr/>
        </p:nvSpPr>
        <p:spPr>
          <a:xfrm>
            <a:off x="7433747" y="3058568"/>
            <a:ext cx="1040584" cy="36946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505050"/>
                </a:solidFill>
                <a:effectLst/>
                <a:uLnTx/>
                <a:uFillTx/>
                <a:latin typeface="Segoe UI"/>
                <a:ea typeface="+mn-ea"/>
                <a:cs typeface="+mn-cs"/>
              </a:rPr>
              <a:t>….</a:t>
            </a:r>
          </a:p>
        </p:txBody>
      </p:sp>
      <p:sp>
        <p:nvSpPr>
          <p:cNvPr id="35" name="Rectangle 34">
            <a:extLst>
              <a:ext uri="{FF2B5EF4-FFF2-40B4-BE49-F238E27FC236}">
                <a16:creationId xmlns:a16="http://schemas.microsoft.com/office/drawing/2014/main" id="{680878B5-A587-446B-9899-2ACE371F1DD4}"/>
              </a:ext>
            </a:extLst>
          </p:cNvPr>
          <p:cNvSpPr/>
          <p:nvPr/>
        </p:nvSpPr>
        <p:spPr>
          <a:xfrm>
            <a:off x="4791015"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C682195-1D2D-4513-820F-CE51C368B47E}"/>
              </a:ext>
            </a:extLst>
          </p:cNvPr>
          <p:cNvSpPr/>
          <p:nvPr/>
        </p:nvSpPr>
        <p:spPr>
          <a:xfrm>
            <a:off x="9418432"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42683EFB-253C-4644-BF93-6B9CC5CF379E}"/>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1</a:t>
            </a:r>
          </a:p>
        </p:txBody>
      </p:sp>
      <p:sp>
        <p:nvSpPr>
          <p:cNvPr id="42" name="TextBox 41">
            <a:extLst>
              <a:ext uri="{FF2B5EF4-FFF2-40B4-BE49-F238E27FC236}">
                <a16:creationId xmlns:a16="http://schemas.microsoft.com/office/drawing/2014/main" id="{2DD60543-0233-4641-A7AF-503EA93B6796}"/>
              </a:ext>
            </a:extLst>
          </p:cNvPr>
          <p:cNvSpPr txBox="1"/>
          <p:nvPr/>
        </p:nvSpPr>
        <p:spPr>
          <a:xfrm>
            <a:off x="4745401" y="4484443"/>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2</a:t>
            </a:r>
          </a:p>
        </p:txBody>
      </p:sp>
      <p:sp>
        <p:nvSpPr>
          <p:cNvPr id="44" name="TextBox 43">
            <a:extLst>
              <a:ext uri="{FF2B5EF4-FFF2-40B4-BE49-F238E27FC236}">
                <a16:creationId xmlns:a16="http://schemas.microsoft.com/office/drawing/2014/main" id="{C19E0099-98FA-4C97-9204-D67B3F813506}"/>
              </a:ext>
            </a:extLst>
          </p:cNvPr>
          <p:cNvSpPr txBox="1"/>
          <p:nvPr/>
        </p:nvSpPr>
        <p:spPr>
          <a:xfrm>
            <a:off x="9487599" y="4471695"/>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n</a:t>
            </a:r>
          </a:p>
        </p:txBody>
      </p: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a16="http://schemas.microsoft.com/office/drawing/2014/main" id="{5D5A073F-00B7-48F8-BCF5-0AFCF43C7457}"/>
              </a:ext>
            </a:extLst>
          </p:cNvPr>
          <p:cNvSpPr/>
          <p:nvPr/>
        </p:nvSpPr>
        <p:spPr>
          <a:xfrm rot="16200000">
            <a:off x="6023101" y="584740"/>
            <a:ext cx="622853" cy="8958472"/>
          </a:xfrm>
          <a:prstGeom prst="leftBrace">
            <a:avLst>
              <a:gd name="adj1" fmla="val 8333"/>
              <a:gd name="adj2" fmla="val 500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3578664-D41C-42C2-A33D-498F92700EDF}"/>
              </a:ext>
            </a:extLst>
          </p:cNvPr>
          <p:cNvSpPr txBox="1"/>
          <p:nvPr/>
        </p:nvSpPr>
        <p:spPr>
          <a:xfrm>
            <a:off x="3503584" y="5517624"/>
            <a:ext cx="654980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Frugal # of Partitions based on actual storage and throughput needs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(yielding scalability with low total cost of ownership)</a:t>
            </a:r>
          </a:p>
        </p:txBody>
      </p:sp>
      <p:grpSp>
        <p:nvGrpSpPr>
          <p:cNvPr id="66" name="Group 65">
            <a:extLst>
              <a:ext uri="{FF2B5EF4-FFF2-40B4-BE49-F238E27FC236}">
                <a16:creationId xmlns:a16="http://schemas.microsoft.com/office/drawing/2014/main" id="{86835B92-4990-49E2-B600-B9F1BB5E3EE2}"/>
              </a:ext>
            </a:extLst>
          </p:cNvPr>
          <p:cNvGrpSpPr/>
          <p:nvPr/>
        </p:nvGrpSpPr>
        <p:grpSpPr>
          <a:xfrm>
            <a:off x="2435820" y="2454225"/>
            <a:ext cx="578478" cy="504743"/>
            <a:chOff x="468086" y="2406098"/>
            <a:chExt cx="1110063" cy="1019598"/>
          </a:xfrm>
          <a:solidFill>
            <a:schemeClr val="accent1">
              <a:lumMod val="40000"/>
              <a:lumOff val="60000"/>
            </a:schemeClr>
          </a:solidFill>
        </p:grpSpPr>
        <p:sp>
          <p:nvSpPr>
            <p:cNvPr id="69" name="Oval 68">
              <a:extLst>
                <a:ext uri="{FF2B5EF4-FFF2-40B4-BE49-F238E27FC236}">
                  <a16:creationId xmlns:a16="http://schemas.microsoft.com/office/drawing/2014/main" id="{B18FE24E-72B5-4C4C-A727-C8A6809C8E25}"/>
                </a:ext>
              </a:extLst>
            </p:cNvPr>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70" name="Rectangle 69">
              <a:extLst>
                <a:ext uri="{FF2B5EF4-FFF2-40B4-BE49-F238E27FC236}">
                  <a16:creationId xmlns:a16="http://schemas.microsoft.com/office/drawing/2014/main" id="{85023809-7BB3-4C04-A8A4-27B6F5E7A268}"/>
                </a:ext>
              </a:extLst>
            </p:cNvPr>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71" name="Rectangle 70">
              <a:extLst>
                <a:ext uri="{FF2B5EF4-FFF2-40B4-BE49-F238E27FC236}">
                  <a16:creationId xmlns:a16="http://schemas.microsoft.com/office/drawing/2014/main" id="{6ECC54D0-7365-4D17-9CA5-C6BC981AF049}"/>
                </a:ext>
              </a:extLst>
            </p:cNvPr>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72" name="Rectangle 71">
              <a:extLst>
                <a:ext uri="{FF2B5EF4-FFF2-40B4-BE49-F238E27FC236}">
                  <a16:creationId xmlns:a16="http://schemas.microsoft.com/office/drawing/2014/main" id="{38EC4767-48A4-4E41-9B4E-578F51A78A74}"/>
                </a:ext>
              </a:extLst>
            </p:cNvPr>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73" name="Rectangle 72">
              <a:extLst>
                <a:ext uri="{FF2B5EF4-FFF2-40B4-BE49-F238E27FC236}">
                  <a16:creationId xmlns:a16="http://schemas.microsoft.com/office/drawing/2014/main" id="{980610D5-9C17-4A61-AC10-FA7AAB25C52C}"/>
                </a:ext>
              </a:extLst>
            </p:cNvPr>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74" name="Curved Connector 292">
              <a:extLst>
                <a:ext uri="{FF2B5EF4-FFF2-40B4-BE49-F238E27FC236}">
                  <a16:creationId xmlns:a16="http://schemas.microsoft.com/office/drawing/2014/main" id="{F4FE56B6-AB1F-4DA9-90F4-686909E393D3}"/>
                </a:ext>
              </a:extLst>
            </p:cNvPr>
            <p:cNvCxnSpPr>
              <a:stCxn id="71" idx="3"/>
              <a:endCxn id="73"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5" name="Curved Connector 294">
              <a:extLst>
                <a:ext uri="{FF2B5EF4-FFF2-40B4-BE49-F238E27FC236}">
                  <a16:creationId xmlns:a16="http://schemas.microsoft.com/office/drawing/2014/main" id="{5BF0ED0C-93C7-4920-8B76-2D3A6C7D35C9}"/>
                </a:ext>
              </a:extLst>
            </p:cNvPr>
            <p:cNvCxnSpPr>
              <a:endCxn id="70"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297">
              <a:extLst>
                <a:ext uri="{FF2B5EF4-FFF2-40B4-BE49-F238E27FC236}">
                  <a16:creationId xmlns:a16="http://schemas.microsoft.com/office/drawing/2014/main" id="{CC1CE478-F3D4-4474-A2C2-88A97D2650B5}"/>
                </a:ext>
              </a:extLst>
            </p:cNvPr>
            <p:cNvCxnSpPr>
              <a:stCxn id="71" idx="3"/>
              <a:endCxn id="72"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BB7EDFAA-8C5C-4FD9-8A3E-EAE806F29703}"/>
              </a:ext>
            </a:extLst>
          </p:cNvPr>
          <p:cNvGrpSpPr/>
          <p:nvPr/>
        </p:nvGrpSpPr>
        <p:grpSpPr>
          <a:xfrm>
            <a:off x="4865929" y="2447497"/>
            <a:ext cx="578478" cy="504743"/>
            <a:chOff x="468086" y="2406098"/>
            <a:chExt cx="1110063" cy="1019598"/>
          </a:xfrm>
          <a:solidFill>
            <a:schemeClr val="accent1">
              <a:lumMod val="40000"/>
              <a:lumOff val="60000"/>
            </a:schemeClr>
          </a:solidFill>
        </p:grpSpPr>
        <p:sp>
          <p:nvSpPr>
            <p:cNvPr id="78" name="Oval 77">
              <a:extLst>
                <a:ext uri="{FF2B5EF4-FFF2-40B4-BE49-F238E27FC236}">
                  <a16:creationId xmlns:a16="http://schemas.microsoft.com/office/drawing/2014/main" id="{67EA9B5A-016A-4E75-91FD-D7BA46E88948}"/>
                </a:ext>
              </a:extLst>
            </p:cNvPr>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79" name="Rectangle 78">
              <a:extLst>
                <a:ext uri="{FF2B5EF4-FFF2-40B4-BE49-F238E27FC236}">
                  <a16:creationId xmlns:a16="http://schemas.microsoft.com/office/drawing/2014/main" id="{8C2AEFAB-7B72-4B4A-9511-75779430FC0C}"/>
                </a:ext>
              </a:extLst>
            </p:cNvPr>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80" name="Rectangle 79">
              <a:extLst>
                <a:ext uri="{FF2B5EF4-FFF2-40B4-BE49-F238E27FC236}">
                  <a16:creationId xmlns:a16="http://schemas.microsoft.com/office/drawing/2014/main" id="{038BDD40-5D75-4357-B0EF-3B80B2397013}"/>
                </a:ext>
              </a:extLst>
            </p:cNvPr>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81" name="Rectangle 80">
              <a:extLst>
                <a:ext uri="{FF2B5EF4-FFF2-40B4-BE49-F238E27FC236}">
                  <a16:creationId xmlns:a16="http://schemas.microsoft.com/office/drawing/2014/main" id="{6F33B9A1-127D-4351-9C15-1CB2BC2150FA}"/>
                </a:ext>
              </a:extLst>
            </p:cNvPr>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82" name="Rectangle 81">
              <a:extLst>
                <a:ext uri="{FF2B5EF4-FFF2-40B4-BE49-F238E27FC236}">
                  <a16:creationId xmlns:a16="http://schemas.microsoft.com/office/drawing/2014/main" id="{C37F547A-093E-4370-8D45-FE6D9EB0A27A}"/>
                </a:ext>
              </a:extLst>
            </p:cNvPr>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83" name="Curved Connector 292">
              <a:extLst>
                <a:ext uri="{FF2B5EF4-FFF2-40B4-BE49-F238E27FC236}">
                  <a16:creationId xmlns:a16="http://schemas.microsoft.com/office/drawing/2014/main" id="{2F0453A4-B63D-4A3F-9311-A57A6779A1C3}"/>
                </a:ext>
              </a:extLst>
            </p:cNvPr>
            <p:cNvCxnSpPr>
              <a:stCxn id="80" idx="3"/>
              <a:endCxn id="82"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4" name="Curved Connector 294">
              <a:extLst>
                <a:ext uri="{FF2B5EF4-FFF2-40B4-BE49-F238E27FC236}">
                  <a16:creationId xmlns:a16="http://schemas.microsoft.com/office/drawing/2014/main" id="{BA063556-9DCC-48C0-8114-74C393716D98}"/>
                </a:ext>
              </a:extLst>
            </p:cNvPr>
            <p:cNvCxnSpPr>
              <a:endCxn id="7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297">
              <a:extLst>
                <a:ext uri="{FF2B5EF4-FFF2-40B4-BE49-F238E27FC236}">
                  <a16:creationId xmlns:a16="http://schemas.microsoft.com/office/drawing/2014/main" id="{795012C4-D289-4C6B-8B29-ABA15459C423}"/>
                </a:ext>
              </a:extLst>
            </p:cNvPr>
            <p:cNvCxnSpPr>
              <a:stCxn id="80" idx="3"/>
              <a:endCxn id="81"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86" name="Group 85">
            <a:extLst>
              <a:ext uri="{FF2B5EF4-FFF2-40B4-BE49-F238E27FC236}">
                <a16:creationId xmlns:a16="http://schemas.microsoft.com/office/drawing/2014/main" id="{519EAFE7-8E11-4013-A7DE-96E01DD3E3F8}"/>
              </a:ext>
            </a:extLst>
          </p:cNvPr>
          <p:cNvGrpSpPr/>
          <p:nvPr/>
        </p:nvGrpSpPr>
        <p:grpSpPr>
          <a:xfrm>
            <a:off x="9496708" y="2522336"/>
            <a:ext cx="578478" cy="504743"/>
            <a:chOff x="468086" y="2406098"/>
            <a:chExt cx="1110063" cy="1019598"/>
          </a:xfrm>
          <a:solidFill>
            <a:schemeClr val="accent1">
              <a:lumMod val="40000"/>
              <a:lumOff val="60000"/>
            </a:schemeClr>
          </a:solidFill>
        </p:grpSpPr>
        <p:sp>
          <p:nvSpPr>
            <p:cNvPr id="87" name="Oval 86">
              <a:extLst>
                <a:ext uri="{FF2B5EF4-FFF2-40B4-BE49-F238E27FC236}">
                  <a16:creationId xmlns:a16="http://schemas.microsoft.com/office/drawing/2014/main" id="{749D5FC5-3CF9-401A-8B21-E574276AF933}"/>
                </a:ext>
              </a:extLst>
            </p:cNvPr>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88" name="Rectangle 87">
              <a:extLst>
                <a:ext uri="{FF2B5EF4-FFF2-40B4-BE49-F238E27FC236}">
                  <a16:creationId xmlns:a16="http://schemas.microsoft.com/office/drawing/2014/main" id="{8F56CD14-8C15-4718-855D-30F02B8D2E76}"/>
                </a:ext>
              </a:extLst>
            </p:cNvPr>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89" name="Rectangle 88">
              <a:extLst>
                <a:ext uri="{FF2B5EF4-FFF2-40B4-BE49-F238E27FC236}">
                  <a16:creationId xmlns:a16="http://schemas.microsoft.com/office/drawing/2014/main" id="{A04BFC73-971A-4F71-9377-42E726AE58A6}"/>
                </a:ext>
              </a:extLst>
            </p:cNvPr>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90" name="Rectangle 89">
              <a:extLst>
                <a:ext uri="{FF2B5EF4-FFF2-40B4-BE49-F238E27FC236}">
                  <a16:creationId xmlns:a16="http://schemas.microsoft.com/office/drawing/2014/main" id="{2B0AE23F-C2FE-429F-82D5-91D0A8188C64}"/>
                </a:ext>
              </a:extLst>
            </p:cNvPr>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91" name="Rectangle 90">
              <a:extLst>
                <a:ext uri="{FF2B5EF4-FFF2-40B4-BE49-F238E27FC236}">
                  <a16:creationId xmlns:a16="http://schemas.microsoft.com/office/drawing/2014/main" id="{71C94B9D-212A-4E2A-94AA-D611516A049A}"/>
                </a:ext>
              </a:extLst>
            </p:cNvPr>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92" name="Curved Connector 292">
              <a:extLst>
                <a:ext uri="{FF2B5EF4-FFF2-40B4-BE49-F238E27FC236}">
                  <a16:creationId xmlns:a16="http://schemas.microsoft.com/office/drawing/2014/main" id="{7C237199-A4F1-486D-BB0E-382FCA2A26F4}"/>
                </a:ext>
              </a:extLst>
            </p:cNvPr>
            <p:cNvCxnSpPr>
              <a:stCxn id="89" idx="3"/>
              <a:endCxn id="91"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93" name="Curved Connector 294">
              <a:extLst>
                <a:ext uri="{FF2B5EF4-FFF2-40B4-BE49-F238E27FC236}">
                  <a16:creationId xmlns:a16="http://schemas.microsoft.com/office/drawing/2014/main" id="{BEDB981D-9733-4C1D-BA90-438E09EAF9CD}"/>
                </a:ext>
              </a:extLst>
            </p:cNvPr>
            <p:cNvCxnSpPr>
              <a:endCxn id="88"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297">
              <a:extLst>
                <a:ext uri="{FF2B5EF4-FFF2-40B4-BE49-F238E27FC236}">
                  <a16:creationId xmlns:a16="http://schemas.microsoft.com/office/drawing/2014/main" id="{FC7F4545-4DBB-4A29-9425-A19888569B29}"/>
                </a:ext>
              </a:extLst>
            </p:cNvPr>
            <p:cNvCxnSpPr>
              <a:stCxn id="89" idx="3"/>
              <a:endCxn id="90"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6F968D52-6FBA-41C9-B1F0-64D561A1B8A3}"/>
              </a:ext>
            </a:extLst>
          </p:cNvPr>
          <p:cNvGrpSpPr/>
          <p:nvPr/>
        </p:nvGrpSpPr>
        <p:grpSpPr>
          <a:xfrm>
            <a:off x="2435820" y="3406144"/>
            <a:ext cx="578478" cy="504743"/>
            <a:chOff x="468086" y="2406098"/>
            <a:chExt cx="1110063" cy="1019598"/>
          </a:xfrm>
          <a:solidFill>
            <a:schemeClr val="accent1">
              <a:lumMod val="40000"/>
              <a:lumOff val="60000"/>
            </a:schemeClr>
          </a:solidFill>
        </p:grpSpPr>
        <p:sp>
          <p:nvSpPr>
            <p:cNvPr id="51" name="Oval 50">
              <a:extLst>
                <a:ext uri="{FF2B5EF4-FFF2-40B4-BE49-F238E27FC236}">
                  <a16:creationId xmlns:a16="http://schemas.microsoft.com/office/drawing/2014/main" id="{37D94F6F-1BC5-4774-93CF-B91D35836605}"/>
                </a:ext>
              </a:extLst>
            </p:cNvPr>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52" name="Rectangle 51">
              <a:extLst>
                <a:ext uri="{FF2B5EF4-FFF2-40B4-BE49-F238E27FC236}">
                  <a16:creationId xmlns:a16="http://schemas.microsoft.com/office/drawing/2014/main" id="{9795CA47-77E5-475D-A987-C7A9BA36EB98}"/>
                </a:ext>
              </a:extLst>
            </p:cNvPr>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53" name="Rectangle 52">
              <a:extLst>
                <a:ext uri="{FF2B5EF4-FFF2-40B4-BE49-F238E27FC236}">
                  <a16:creationId xmlns:a16="http://schemas.microsoft.com/office/drawing/2014/main" id="{9182A608-DFA2-492F-A5F1-F8E76E9FDA3C}"/>
                </a:ext>
              </a:extLst>
            </p:cNvPr>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54" name="Rectangle 53">
              <a:extLst>
                <a:ext uri="{FF2B5EF4-FFF2-40B4-BE49-F238E27FC236}">
                  <a16:creationId xmlns:a16="http://schemas.microsoft.com/office/drawing/2014/main" id="{FEEF3245-43CF-4C26-8207-7CDB24B3A8C5}"/>
                </a:ext>
              </a:extLst>
            </p:cNvPr>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55" name="Rectangle 54">
              <a:extLst>
                <a:ext uri="{FF2B5EF4-FFF2-40B4-BE49-F238E27FC236}">
                  <a16:creationId xmlns:a16="http://schemas.microsoft.com/office/drawing/2014/main" id="{62A510FD-376A-4130-8F24-3ED5E49EE25A}"/>
                </a:ext>
              </a:extLst>
            </p:cNvPr>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56" name="Curved Connector 292">
              <a:extLst>
                <a:ext uri="{FF2B5EF4-FFF2-40B4-BE49-F238E27FC236}">
                  <a16:creationId xmlns:a16="http://schemas.microsoft.com/office/drawing/2014/main" id="{B06FC252-0DCD-4E05-8B40-3906714EBE92}"/>
                </a:ext>
              </a:extLst>
            </p:cNvPr>
            <p:cNvCxnSpPr>
              <a:stCxn id="53" idx="3"/>
              <a:endCxn id="55"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7" name="Curved Connector 294">
              <a:extLst>
                <a:ext uri="{FF2B5EF4-FFF2-40B4-BE49-F238E27FC236}">
                  <a16:creationId xmlns:a16="http://schemas.microsoft.com/office/drawing/2014/main" id="{17AE43DC-41FA-4513-BCB7-A9448E0DF366}"/>
                </a:ext>
              </a:extLst>
            </p:cNvPr>
            <p:cNvCxnSpPr>
              <a:endCxn id="5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297">
              <a:extLst>
                <a:ext uri="{FF2B5EF4-FFF2-40B4-BE49-F238E27FC236}">
                  <a16:creationId xmlns:a16="http://schemas.microsoft.com/office/drawing/2014/main" id="{376FDDC4-08D1-4298-A60D-DFD949C186D5}"/>
                </a:ext>
              </a:extLst>
            </p:cNvPr>
            <p:cNvCxnSpPr>
              <a:stCxn id="53" idx="3"/>
              <a:endCxn id="54"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9A328FEB-5232-471D-A9A9-C39B4E840575}"/>
              </a:ext>
            </a:extLst>
          </p:cNvPr>
          <p:cNvGrpSpPr/>
          <p:nvPr/>
        </p:nvGrpSpPr>
        <p:grpSpPr>
          <a:xfrm>
            <a:off x="4865929" y="3399416"/>
            <a:ext cx="578478" cy="504743"/>
            <a:chOff x="468086" y="2406098"/>
            <a:chExt cx="1110063" cy="1019598"/>
          </a:xfrm>
          <a:solidFill>
            <a:schemeClr val="accent1">
              <a:lumMod val="40000"/>
              <a:lumOff val="60000"/>
            </a:schemeClr>
          </a:solidFill>
        </p:grpSpPr>
        <p:sp>
          <p:nvSpPr>
            <p:cNvPr id="60" name="Oval 59">
              <a:extLst>
                <a:ext uri="{FF2B5EF4-FFF2-40B4-BE49-F238E27FC236}">
                  <a16:creationId xmlns:a16="http://schemas.microsoft.com/office/drawing/2014/main" id="{29081928-2583-4CC0-B3F9-59C7A183004A}"/>
                </a:ext>
              </a:extLst>
            </p:cNvPr>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61" name="Rectangle 60">
              <a:extLst>
                <a:ext uri="{FF2B5EF4-FFF2-40B4-BE49-F238E27FC236}">
                  <a16:creationId xmlns:a16="http://schemas.microsoft.com/office/drawing/2014/main" id="{B8D9C179-29B5-4002-B381-08BBCE025A99}"/>
                </a:ext>
              </a:extLst>
            </p:cNvPr>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62" name="Rectangle 61">
              <a:extLst>
                <a:ext uri="{FF2B5EF4-FFF2-40B4-BE49-F238E27FC236}">
                  <a16:creationId xmlns:a16="http://schemas.microsoft.com/office/drawing/2014/main" id="{37A576E4-2168-425A-A05A-E7460975BB43}"/>
                </a:ext>
              </a:extLst>
            </p:cNvPr>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63" name="Rectangle 62">
              <a:extLst>
                <a:ext uri="{FF2B5EF4-FFF2-40B4-BE49-F238E27FC236}">
                  <a16:creationId xmlns:a16="http://schemas.microsoft.com/office/drawing/2014/main" id="{C739A2DC-775F-4BE1-B67C-F8D49571B199}"/>
                </a:ext>
              </a:extLst>
            </p:cNvPr>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64" name="Rectangle 63">
              <a:extLst>
                <a:ext uri="{FF2B5EF4-FFF2-40B4-BE49-F238E27FC236}">
                  <a16:creationId xmlns:a16="http://schemas.microsoft.com/office/drawing/2014/main" id="{A5ADD975-A91F-4767-B05F-40F6FB22725A}"/>
                </a:ext>
              </a:extLst>
            </p:cNvPr>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65" name="Curved Connector 292">
              <a:extLst>
                <a:ext uri="{FF2B5EF4-FFF2-40B4-BE49-F238E27FC236}">
                  <a16:creationId xmlns:a16="http://schemas.microsoft.com/office/drawing/2014/main" id="{5CE0F771-3D1E-4D85-9E3C-AE734931BC88}"/>
                </a:ext>
              </a:extLst>
            </p:cNvPr>
            <p:cNvCxnSpPr>
              <a:stCxn id="62" idx="3"/>
              <a:endCxn id="64"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95" name="Curved Connector 294">
              <a:extLst>
                <a:ext uri="{FF2B5EF4-FFF2-40B4-BE49-F238E27FC236}">
                  <a16:creationId xmlns:a16="http://schemas.microsoft.com/office/drawing/2014/main" id="{413A16BC-3324-409C-93D5-DD4229B7A0C3}"/>
                </a:ext>
              </a:extLst>
            </p:cNvPr>
            <p:cNvCxnSpPr>
              <a:endCxn id="61"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Curved Connector 297">
              <a:extLst>
                <a:ext uri="{FF2B5EF4-FFF2-40B4-BE49-F238E27FC236}">
                  <a16:creationId xmlns:a16="http://schemas.microsoft.com/office/drawing/2014/main" id="{7885EBE5-31DF-463F-88AC-4035A9BE0E3A}"/>
                </a:ext>
              </a:extLst>
            </p:cNvPr>
            <p:cNvCxnSpPr>
              <a:stCxn id="62" idx="3"/>
              <a:endCxn id="63"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97" name="Group 96">
            <a:extLst>
              <a:ext uri="{FF2B5EF4-FFF2-40B4-BE49-F238E27FC236}">
                <a16:creationId xmlns:a16="http://schemas.microsoft.com/office/drawing/2014/main" id="{A113A776-D248-4CCD-9B2D-13881BBCBE09}"/>
              </a:ext>
            </a:extLst>
          </p:cNvPr>
          <p:cNvGrpSpPr/>
          <p:nvPr/>
        </p:nvGrpSpPr>
        <p:grpSpPr>
          <a:xfrm>
            <a:off x="9496708" y="3474255"/>
            <a:ext cx="578478" cy="504743"/>
            <a:chOff x="468086" y="2406098"/>
            <a:chExt cx="1110063" cy="1019598"/>
          </a:xfrm>
          <a:solidFill>
            <a:schemeClr val="accent1">
              <a:lumMod val="40000"/>
              <a:lumOff val="60000"/>
            </a:schemeClr>
          </a:solidFill>
        </p:grpSpPr>
        <p:sp>
          <p:nvSpPr>
            <p:cNvPr id="98" name="Oval 97">
              <a:extLst>
                <a:ext uri="{FF2B5EF4-FFF2-40B4-BE49-F238E27FC236}">
                  <a16:creationId xmlns:a16="http://schemas.microsoft.com/office/drawing/2014/main" id="{D3F83F6F-1FF8-4957-8B61-5757A062848D}"/>
                </a:ext>
              </a:extLst>
            </p:cNvPr>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99" name="Rectangle 98">
              <a:extLst>
                <a:ext uri="{FF2B5EF4-FFF2-40B4-BE49-F238E27FC236}">
                  <a16:creationId xmlns:a16="http://schemas.microsoft.com/office/drawing/2014/main" id="{BE39322B-E95C-4E38-B876-BD1168AF0E09}"/>
                </a:ext>
              </a:extLst>
            </p:cNvPr>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100" name="Rectangle 99">
              <a:extLst>
                <a:ext uri="{FF2B5EF4-FFF2-40B4-BE49-F238E27FC236}">
                  <a16:creationId xmlns:a16="http://schemas.microsoft.com/office/drawing/2014/main" id="{E2E826EF-3F75-4CF2-9804-E879F39B8071}"/>
                </a:ext>
              </a:extLst>
            </p:cNvPr>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101" name="Rectangle 100">
              <a:extLst>
                <a:ext uri="{FF2B5EF4-FFF2-40B4-BE49-F238E27FC236}">
                  <a16:creationId xmlns:a16="http://schemas.microsoft.com/office/drawing/2014/main" id="{6CFBD1FD-5A44-48FA-AB49-C9F1E453A633}"/>
                </a:ext>
              </a:extLst>
            </p:cNvPr>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102" name="Rectangle 101">
              <a:extLst>
                <a:ext uri="{FF2B5EF4-FFF2-40B4-BE49-F238E27FC236}">
                  <a16:creationId xmlns:a16="http://schemas.microsoft.com/office/drawing/2014/main" id="{EA2DBCA8-D615-40B6-BC31-B38FA2B4F804}"/>
                </a:ext>
              </a:extLst>
            </p:cNvPr>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103" name="Curved Connector 292">
              <a:extLst>
                <a:ext uri="{FF2B5EF4-FFF2-40B4-BE49-F238E27FC236}">
                  <a16:creationId xmlns:a16="http://schemas.microsoft.com/office/drawing/2014/main" id="{215367E6-754B-4794-BA80-4C25F05A29AE}"/>
                </a:ext>
              </a:extLst>
            </p:cNvPr>
            <p:cNvCxnSpPr>
              <a:stCxn id="100" idx="3"/>
              <a:endCxn id="102"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4" name="Curved Connector 294">
              <a:extLst>
                <a:ext uri="{FF2B5EF4-FFF2-40B4-BE49-F238E27FC236}">
                  <a16:creationId xmlns:a16="http://schemas.microsoft.com/office/drawing/2014/main" id="{A5DED046-BF57-4AA8-8CA5-DDB8905C4971}"/>
                </a:ext>
              </a:extLst>
            </p:cNvPr>
            <p:cNvCxnSpPr>
              <a:endCxn id="9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297">
              <a:extLst>
                <a:ext uri="{FF2B5EF4-FFF2-40B4-BE49-F238E27FC236}">
                  <a16:creationId xmlns:a16="http://schemas.microsoft.com/office/drawing/2014/main" id="{94263CDA-30C4-4D41-8E2B-3CD4DC18EEF3}"/>
                </a:ext>
              </a:extLst>
            </p:cNvPr>
            <p:cNvCxnSpPr>
              <a:stCxn id="100" idx="3"/>
              <a:endCxn id="101"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50104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D8D73E-454C-4E38-BCC5-59D147D91BC0}"/>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296BC666-4BC5-48E5-B559-3D82FCB85186}"/>
              </a:ext>
            </a:extLst>
          </p:cNvPr>
          <p:cNvSpPr txBox="1"/>
          <p:nvPr/>
        </p:nvSpPr>
        <p:spPr>
          <a:xfrm>
            <a:off x="7433747" y="3058568"/>
            <a:ext cx="1040584" cy="36946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505050"/>
                </a:solidFill>
                <a:effectLst/>
                <a:uLnTx/>
                <a:uFillTx/>
                <a:latin typeface="Segoe UI"/>
                <a:ea typeface="+mn-ea"/>
                <a:cs typeface="+mn-cs"/>
              </a:rPr>
              <a:t>….</a:t>
            </a:r>
          </a:p>
        </p:txBody>
      </p:sp>
      <p:sp>
        <p:nvSpPr>
          <p:cNvPr id="29" name="TextBox 28">
            <a:extLst>
              <a:ext uri="{FF2B5EF4-FFF2-40B4-BE49-F238E27FC236}">
                <a16:creationId xmlns:a16="http://schemas.microsoft.com/office/drawing/2014/main" id="{408451CC-4C92-4F41-8A1A-B72FE7003DAA}"/>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Andrew</a:t>
            </a:r>
          </a:p>
        </p:txBody>
      </p:sp>
      <p:cxnSp>
        <p:nvCxnSpPr>
          <p:cNvPr id="31" name="Straight Connector 30">
            <a:extLst>
              <a:ext uri="{FF2B5EF4-FFF2-40B4-BE49-F238E27FC236}">
                <a16:creationId xmlns:a16="http://schemas.microsoft.com/office/drawing/2014/main" id="{5BEF8DD3-1D03-4CFF-A663-1C9465330B18}"/>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279CDEA-A91C-4762-AB39-B1169FF71596}"/>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Mike</a:t>
            </a:r>
          </a:p>
        </p:txBody>
      </p:sp>
      <p:sp>
        <p:nvSpPr>
          <p:cNvPr id="35" name="Rectangle 34">
            <a:extLst>
              <a:ext uri="{FF2B5EF4-FFF2-40B4-BE49-F238E27FC236}">
                <a16:creationId xmlns:a16="http://schemas.microsoft.com/office/drawing/2014/main" id="{680878B5-A587-446B-9899-2ACE371F1DD4}"/>
              </a:ext>
            </a:extLst>
          </p:cNvPr>
          <p:cNvSpPr/>
          <p:nvPr/>
        </p:nvSpPr>
        <p:spPr>
          <a:xfrm>
            <a:off x="4791015"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C682195-1D2D-4513-820F-CE51C368B47E}"/>
              </a:ext>
            </a:extLst>
          </p:cNvPr>
          <p:cNvSpPr/>
          <p:nvPr/>
        </p:nvSpPr>
        <p:spPr>
          <a:xfrm>
            <a:off x="9418432"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cxnSp>
        <p:nvCxnSpPr>
          <p:cNvPr id="39" name="Straight Connector 38">
            <a:extLst>
              <a:ext uri="{FF2B5EF4-FFF2-40B4-BE49-F238E27FC236}">
                <a16:creationId xmlns:a16="http://schemas.microsoft.com/office/drawing/2014/main" id="{6F44027D-ABBF-4EED-9CA0-1DA168CC29F2}"/>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091AC63-4C7A-40B9-8BE0-CC3AE6DBE1CF}"/>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41" name="TextBox 40">
            <a:extLst>
              <a:ext uri="{FF2B5EF4-FFF2-40B4-BE49-F238E27FC236}">
                <a16:creationId xmlns:a16="http://schemas.microsoft.com/office/drawing/2014/main" id="{42683EFB-253C-4644-BF93-6B9CC5CF379E}"/>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1</a:t>
            </a:r>
          </a:p>
        </p:txBody>
      </p:sp>
      <p:sp>
        <p:nvSpPr>
          <p:cNvPr id="42" name="TextBox 41">
            <a:extLst>
              <a:ext uri="{FF2B5EF4-FFF2-40B4-BE49-F238E27FC236}">
                <a16:creationId xmlns:a16="http://schemas.microsoft.com/office/drawing/2014/main" id="{2DD60543-0233-4641-A7AF-503EA93B6796}"/>
              </a:ext>
            </a:extLst>
          </p:cNvPr>
          <p:cNvSpPr txBox="1"/>
          <p:nvPr/>
        </p:nvSpPr>
        <p:spPr>
          <a:xfrm>
            <a:off x="4745401" y="4484443"/>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2</a:t>
            </a:r>
          </a:p>
        </p:txBody>
      </p:sp>
      <p:sp>
        <p:nvSpPr>
          <p:cNvPr id="44" name="TextBox 43">
            <a:extLst>
              <a:ext uri="{FF2B5EF4-FFF2-40B4-BE49-F238E27FC236}">
                <a16:creationId xmlns:a16="http://schemas.microsoft.com/office/drawing/2014/main" id="{C19E0099-98FA-4C97-9204-D67B3F813506}"/>
              </a:ext>
            </a:extLst>
          </p:cNvPr>
          <p:cNvSpPr txBox="1"/>
          <p:nvPr/>
        </p:nvSpPr>
        <p:spPr>
          <a:xfrm>
            <a:off x="9487599" y="4471695"/>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n</a:t>
            </a:r>
          </a:p>
        </p:txBody>
      </p:sp>
      <p:sp>
        <p:nvSpPr>
          <p:cNvPr id="45" name="TextBox 44">
            <a:extLst>
              <a:ext uri="{FF2B5EF4-FFF2-40B4-BE49-F238E27FC236}">
                <a16:creationId xmlns:a16="http://schemas.microsoft.com/office/drawing/2014/main" id="{08744FEC-2A89-4EB8-8879-6E6C7AA3B90C}"/>
              </a:ext>
            </a:extLst>
          </p:cNvPr>
          <p:cNvSpPr txBox="1"/>
          <p:nvPr/>
        </p:nvSpPr>
        <p:spPr>
          <a:xfrm>
            <a:off x="4850414" y="3135500"/>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Bob</a:t>
            </a:r>
          </a:p>
        </p:txBody>
      </p:sp>
      <p:grpSp>
        <p:nvGrpSpPr>
          <p:cNvPr id="47" name="Group 46">
            <a:extLst>
              <a:ext uri="{FF2B5EF4-FFF2-40B4-BE49-F238E27FC236}">
                <a16:creationId xmlns:a16="http://schemas.microsoft.com/office/drawing/2014/main" id="{CDFC9077-86C4-45E5-AB29-A50CEBDE6C65}"/>
              </a:ext>
            </a:extLst>
          </p:cNvPr>
          <p:cNvGrpSpPr/>
          <p:nvPr/>
        </p:nvGrpSpPr>
        <p:grpSpPr>
          <a:xfrm>
            <a:off x="9418432" y="2179600"/>
            <a:ext cx="888711" cy="221428"/>
            <a:chOff x="8995111" y="2783346"/>
            <a:chExt cx="888837" cy="221460"/>
          </a:xfrm>
        </p:grpSpPr>
        <p:sp>
          <p:nvSpPr>
            <p:cNvPr id="48" name="TextBox 47">
              <a:extLst>
                <a:ext uri="{FF2B5EF4-FFF2-40B4-BE49-F238E27FC236}">
                  <a16:creationId xmlns:a16="http://schemas.microsoft.com/office/drawing/2014/main" id="{FE963AE6-BD2A-4839-B7AE-4526DCFC130E}"/>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49" name="Straight Connector 48">
              <a:extLst>
                <a:ext uri="{FF2B5EF4-FFF2-40B4-BE49-F238E27FC236}">
                  <a16:creationId xmlns:a16="http://schemas.microsoft.com/office/drawing/2014/main" id="{44C43572-379E-440F-A2A9-C63C5C453FEC}"/>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9E5A754-B9F2-4CBB-9069-E6C4E14C462E}"/>
              </a:ext>
            </a:extLst>
          </p:cNvPr>
          <p:cNvGrpSpPr/>
          <p:nvPr/>
        </p:nvGrpSpPr>
        <p:grpSpPr>
          <a:xfrm>
            <a:off x="9420434" y="2398146"/>
            <a:ext cx="888711" cy="221428"/>
            <a:chOff x="8995111" y="2783346"/>
            <a:chExt cx="888837" cy="221460"/>
          </a:xfrm>
        </p:grpSpPr>
        <p:sp>
          <p:nvSpPr>
            <p:cNvPr id="51" name="TextBox 50">
              <a:extLst>
                <a:ext uri="{FF2B5EF4-FFF2-40B4-BE49-F238E27FC236}">
                  <a16:creationId xmlns:a16="http://schemas.microsoft.com/office/drawing/2014/main" id="{896455CE-D21C-4498-B3F0-911635BFE9C8}"/>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52" name="Straight Connector 51">
              <a:extLst>
                <a:ext uri="{FF2B5EF4-FFF2-40B4-BE49-F238E27FC236}">
                  <a16:creationId xmlns:a16="http://schemas.microsoft.com/office/drawing/2014/main" id="{2389BDA9-2BA0-40FF-BD5D-2FFB9B76B19E}"/>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50B26A7-CA56-4FB5-8432-6892F008519F}"/>
              </a:ext>
            </a:extLst>
          </p:cNvPr>
          <p:cNvGrpSpPr/>
          <p:nvPr/>
        </p:nvGrpSpPr>
        <p:grpSpPr>
          <a:xfrm>
            <a:off x="9422434" y="2646771"/>
            <a:ext cx="888711" cy="221429"/>
            <a:chOff x="8995111" y="2783346"/>
            <a:chExt cx="888837" cy="221460"/>
          </a:xfrm>
        </p:grpSpPr>
        <p:sp>
          <p:nvSpPr>
            <p:cNvPr id="54" name="TextBox 53">
              <a:extLst>
                <a:ext uri="{FF2B5EF4-FFF2-40B4-BE49-F238E27FC236}">
                  <a16:creationId xmlns:a16="http://schemas.microsoft.com/office/drawing/2014/main" id="{2A717945-F068-43C6-9CF9-DC81C16B3EB4}"/>
                </a:ext>
              </a:extLst>
            </p:cNvPr>
            <p:cNvSpPr txBox="1"/>
            <p:nvPr/>
          </p:nvSpPr>
          <p:spPr>
            <a:xfrm>
              <a:off x="9064296" y="2783346"/>
              <a:ext cx="819652" cy="21547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55" name="Straight Connector 54">
              <a:extLst>
                <a:ext uri="{FF2B5EF4-FFF2-40B4-BE49-F238E27FC236}">
                  <a16:creationId xmlns:a16="http://schemas.microsoft.com/office/drawing/2014/main" id="{EE31247C-1B2A-484A-9200-E0C86AB7727D}"/>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20D0C01A-FEB2-4999-B55A-239943F4A8E1}"/>
              </a:ext>
            </a:extLst>
          </p:cNvPr>
          <p:cNvGrpSpPr/>
          <p:nvPr/>
        </p:nvGrpSpPr>
        <p:grpSpPr>
          <a:xfrm>
            <a:off x="9418424" y="2883354"/>
            <a:ext cx="888711" cy="221428"/>
            <a:chOff x="8995111" y="2783346"/>
            <a:chExt cx="888837" cy="221460"/>
          </a:xfrm>
        </p:grpSpPr>
        <p:sp>
          <p:nvSpPr>
            <p:cNvPr id="57" name="TextBox 56">
              <a:extLst>
                <a:ext uri="{FF2B5EF4-FFF2-40B4-BE49-F238E27FC236}">
                  <a16:creationId xmlns:a16="http://schemas.microsoft.com/office/drawing/2014/main" id="{33805F75-F26B-4BC1-B6F1-AD255D8EB19D}"/>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58" name="Straight Connector 57">
              <a:extLst>
                <a:ext uri="{FF2B5EF4-FFF2-40B4-BE49-F238E27FC236}">
                  <a16:creationId xmlns:a16="http://schemas.microsoft.com/office/drawing/2014/main" id="{7C707D04-C4A2-4957-A83E-EAF0F265888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8156F090-3714-48AD-9FF7-FC3B2C9BA0F9}"/>
              </a:ext>
            </a:extLst>
          </p:cNvPr>
          <p:cNvGrpSpPr/>
          <p:nvPr/>
        </p:nvGrpSpPr>
        <p:grpSpPr>
          <a:xfrm>
            <a:off x="9418424" y="3234231"/>
            <a:ext cx="888711" cy="221428"/>
            <a:chOff x="8995111" y="2783346"/>
            <a:chExt cx="888837" cy="221460"/>
          </a:xfrm>
        </p:grpSpPr>
        <p:sp>
          <p:nvSpPr>
            <p:cNvPr id="60" name="TextBox 59">
              <a:extLst>
                <a:ext uri="{FF2B5EF4-FFF2-40B4-BE49-F238E27FC236}">
                  <a16:creationId xmlns:a16="http://schemas.microsoft.com/office/drawing/2014/main" id="{E2052F3F-DC1B-4AE1-A5DB-278A044B3D77}"/>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Alice</a:t>
              </a:r>
            </a:p>
          </p:txBody>
        </p:sp>
        <p:cxnSp>
          <p:nvCxnSpPr>
            <p:cNvPr id="61" name="Straight Connector 60">
              <a:extLst>
                <a:ext uri="{FF2B5EF4-FFF2-40B4-BE49-F238E27FC236}">
                  <a16:creationId xmlns:a16="http://schemas.microsoft.com/office/drawing/2014/main" id="{2EA1274F-9487-4A3E-90BF-0D34671E55D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5756CFC1-B38F-4122-A122-AAB124607260}"/>
              </a:ext>
            </a:extLst>
          </p:cNvPr>
          <p:cNvGrpSpPr/>
          <p:nvPr/>
        </p:nvGrpSpPr>
        <p:grpSpPr>
          <a:xfrm>
            <a:off x="9421698" y="3709049"/>
            <a:ext cx="888711" cy="221428"/>
            <a:chOff x="8995111" y="2783346"/>
            <a:chExt cx="888837" cy="221460"/>
          </a:xfrm>
        </p:grpSpPr>
        <p:sp>
          <p:nvSpPr>
            <p:cNvPr id="63" name="TextBox 62">
              <a:extLst>
                <a:ext uri="{FF2B5EF4-FFF2-40B4-BE49-F238E27FC236}">
                  <a16:creationId xmlns:a16="http://schemas.microsoft.com/office/drawing/2014/main" id="{90C7AE5A-0705-46C6-A25D-E57322AA45A2}"/>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Carol</a:t>
              </a:r>
            </a:p>
          </p:txBody>
        </p:sp>
        <p:cxnSp>
          <p:nvCxnSpPr>
            <p:cNvPr id="64" name="Straight Connector 63">
              <a:extLst>
                <a:ext uri="{FF2B5EF4-FFF2-40B4-BE49-F238E27FC236}">
                  <a16:creationId xmlns:a16="http://schemas.microsoft.com/office/drawing/2014/main" id="{7F279328-A6FF-43D0-A99B-D1D7C4B89DB8}"/>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65" name="TextBox 64">
            <a:extLst>
              <a:ext uri="{FF2B5EF4-FFF2-40B4-BE49-F238E27FC236}">
                <a16:creationId xmlns:a16="http://schemas.microsoft.com/office/drawing/2014/main" id="{B6F442E6-A5ED-491E-AC48-66F08470BD46}"/>
              </a:ext>
            </a:extLst>
          </p:cNvPr>
          <p:cNvSpPr txBox="1"/>
          <p:nvPr/>
        </p:nvSpPr>
        <p:spPr>
          <a:xfrm>
            <a:off x="9334723" y="3986488"/>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a16="http://schemas.microsoft.com/office/drawing/2014/main" id="{5D5A073F-00B7-48F8-BCF5-0AFCF43C7457}"/>
              </a:ext>
            </a:extLst>
          </p:cNvPr>
          <p:cNvSpPr/>
          <p:nvPr/>
        </p:nvSpPr>
        <p:spPr>
          <a:xfrm rot="16200000">
            <a:off x="6023101" y="584740"/>
            <a:ext cx="622853" cy="8958472"/>
          </a:xfrm>
          <a:prstGeom prst="leftBrace">
            <a:avLst>
              <a:gd name="adj1" fmla="val 8333"/>
              <a:gd name="adj2" fmla="val 50074"/>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3578664-D41C-42C2-A33D-498F92700EDF}"/>
              </a:ext>
            </a:extLst>
          </p:cNvPr>
          <p:cNvSpPr txBox="1"/>
          <p:nvPr/>
        </p:nvSpPr>
        <p:spPr>
          <a:xfrm>
            <a:off x="3503584" y="5517624"/>
            <a:ext cx="654980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Frugal # of Partitions based on actual storage and throughput needs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(yielding scalability with low total cost of ownership)</a:t>
            </a:r>
          </a:p>
        </p:txBody>
      </p:sp>
    </p:spTree>
    <p:extLst>
      <p:ext uri="{BB962C8B-B14F-4D97-AF65-F5344CB8AC3E}">
        <p14:creationId xmlns:p14="http://schemas.microsoft.com/office/powerpoint/2010/main" val="28063639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BD8D73E-454C-4E38-BCC5-59D147D91BC0}"/>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296BC666-4BC5-48E5-B559-3D82FCB85186}"/>
              </a:ext>
            </a:extLst>
          </p:cNvPr>
          <p:cNvSpPr txBox="1"/>
          <p:nvPr/>
        </p:nvSpPr>
        <p:spPr>
          <a:xfrm>
            <a:off x="7433747" y="3058568"/>
            <a:ext cx="1040584" cy="36946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505050"/>
                </a:solidFill>
                <a:effectLst/>
                <a:uLnTx/>
                <a:uFillTx/>
                <a:latin typeface="Segoe UI"/>
                <a:ea typeface="+mn-ea"/>
                <a:cs typeface="+mn-cs"/>
              </a:rPr>
              <a:t>….</a:t>
            </a:r>
          </a:p>
        </p:txBody>
      </p:sp>
      <p:sp>
        <p:nvSpPr>
          <p:cNvPr id="29" name="TextBox 28">
            <a:extLst>
              <a:ext uri="{FF2B5EF4-FFF2-40B4-BE49-F238E27FC236}">
                <a16:creationId xmlns:a16="http://schemas.microsoft.com/office/drawing/2014/main" id="{408451CC-4C92-4F41-8A1A-B72FE7003DAA}"/>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Andrew</a:t>
            </a:r>
          </a:p>
        </p:txBody>
      </p:sp>
      <p:cxnSp>
        <p:nvCxnSpPr>
          <p:cNvPr id="31" name="Straight Connector 30">
            <a:extLst>
              <a:ext uri="{FF2B5EF4-FFF2-40B4-BE49-F238E27FC236}">
                <a16:creationId xmlns:a16="http://schemas.microsoft.com/office/drawing/2014/main" id="{5BEF8DD3-1D03-4CFF-A663-1C9465330B18}"/>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279CDEA-A91C-4762-AB39-B1169FF71596}"/>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Mike</a:t>
            </a:r>
          </a:p>
        </p:txBody>
      </p:sp>
      <p:sp>
        <p:nvSpPr>
          <p:cNvPr id="35" name="Rectangle 34">
            <a:extLst>
              <a:ext uri="{FF2B5EF4-FFF2-40B4-BE49-F238E27FC236}">
                <a16:creationId xmlns:a16="http://schemas.microsoft.com/office/drawing/2014/main" id="{680878B5-A587-446B-9899-2ACE371F1DD4}"/>
              </a:ext>
            </a:extLst>
          </p:cNvPr>
          <p:cNvSpPr/>
          <p:nvPr/>
        </p:nvSpPr>
        <p:spPr>
          <a:xfrm>
            <a:off x="4791015"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C682195-1D2D-4513-820F-CE51C368B47E}"/>
              </a:ext>
            </a:extLst>
          </p:cNvPr>
          <p:cNvSpPr/>
          <p:nvPr/>
        </p:nvSpPr>
        <p:spPr>
          <a:xfrm>
            <a:off x="9418432"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cxnSp>
        <p:nvCxnSpPr>
          <p:cNvPr id="39" name="Straight Connector 38">
            <a:extLst>
              <a:ext uri="{FF2B5EF4-FFF2-40B4-BE49-F238E27FC236}">
                <a16:creationId xmlns:a16="http://schemas.microsoft.com/office/drawing/2014/main" id="{6F44027D-ABBF-4EED-9CA0-1DA168CC29F2}"/>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091AC63-4C7A-40B9-8BE0-CC3AE6DBE1CF}"/>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41" name="TextBox 40">
            <a:extLst>
              <a:ext uri="{FF2B5EF4-FFF2-40B4-BE49-F238E27FC236}">
                <a16:creationId xmlns:a16="http://schemas.microsoft.com/office/drawing/2014/main" id="{42683EFB-253C-4644-BF93-6B9CC5CF379E}"/>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1</a:t>
            </a:r>
          </a:p>
        </p:txBody>
      </p:sp>
      <p:sp>
        <p:nvSpPr>
          <p:cNvPr id="42" name="TextBox 41">
            <a:extLst>
              <a:ext uri="{FF2B5EF4-FFF2-40B4-BE49-F238E27FC236}">
                <a16:creationId xmlns:a16="http://schemas.microsoft.com/office/drawing/2014/main" id="{2DD60543-0233-4641-A7AF-503EA93B6796}"/>
              </a:ext>
            </a:extLst>
          </p:cNvPr>
          <p:cNvSpPr txBox="1"/>
          <p:nvPr/>
        </p:nvSpPr>
        <p:spPr>
          <a:xfrm>
            <a:off x="4745401" y="4484443"/>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2</a:t>
            </a:r>
          </a:p>
        </p:txBody>
      </p:sp>
      <p:sp>
        <p:nvSpPr>
          <p:cNvPr id="44" name="TextBox 43">
            <a:extLst>
              <a:ext uri="{FF2B5EF4-FFF2-40B4-BE49-F238E27FC236}">
                <a16:creationId xmlns:a16="http://schemas.microsoft.com/office/drawing/2014/main" id="{C19E0099-98FA-4C97-9204-D67B3F813506}"/>
              </a:ext>
            </a:extLst>
          </p:cNvPr>
          <p:cNvSpPr txBox="1"/>
          <p:nvPr/>
        </p:nvSpPr>
        <p:spPr>
          <a:xfrm>
            <a:off x="9487599" y="4471695"/>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n</a:t>
            </a:r>
          </a:p>
        </p:txBody>
      </p:sp>
      <p:sp>
        <p:nvSpPr>
          <p:cNvPr id="45" name="TextBox 44">
            <a:extLst>
              <a:ext uri="{FF2B5EF4-FFF2-40B4-BE49-F238E27FC236}">
                <a16:creationId xmlns:a16="http://schemas.microsoft.com/office/drawing/2014/main" id="{08744FEC-2A89-4EB8-8879-6E6C7AA3B90C}"/>
              </a:ext>
            </a:extLst>
          </p:cNvPr>
          <p:cNvSpPr txBox="1"/>
          <p:nvPr/>
        </p:nvSpPr>
        <p:spPr>
          <a:xfrm>
            <a:off x="4850414" y="3135500"/>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Bob</a:t>
            </a:r>
          </a:p>
        </p:txBody>
      </p:sp>
      <p:grpSp>
        <p:nvGrpSpPr>
          <p:cNvPr id="47" name="Group 46">
            <a:extLst>
              <a:ext uri="{FF2B5EF4-FFF2-40B4-BE49-F238E27FC236}">
                <a16:creationId xmlns:a16="http://schemas.microsoft.com/office/drawing/2014/main" id="{CDFC9077-86C4-45E5-AB29-A50CEBDE6C65}"/>
              </a:ext>
            </a:extLst>
          </p:cNvPr>
          <p:cNvGrpSpPr/>
          <p:nvPr/>
        </p:nvGrpSpPr>
        <p:grpSpPr>
          <a:xfrm>
            <a:off x="9418432" y="2179600"/>
            <a:ext cx="888711" cy="221428"/>
            <a:chOff x="8995111" y="2783346"/>
            <a:chExt cx="888837" cy="221460"/>
          </a:xfrm>
        </p:grpSpPr>
        <p:sp>
          <p:nvSpPr>
            <p:cNvPr id="48" name="TextBox 47">
              <a:extLst>
                <a:ext uri="{FF2B5EF4-FFF2-40B4-BE49-F238E27FC236}">
                  <a16:creationId xmlns:a16="http://schemas.microsoft.com/office/drawing/2014/main" id="{FE963AE6-BD2A-4839-B7AE-4526DCFC130E}"/>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49" name="Straight Connector 48">
              <a:extLst>
                <a:ext uri="{FF2B5EF4-FFF2-40B4-BE49-F238E27FC236}">
                  <a16:creationId xmlns:a16="http://schemas.microsoft.com/office/drawing/2014/main" id="{44C43572-379E-440F-A2A9-C63C5C453FEC}"/>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9E5A754-B9F2-4CBB-9069-E6C4E14C462E}"/>
              </a:ext>
            </a:extLst>
          </p:cNvPr>
          <p:cNvGrpSpPr/>
          <p:nvPr/>
        </p:nvGrpSpPr>
        <p:grpSpPr>
          <a:xfrm>
            <a:off x="9420434" y="2398146"/>
            <a:ext cx="888711" cy="221428"/>
            <a:chOff x="8995111" y="2783346"/>
            <a:chExt cx="888837" cy="221460"/>
          </a:xfrm>
        </p:grpSpPr>
        <p:sp>
          <p:nvSpPr>
            <p:cNvPr id="51" name="TextBox 50">
              <a:extLst>
                <a:ext uri="{FF2B5EF4-FFF2-40B4-BE49-F238E27FC236}">
                  <a16:creationId xmlns:a16="http://schemas.microsoft.com/office/drawing/2014/main" id="{896455CE-D21C-4498-B3F0-911635BFE9C8}"/>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52" name="Straight Connector 51">
              <a:extLst>
                <a:ext uri="{FF2B5EF4-FFF2-40B4-BE49-F238E27FC236}">
                  <a16:creationId xmlns:a16="http://schemas.microsoft.com/office/drawing/2014/main" id="{2389BDA9-2BA0-40FF-BD5D-2FFB9B76B19E}"/>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50B26A7-CA56-4FB5-8432-6892F008519F}"/>
              </a:ext>
            </a:extLst>
          </p:cNvPr>
          <p:cNvGrpSpPr/>
          <p:nvPr/>
        </p:nvGrpSpPr>
        <p:grpSpPr>
          <a:xfrm>
            <a:off x="9422434" y="2646771"/>
            <a:ext cx="888711" cy="221429"/>
            <a:chOff x="8995111" y="2783346"/>
            <a:chExt cx="888837" cy="221460"/>
          </a:xfrm>
        </p:grpSpPr>
        <p:sp>
          <p:nvSpPr>
            <p:cNvPr id="54" name="TextBox 53">
              <a:extLst>
                <a:ext uri="{FF2B5EF4-FFF2-40B4-BE49-F238E27FC236}">
                  <a16:creationId xmlns:a16="http://schemas.microsoft.com/office/drawing/2014/main" id="{2A717945-F068-43C6-9CF9-DC81C16B3EB4}"/>
                </a:ext>
              </a:extLst>
            </p:cNvPr>
            <p:cNvSpPr txBox="1"/>
            <p:nvPr/>
          </p:nvSpPr>
          <p:spPr>
            <a:xfrm>
              <a:off x="9064296" y="2783346"/>
              <a:ext cx="819652" cy="21547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55" name="Straight Connector 54">
              <a:extLst>
                <a:ext uri="{FF2B5EF4-FFF2-40B4-BE49-F238E27FC236}">
                  <a16:creationId xmlns:a16="http://schemas.microsoft.com/office/drawing/2014/main" id="{EE31247C-1B2A-484A-9200-E0C86AB7727D}"/>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20D0C01A-FEB2-4999-B55A-239943F4A8E1}"/>
              </a:ext>
            </a:extLst>
          </p:cNvPr>
          <p:cNvGrpSpPr/>
          <p:nvPr/>
        </p:nvGrpSpPr>
        <p:grpSpPr>
          <a:xfrm>
            <a:off x="9418424" y="2883354"/>
            <a:ext cx="888711" cy="221428"/>
            <a:chOff x="8995111" y="2783346"/>
            <a:chExt cx="888837" cy="221460"/>
          </a:xfrm>
        </p:grpSpPr>
        <p:sp>
          <p:nvSpPr>
            <p:cNvPr id="57" name="TextBox 56">
              <a:extLst>
                <a:ext uri="{FF2B5EF4-FFF2-40B4-BE49-F238E27FC236}">
                  <a16:creationId xmlns:a16="http://schemas.microsoft.com/office/drawing/2014/main" id="{33805F75-F26B-4BC1-B6F1-AD255D8EB19D}"/>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58" name="Straight Connector 57">
              <a:extLst>
                <a:ext uri="{FF2B5EF4-FFF2-40B4-BE49-F238E27FC236}">
                  <a16:creationId xmlns:a16="http://schemas.microsoft.com/office/drawing/2014/main" id="{7C707D04-C4A2-4957-A83E-EAF0F265888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8156F090-3714-48AD-9FF7-FC3B2C9BA0F9}"/>
              </a:ext>
            </a:extLst>
          </p:cNvPr>
          <p:cNvGrpSpPr/>
          <p:nvPr/>
        </p:nvGrpSpPr>
        <p:grpSpPr>
          <a:xfrm>
            <a:off x="9418424" y="3234231"/>
            <a:ext cx="888711" cy="221428"/>
            <a:chOff x="8995111" y="2783346"/>
            <a:chExt cx="888837" cy="221460"/>
          </a:xfrm>
        </p:grpSpPr>
        <p:sp>
          <p:nvSpPr>
            <p:cNvPr id="60" name="TextBox 59">
              <a:extLst>
                <a:ext uri="{FF2B5EF4-FFF2-40B4-BE49-F238E27FC236}">
                  <a16:creationId xmlns:a16="http://schemas.microsoft.com/office/drawing/2014/main" id="{E2052F3F-DC1B-4AE1-A5DB-278A044B3D77}"/>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Alice</a:t>
              </a:r>
            </a:p>
          </p:txBody>
        </p:sp>
        <p:cxnSp>
          <p:nvCxnSpPr>
            <p:cNvPr id="61" name="Straight Connector 60">
              <a:extLst>
                <a:ext uri="{FF2B5EF4-FFF2-40B4-BE49-F238E27FC236}">
                  <a16:creationId xmlns:a16="http://schemas.microsoft.com/office/drawing/2014/main" id="{2EA1274F-9487-4A3E-90BF-0D34671E55D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5756CFC1-B38F-4122-A122-AAB124607260}"/>
              </a:ext>
            </a:extLst>
          </p:cNvPr>
          <p:cNvGrpSpPr/>
          <p:nvPr/>
        </p:nvGrpSpPr>
        <p:grpSpPr>
          <a:xfrm>
            <a:off x="9421698" y="3709049"/>
            <a:ext cx="888711" cy="221428"/>
            <a:chOff x="8995111" y="2783346"/>
            <a:chExt cx="888837" cy="221460"/>
          </a:xfrm>
        </p:grpSpPr>
        <p:sp>
          <p:nvSpPr>
            <p:cNvPr id="63" name="TextBox 62">
              <a:extLst>
                <a:ext uri="{FF2B5EF4-FFF2-40B4-BE49-F238E27FC236}">
                  <a16:creationId xmlns:a16="http://schemas.microsoft.com/office/drawing/2014/main" id="{90C7AE5A-0705-46C6-A25D-E57322AA45A2}"/>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Carol</a:t>
              </a:r>
            </a:p>
          </p:txBody>
        </p:sp>
        <p:cxnSp>
          <p:nvCxnSpPr>
            <p:cNvPr id="64" name="Straight Connector 63">
              <a:extLst>
                <a:ext uri="{FF2B5EF4-FFF2-40B4-BE49-F238E27FC236}">
                  <a16:creationId xmlns:a16="http://schemas.microsoft.com/office/drawing/2014/main" id="{7F279328-A6FF-43D0-A99B-D1D7C4B89DB8}"/>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65" name="TextBox 64">
            <a:extLst>
              <a:ext uri="{FF2B5EF4-FFF2-40B4-BE49-F238E27FC236}">
                <a16:creationId xmlns:a16="http://schemas.microsoft.com/office/drawing/2014/main" id="{B6F442E6-A5ED-491E-AC48-66F08470BD46}"/>
              </a:ext>
            </a:extLst>
          </p:cNvPr>
          <p:cNvSpPr txBox="1"/>
          <p:nvPr/>
        </p:nvSpPr>
        <p:spPr>
          <a:xfrm>
            <a:off x="9334723" y="3986488"/>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69431D9-35E0-4524-81B8-F04518A233B0}"/>
              </a:ext>
            </a:extLst>
          </p:cNvPr>
          <p:cNvSpPr txBox="1"/>
          <p:nvPr/>
        </p:nvSpPr>
        <p:spPr>
          <a:xfrm>
            <a:off x="6096145" y="4982630"/>
            <a:ext cx="46664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happens when partitions need to grow?</a:t>
            </a:r>
          </a:p>
        </p:txBody>
      </p:sp>
      <p:cxnSp>
        <p:nvCxnSpPr>
          <p:cNvPr id="3" name="Straight Connector 2">
            <a:extLst>
              <a:ext uri="{FF2B5EF4-FFF2-40B4-BE49-F238E27FC236}">
                <a16:creationId xmlns:a16="http://schemas.microsoft.com/office/drawing/2014/main" id="{4A490863-5E16-42CC-BC0B-7B8F8365510F}"/>
              </a:ext>
            </a:extLst>
          </p:cNvPr>
          <p:cNvCxnSpPr>
            <a:cxnSpLocks/>
          </p:cNvCxnSpPr>
          <p:nvPr/>
        </p:nvCxnSpPr>
        <p:spPr>
          <a:xfrm flipV="1">
            <a:off x="8370397" y="4349056"/>
            <a:ext cx="883628" cy="5144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3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99422EC-5052-469D-A09A-7078349F00BC}"/>
              </a:ext>
            </a:extLst>
          </p:cNvPr>
          <p:cNvGrpSpPr/>
          <p:nvPr/>
        </p:nvGrpSpPr>
        <p:grpSpPr>
          <a:xfrm>
            <a:off x="7037480" y="3610820"/>
            <a:ext cx="4292531" cy="2601881"/>
            <a:chOff x="753267" y="2109392"/>
            <a:chExt cx="4292531" cy="2601881"/>
          </a:xfrm>
        </p:grpSpPr>
        <p:grpSp>
          <p:nvGrpSpPr>
            <p:cNvPr id="4" name="Group 3">
              <a:extLst>
                <a:ext uri="{FF2B5EF4-FFF2-40B4-BE49-F238E27FC236}">
                  <a16:creationId xmlns:a16="http://schemas.microsoft.com/office/drawing/2014/main" id="{B04407BC-61C7-4688-ACB0-ED0BD71B22DA}"/>
                </a:ext>
              </a:extLst>
            </p:cNvPr>
            <p:cNvGrpSpPr/>
            <p:nvPr/>
          </p:nvGrpSpPr>
          <p:grpSpPr>
            <a:xfrm>
              <a:off x="753267" y="2109392"/>
              <a:ext cx="976422" cy="2577747"/>
              <a:chOff x="9334723" y="2109392"/>
              <a:chExt cx="976422" cy="2577747"/>
            </a:xfrm>
          </p:grpSpPr>
          <p:sp>
            <p:nvSpPr>
              <p:cNvPr id="38" name="Rectangle 37">
                <a:extLst>
                  <a:ext uri="{FF2B5EF4-FFF2-40B4-BE49-F238E27FC236}">
                    <a16:creationId xmlns:a16="http://schemas.microsoft.com/office/drawing/2014/main" id="{2C682195-1D2D-4513-820F-CE51C368B47E}"/>
                  </a:ext>
                </a:extLst>
              </p:cNvPr>
              <p:cNvSpPr/>
              <p:nvPr/>
            </p:nvSpPr>
            <p:spPr>
              <a:xfrm>
                <a:off x="9418432"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C19E0099-98FA-4C97-9204-D67B3F813506}"/>
                  </a:ext>
                </a:extLst>
              </p:cNvPr>
              <p:cNvSpPr txBox="1"/>
              <p:nvPr/>
            </p:nvSpPr>
            <p:spPr>
              <a:xfrm>
                <a:off x="9487599" y="4471695"/>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X</a:t>
                </a:r>
              </a:p>
            </p:txBody>
          </p:sp>
          <p:grpSp>
            <p:nvGrpSpPr>
              <p:cNvPr id="47" name="Group 46">
                <a:extLst>
                  <a:ext uri="{FF2B5EF4-FFF2-40B4-BE49-F238E27FC236}">
                    <a16:creationId xmlns:a16="http://schemas.microsoft.com/office/drawing/2014/main" id="{CDFC9077-86C4-45E5-AB29-A50CEBDE6C65}"/>
                  </a:ext>
                </a:extLst>
              </p:cNvPr>
              <p:cNvGrpSpPr/>
              <p:nvPr/>
            </p:nvGrpSpPr>
            <p:grpSpPr>
              <a:xfrm>
                <a:off x="9418432" y="2179600"/>
                <a:ext cx="888711" cy="221428"/>
                <a:chOff x="8995111" y="2783346"/>
                <a:chExt cx="888837" cy="221460"/>
              </a:xfrm>
            </p:grpSpPr>
            <p:sp>
              <p:nvSpPr>
                <p:cNvPr id="48" name="TextBox 47">
                  <a:extLst>
                    <a:ext uri="{FF2B5EF4-FFF2-40B4-BE49-F238E27FC236}">
                      <a16:creationId xmlns:a16="http://schemas.microsoft.com/office/drawing/2014/main" id="{FE963AE6-BD2A-4839-B7AE-4526DCFC130E}"/>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49" name="Straight Connector 48">
                  <a:extLst>
                    <a:ext uri="{FF2B5EF4-FFF2-40B4-BE49-F238E27FC236}">
                      <a16:creationId xmlns:a16="http://schemas.microsoft.com/office/drawing/2014/main" id="{44C43572-379E-440F-A2A9-C63C5C453FEC}"/>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9E5A754-B9F2-4CBB-9069-E6C4E14C462E}"/>
                  </a:ext>
                </a:extLst>
              </p:cNvPr>
              <p:cNvGrpSpPr/>
              <p:nvPr/>
            </p:nvGrpSpPr>
            <p:grpSpPr>
              <a:xfrm>
                <a:off x="9420434" y="2398146"/>
                <a:ext cx="888711" cy="221428"/>
                <a:chOff x="8995111" y="2783346"/>
                <a:chExt cx="888837" cy="221460"/>
              </a:xfrm>
            </p:grpSpPr>
            <p:sp>
              <p:nvSpPr>
                <p:cNvPr id="51" name="TextBox 50">
                  <a:extLst>
                    <a:ext uri="{FF2B5EF4-FFF2-40B4-BE49-F238E27FC236}">
                      <a16:creationId xmlns:a16="http://schemas.microsoft.com/office/drawing/2014/main" id="{896455CE-D21C-4498-B3F0-911635BFE9C8}"/>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52" name="Straight Connector 51">
                  <a:extLst>
                    <a:ext uri="{FF2B5EF4-FFF2-40B4-BE49-F238E27FC236}">
                      <a16:creationId xmlns:a16="http://schemas.microsoft.com/office/drawing/2014/main" id="{2389BDA9-2BA0-40FF-BD5D-2FFB9B76B19E}"/>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50B26A7-CA56-4FB5-8432-6892F008519F}"/>
                  </a:ext>
                </a:extLst>
              </p:cNvPr>
              <p:cNvGrpSpPr/>
              <p:nvPr/>
            </p:nvGrpSpPr>
            <p:grpSpPr>
              <a:xfrm>
                <a:off x="9422434" y="2646771"/>
                <a:ext cx="888711" cy="221429"/>
                <a:chOff x="8995111" y="2783346"/>
                <a:chExt cx="888837" cy="221460"/>
              </a:xfrm>
            </p:grpSpPr>
            <p:sp>
              <p:nvSpPr>
                <p:cNvPr id="54" name="TextBox 53">
                  <a:extLst>
                    <a:ext uri="{FF2B5EF4-FFF2-40B4-BE49-F238E27FC236}">
                      <a16:creationId xmlns:a16="http://schemas.microsoft.com/office/drawing/2014/main" id="{2A717945-F068-43C6-9CF9-DC81C16B3EB4}"/>
                    </a:ext>
                  </a:extLst>
                </p:cNvPr>
                <p:cNvSpPr txBox="1"/>
                <p:nvPr/>
              </p:nvSpPr>
              <p:spPr>
                <a:xfrm>
                  <a:off x="9064296" y="2783346"/>
                  <a:ext cx="819652" cy="21547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55" name="Straight Connector 54">
                  <a:extLst>
                    <a:ext uri="{FF2B5EF4-FFF2-40B4-BE49-F238E27FC236}">
                      <a16:creationId xmlns:a16="http://schemas.microsoft.com/office/drawing/2014/main" id="{EE31247C-1B2A-484A-9200-E0C86AB7727D}"/>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20D0C01A-FEB2-4999-B55A-239943F4A8E1}"/>
                  </a:ext>
                </a:extLst>
              </p:cNvPr>
              <p:cNvGrpSpPr/>
              <p:nvPr/>
            </p:nvGrpSpPr>
            <p:grpSpPr>
              <a:xfrm>
                <a:off x="9418424" y="2883354"/>
                <a:ext cx="888711" cy="221428"/>
                <a:chOff x="8995111" y="2783346"/>
                <a:chExt cx="888837" cy="221460"/>
              </a:xfrm>
            </p:grpSpPr>
            <p:sp>
              <p:nvSpPr>
                <p:cNvPr id="57" name="TextBox 56">
                  <a:extLst>
                    <a:ext uri="{FF2B5EF4-FFF2-40B4-BE49-F238E27FC236}">
                      <a16:creationId xmlns:a16="http://schemas.microsoft.com/office/drawing/2014/main" id="{33805F75-F26B-4BC1-B6F1-AD255D8EB19D}"/>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58" name="Straight Connector 57">
                  <a:extLst>
                    <a:ext uri="{FF2B5EF4-FFF2-40B4-BE49-F238E27FC236}">
                      <a16:creationId xmlns:a16="http://schemas.microsoft.com/office/drawing/2014/main" id="{7C707D04-C4A2-4957-A83E-EAF0F265888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8156F090-3714-48AD-9FF7-FC3B2C9BA0F9}"/>
                  </a:ext>
                </a:extLst>
              </p:cNvPr>
              <p:cNvGrpSpPr/>
              <p:nvPr/>
            </p:nvGrpSpPr>
            <p:grpSpPr>
              <a:xfrm>
                <a:off x="9418424" y="3234231"/>
                <a:ext cx="888711" cy="221428"/>
                <a:chOff x="8995111" y="2783346"/>
                <a:chExt cx="888837" cy="221460"/>
              </a:xfrm>
            </p:grpSpPr>
            <p:sp>
              <p:nvSpPr>
                <p:cNvPr id="60" name="TextBox 59">
                  <a:extLst>
                    <a:ext uri="{FF2B5EF4-FFF2-40B4-BE49-F238E27FC236}">
                      <a16:creationId xmlns:a16="http://schemas.microsoft.com/office/drawing/2014/main" id="{E2052F3F-DC1B-4AE1-A5DB-278A044B3D77}"/>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Alice</a:t>
                  </a:r>
                </a:p>
              </p:txBody>
            </p:sp>
            <p:cxnSp>
              <p:nvCxnSpPr>
                <p:cNvPr id="61" name="Straight Connector 60">
                  <a:extLst>
                    <a:ext uri="{FF2B5EF4-FFF2-40B4-BE49-F238E27FC236}">
                      <a16:creationId xmlns:a16="http://schemas.microsoft.com/office/drawing/2014/main" id="{2EA1274F-9487-4A3E-90BF-0D34671E55D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5756CFC1-B38F-4122-A122-AAB124607260}"/>
                  </a:ext>
                </a:extLst>
              </p:cNvPr>
              <p:cNvGrpSpPr/>
              <p:nvPr/>
            </p:nvGrpSpPr>
            <p:grpSpPr>
              <a:xfrm>
                <a:off x="9421698" y="3709049"/>
                <a:ext cx="888711" cy="221428"/>
                <a:chOff x="8995111" y="2783346"/>
                <a:chExt cx="888837" cy="221460"/>
              </a:xfrm>
            </p:grpSpPr>
            <p:sp>
              <p:nvSpPr>
                <p:cNvPr id="63" name="TextBox 62">
                  <a:extLst>
                    <a:ext uri="{FF2B5EF4-FFF2-40B4-BE49-F238E27FC236}">
                      <a16:creationId xmlns:a16="http://schemas.microsoft.com/office/drawing/2014/main" id="{90C7AE5A-0705-46C6-A25D-E57322AA45A2}"/>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Carol</a:t>
                  </a:r>
                </a:p>
              </p:txBody>
            </p:sp>
            <p:cxnSp>
              <p:nvCxnSpPr>
                <p:cNvPr id="64" name="Straight Connector 63">
                  <a:extLst>
                    <a:ext uri="{FF2B5EF4-FFF2-40B4-BE49-F238E27FC236}">
                      <a16:creationId xmlns:a16="http://schemas.microsoft.com/office/drawing/2014/main" id="{7F279328-A6FF-43D0-A99B-D1D7C4B89DB8}"/>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65" name="TextBox 64">
                <a:extLst>
                  <a:ext uri="{FF2B5EF4-FFF2-40B4-BE49-F238E27FC236}">
                    <a16:creationId xmlns:a16="http://schemas.microsoft.com/office/drawing/2014/main" id="{B6F442E6-A5ED-491E-AC48-66F08470BD46}"/>
                  </a:ext>
                </a:extLst>
              </p:cNvPr>
              <p:cNvSpPr txBox="1"/>
              <p:nvPr/>
            </p:nvSpPr>
            <p:spPr>
              <a:xfrm>
                <a:off x="9334723" y="3986488"/>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grpSp>
        <p:sp>
          <p:nvSpPr>
            <p:cNvPr id="5" name="Arrow: Right 4">
              <a:extLst>
                <a:ext uri="{FF2B5EF4-FFF2-40B4-BE49-F238E27FC236}">
                  <a16:creationId xmlns:a16="http://schemas.microsoft.com/office/drawing/2014/main" id="{B6D97165-5947-482F-837E-EF4C232F3FE4}"/>
                </a:ext>
              </a:extLst>
            </p:cNvPr>
            <p:cNvSpPr/>
            <p:nvPr/>
          </p:nvSpPr>
          <p:spPr>
            <a:xfrm>
              <a:off x="1905666" y="2808939"/>
              <a:ext cx="492349" cy="74805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5AC12E2A-D8AC-49E5-81F3-798432FAE3F8}"/>
                </a:ext>
              </a:extLst>
            </p:cNvPr>
            <p:cNvGrpSpPr/>
            <p:nvPr/>
          </p:nvGrpSpPr>
          <p:grpSpPr>
            <a:xfrm>
              <a:off x="2711330" y="2113037"/>
              <a:ext cx="2334468" cy="2598236"/>
              <a:chOff x="2711330" y="2113037"/>
              <a:chExt cx="2334468" cy="2598236"/>
            </a:xfrm>
          </p:grpSpPr>
          <p:sp>
            <p:nvSpPr>
              <p:cNvPr id="28" name="TextBox 27">
                <a:extLst>
                  <a:ext uri="{FF2B5EF4-FFF2-40B4-BE49-F238E27FC236}">
                    <a16:creationId xmlns:a16="http://schemas.microsoft.com/office/drawing/2014/main" id="{296BC666-4BC5-48E5-B559-3D82FCB85186}"/>
                  </a:ext>
                </a:extLst>
              </p:cNvPr>
              <p:cNvSpPr txBox="1"/>
              <p:nvPr/>
            </p:nvSpPr>
            <p:spPr>
              <a:xfrm>
                <a:off x="3704817" y="3001208"/>
                <a:ext cx="1040584" cy="36946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505050"/>
                    </a:solidFill>
                    <a:effectLst/>
                    <a:uLnTx/>
                    <a:uFillTx/>
                    <a:latin typeface="Segoe UI"/>
                    <a:ea typeface="+mn-ea"/>
                    <a:cs typeface="+mn-cs"/>
                  </a:rPr>
                  <a:t>+</a:t>
                </a:r>
              </a:p>
            </p:txBody>
          </p:sp>
          <p:grpSp>
            <p:nvGrpSpPr>
              <p:cNvPr id="2" name="Group 1">
                <a:extLst>
                  <a:ext uri="{FF2B5EF4-FFF2-40B4-BE49-F238E27FC236}">
                    <a16:creationId xmlns:a16="http://schemas.microsoft.com/office/drawing/2014/main" id="{83B6C347-7F8B-46AB-95C2-6A7DDC3DE074}"/>
                  </a:ext>
                </a:extLst>
              </p:cNvPr>
              <p:cNvGrpSpPr/>
              <p:nvPr/>
            </p:nvGrpSpPr>
            <p:grpSpPr>
              <a:xfrm>
                <a:off x="2711330" y="2123088"/>
                <a:ext cx="933823" cy="2588185"/>
                <a:chOff x="2288471" y="2109393"/>
                <a:chExt cx="933823" cy="2588185"/>
              </a:xfrm>
            </p:grpSpPr>
            <p:sp>
              <p:nvSpPr>
                <p:cNvPr id="24" name="Rectangle 23">
                  <a:extLst>
                    <a:ext uri="{FF2B5EF4-FFF2-40B4-BE49-F238E27FC236}">
                      <a16:creationId xmlns:a16="http://schemas.microsoft.com/office/drawing/2014/main" id="{ABD8D73E-454C-4E38-BCC5-59D147D91BC0}"/>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408451CC-4C92-4F41-8A1A-B72FE7003DAA}"/>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31" name="Straight Connector 30">
                  <a:extLst>
                    <a:ext uri="{FF2B5EF4-FFF2-40B4-BE49-F238E27FC236}">
                      <a16:creationId xmlns:a16="http://schemas.microsoft.com/office/drawing/2014/main" id="{5BEF8DD3-1D03-4CFF-A663-1C9465330B18}"/>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279CDEA-A91C-4762-AB39-B1169FF71596}"/>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39" name="Straight Connector 38">
                  <a:extLst>
                    <a:ext uri="{FF2B5EF4-FFF2-40B4-BE49-F238E27FC236}">
                      <a16:creationId xmlns:a16="http://schemas.microsoft.com/office/drawing/2014/main" id="{6F44027D-ABBF-4EED-9CA0-1DA168CC29F2}"/>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091AC63-4C7A-40B9-8BE0-CC3AE6DBE1CF}"/>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41" name="TextBox 40">
                  <a:extLst>
                    <a:ext uri="{FF2B5EF4-FFF2-40B4-BE49-F238E27FC236}">
                      <a16:creationId xmlns:a16="http://schemas.microsoft.com/office/drawing/2014/main" id="{42683EFB-253C-4644-BF93-6B9CC5CF379E}"/>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X</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1</a:t>
                  </a:r>
                </a:p>
              </p:txBody>
            </p:sp>
          </p:grpSp>
          <p:grpSp>
            <p:nvGrpSpPr>
              <p:cNvPr id="69" name="Group 68">
                <a:extLst>
                  <a:ext uri="{FF2B5EF4-FFF2-40B4-BE49-F238E27FC236}">
                    <a16:creationId xmlns:a16="http://schemas.microsoft.com/office/drawing/2014/main" id="{8F946B84-594C-432A-9E96-21D46D814330}"/>
                  </a:ext>
                </a:extLst>
              </p:cNvPr>
              <p:cNvGrpSpPr/>
              <p:nvPr/>
            </p:nvGrpSpPr>
            <p:grpSpPr>
              <a:xfrm>
                <a:off x="4111975" y="2113037"/>
                <a:ext cx="933823" cy="2588185"/>
                <a:chOff x="2288471" y="2109393"/>
                <a:chExt cx="933823" cy="2588185"/>
              </a:xfrm>
            </p:grpSpPr>
            <p:sp>
              <p:nvSpPr>
                <p:cNvPr id="70" name="Rectangle 69">
                  <a:extLst>
                    <a:ext uri="{FF2B5EF4-FFF2-40B4-BE49-F238E27FC236}">
                      <a16:creationId xmlns:a16="http://schemas.microsoft.com/office/drawing/2014/main" id="{304531AE-F032-46B8-A277-A78C4CDCA395}"/>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71" name="TextBox 70">
                  <a:extLst>
                    <a:ext uri="{FF2B5EF4-FFF2-40B4-BE49-F238E27FC236}">
                      <a16:creationId xmlns:a16="http://schemas.microsoft.com/office/drawing/2014/main" id="{BAB45734-99AB-44E5-9503-C67FDE7CE733}"/>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72" name="Straight Connector 71">
                  <a:extLst>
                    <a:ext uri="{FF2B5EF4-FFF2-40B4-BE49-F238E27FC236}">
                      <a16:creationId xmlns:a16="http://schemas.microsoft.com/office/drawing/2014/main" id="{F9C57E40-3626-441A-81E6-D02C6B42A03D}"/>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7B1A7546-F1F8-47B4-9FCB-0411426B6BAF}"/>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74" name="Straight Connector 73">
                  <a:extLst>
                    <a:ext uri="{FF2B5EF4-FFF2-40B4-BE49-F238E27FC236}">
                      <a16:creationId xmlns:a16="http://schemas.microsoft.com/office/drawing/2014/main" id="{AD10BF41-769F-4396-890F-F50005BA6365}"/>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D2966B6-F5AB-44B1-A370-FF055ECD1467}"/>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76" name="TextBox 75">
                  <a:extLst>
                    <a:ext uri="{FF2B5EF4-FFF2-40B4-BE49-F238E27FC236}">
                      <a16:creationId xmlns:a16="http://schemas.microsoft.com/office/drawing/2014/main" id="{8BBCDAC1-FCC3-484C-80D1-3E7143086348}"/>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X</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2</a:t>
                  </a:r>
                </a:p>
              </p:txBody>
            </p:sp>
          </p:grpSp>
        </p:grpSp>
      </p:grpSp>
      <p:cxnSp>
        <p:nvCxnSpPr>
          <p:cNvPr id="77" name="Straight Connector 76">
            <a:extLst>
              <a:ext uri="{FF2B5EF4-FFF2-40B4-BE49-F238E27FC236}">
                <a16:creationId xmlns:a16="http://schemas.microsoft.com/office/drawing/2014/main" id="{E4B15763-536C-4EFA-AAF5-B71F04987494}"/>
              </a:ext>
            </a:extLst>
          </p:cNvPr>
          <p:cNvCxnSpPr/>
          <p:nvPr/>
        </p:nvCxnSpPr>
        <p:spPr>
          <a:xfrm flipH="1">
            <a:off x="9636046" y="1066780"/>
            <a:ext cx="24446" cy="1161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808E80D-F9D8-4A4B-810B-4B6EF5F60FCE}"/>
              </a:ext>
            </a:extLst>
          </p:cNvPr>
          <p:cNvSpPr txBox="1"/>
          <p:nvPr/>
        </p:nvSpPr>
        <p:spPr>
          <a:xfrm>
            <a:off x="557011" y="3429570"/>
            <a:ext cx="520937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Ranges can be dynamically sub-divided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seamlessly grow database as the application grows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While sedulously maintaining high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386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Multiple, well-defined consistency choices</a:t>
            </a:r>
          </a:p>
        </p:txBody>
      </p:sp>
      <p:sp>
        <p:nvSpPr>
          <p:cNvPr id="4" name="TextBox 3"/>
          <p:cNvSpPr txBox="1"/>
          <p:nvPr/>
        </p:nvSpPr>
        <p:spPr>
          <a:xfrm>
            <a:off x="5711515" y="2050410"/>
            <a:ext cx="5072424"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Global distribution forces us to navigate the CAP theorem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Writing correct distributed applications is hard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Five well-defined consistency levels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Intuitive and practical with clear PACELC tradeoffs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Programmatically change at anytime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Can be overridden on a per-request basis</a:t>
            </a:r>
          </a:p>
        </p:txBody>
      </p:sp>
      <p:sp>
        <p:nvSpPr>
          <p:cNvPr id="13" name="Rectangle 12"/>
          <p:cNvSpPr/>
          <p:nvPr/>
        </p:nvSpPr>
        <p:spPr>
          <a:xfrm>
            <a:off x="1430166" y="1721674"/>
            <a:ext cx="3806812" cy="3286483"/>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16" name="Graphic 15">
            <a:extLst>
              <a:ext uri="{FF2B5EF4-FFF2-40B4-BE49-F238E27FC236}">
                <a16:creationId xmlns:a16="http://schemas.microsoft.com/office/drawing/2014/main" id="{50A67E93-504C-403A-B77B-CE7EAFB64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6120" y="1956832"/>
            <a:ext cx="4730858" cy="2516414"/>
          </a:xfrm>
          <a:prstGeom prst="rect">
            <a:avLst/>
          </a:prstGeom>
        </p:spPr>
      </p:pic>
    </p:spTree>
    <p:extLst>
      <p:ext uri="{BB962C8B-B14F-4D97-AF65-F5344CB8AC3E}">
        <p14:creationId xmlns:p14="http://schemas.microsoft.com/office/powerpoint/2010/main" val="2285685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3578664-D41C-42C2-A33D-498F92700EDF}"/>
              </a:ext>
            </a:extLst>
          </p:cNvPr>
          <p:cNvSpPr txBox="1"/>
          <p:nvPr/>
        </p:nvSpPr>
        <p:spPr>
          <a:xfrm>
            <a:off x="557011" y="3429570"/>
            <a:ext cx="6193683" cy="23083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Ranges can be dynamically sub-divided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seamlessly grow database as the application grows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While sedulously maintaining high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Best of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management is completely taken care of by the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don’t have to lift a finger… the database takes care of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799422EC-5052-469D-A09A-7078349F00BC}"/>
              </a:ext>
            </a:extLst>
          </p:cNvPr>
          <p:cNvGrpSpPr/>
          <p:nvPr/>
        </p:nvGrpSpPr>
        <p:grpSpPr>
          <a:xfrm>
            <a:off x="7037480" y="3610820"/>
            <a:ext cx="4292531" cy="2601881"/>
            <a:chOff x="753267" y="2109392"/>
            <a:chExt cx="4292531" cy="2601881"/>
          </a:xfrm>
        </p:grpSpPr>
        <p:grpSp>
          <p:nvGrpSpPr>
            <p:cNvPr id="4" name="Group 3">
              <a:extLst>
                <a:ext uri="{FF2B5EF4-FFF2-40B4-BE49-F238E27FC236}">
                  <a16:creationId xmlns:a16="http://schemas.microsoft.com/office/drawing/2014/main" id="{B04407BC-61C7-4688-ACB0-ED0BD71B22DA}"/>
                </a:ext>
              </a:extLst>
            </p:cNvPr>
            <p:cNvGrpSpPr/>
            <p:nvPr/>
          </p:nvGrpSpPr>
          <p:grpSpPr>
            <a:xfrm>
              <a:off x="753267" y="2109392"/>
              <a:ext cx="976422" cy="2577747"/>
              <a:chOff x="9334723" y="2109392"/>
              <a:chExt cx="976422" cy="2577747"/>
            </a:xfrm>
          </p:grpSpPr>
          <p:sp>
            <p:nvSpPr>
              <p:cNvPr id="38" name="Rectangle 37">
                <a:extLst>
                  <a:ext uri="{FF2B5EF4-FFF2-40B4-BE49-F238E27FC236}">
                    <a16:creationId xmlns:a16="http://schemas.microsoft.com/office/drawing/2014/main" id="{2C682195-1D2D-4513-820F-CE51C368B47E}"/>
                  </a:ext>
                </a:extLst>
              </p:cNvPr>
              <p:cNvSpPr/>
              <p:nvPr/>
            </p:nvSpPr>
            <p:spPr>
              <a:xfrm>
                <a:off x="9418432" y="2109392"/>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C19E0099-98FA-4C97-9204-D67B3F813506}"/>
                  </a:ext>
                </a:extLst>
              </p:cNvPr>
              <p:cNvSpPr txBox="1"/>
              <p:nvPr/>
            </p:nvSpPr>
            <p:spPr>
              <a:xfrm>
                <a:off x="9487599" y="4471695"/>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X</a:t>
                </a:r>
              </a:p>
            </p:txBody>
          </p:sp>
          <p:grpSp>
            <p:nvGrpSpPr>
              <p:cNvPr id="47" name="Group 46">
                <a:extLst>
                  <a:ext uri="{FF2B5EF4-FFF2-40B4-BE49-F238E27FC236}">
                    <a16:creationId xmlns:a16="http://schemas.microsoft.com/office/drawing/2014/main" id="{CDFC9077-86C4-45E5-AB29-A50CEBDE6C65}"/>
                  </a:ext>
                </a:extLst>
              </p:cNvPr>
              <p:cNvGrpSpPr/>
              <p:nvPr/>
            </p:nvGrpSpPr>
            <p:grpSpPr>
              <a:xfrm>
                <a:off x="9418432" y="2179600"/>
                <a:ext cx="888711" cy="221428"/>
                <a:chOff x="8995111" y="2783346"/>
                <a:chExt cx="888837" cy="221460"/>
              </a:xfrm>
            </p:grpSpPr>
            <p:sp>
              <p:nvSpPr>
                <p:cNvPr id="48" name="TextBox 47">
                  <a:extLst>
                    <a:ext uri="{FF2B5EF4-FFF2-40B4-BE49-F238E27FC236}">
                      <a16:creationId xmlns:a16="http://schemas.microsoft.com/office/drawing/2014/main" id="{FE963AE6-BD2A-4839-B7AE-4526DCFC130E}"/>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49" name="Straight Connector 48">
                  <a:extLst>
                    <a:ext uri="{FF2B5EF4-FFF2-40B4-BE49-F238E27FC236}">
                      <a16:creationId xmlns:a16="http://schemas.microsoft.com/office/drawing/2014/main" id="{44C43572-379E-440F-A2A9-C63C5C453FEC}"/>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79E5A754-B9F2-4CBB-9069-E6C4E14C462E}"/>
                  </a:ext>
                </a:extLst>
              </p:cNvPr>
              <p:cNvGrpSpPr/>
              <p:nvPr/>
            </p:nvGrpSpPr>
            <p:grpSpPr>
              <a:xfrm>
                <a:off x="9420434" y="2398146"/>
                <a:ext cx="888711" cy="221428"/>
                <a:chOff x="8995111" y="2783346"/>
                <a:chExt cx="888837" cy="221460"/>
              </a:xfrm>
            </p:grpSpPr>
            <p:sp>
              <p:nvSpPr>
                <p:cNvPr id="51" name="TextBox 50">
                  <a:extLst>
                    <a:ext uri="{FF2B5EF4-FFF2-40B4-BE49-F238E27FC236}">
                      <a16:creationId xmlns:a16="http://schemas.microsoft.com/office/drawing/2014/main" id="{896455CE-D21C-4498-B3F0-911635BFE9C8}"/>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52" name="Straight Connector 51">
                  <a:extLst>
                    <a:ext uri="{FF2B5EF4-FFF2-40B4-BE49-F238E27FC236}">
                      <a16:creationId xmlns:a16="http://schemas.microsoft.com/office/drawing/2014/main" id="{2389BDA9-2BA0-40FF-BD5D-2FFB9B76B19E}"/>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50B26A7-CA56-4FB5-8432-6892F008519F}"/>
                  </a:ext>
                </a:extLst>
              </p:cNvPr>
              <p:cNvGrpSpPr/>
              <p:nvPr/>
            </p:nvGrpSpPr>
            <p:grpSpPr>
              <a:xfrm>
                <a:off x="9422434" y="2646771"/>
                <a:ext cx="888711" cy="221429"/>
                <a:chOff x="8995111" y="2783346"/>
                <a:chExt cx="888837" cy="221460"/>
              </a:xfrm>
            </p:grpSpPr>
            <p:sp>
              <p:nvSpPr>
                <p:cNvPr id="54" name="TextBox 53">
                  <a:extLst>
                    <a:ext uri="{FF2B5EF4-FFF2-40B4-BE49-F238E27FC236}">
                      <a16:creationId xmlns:a16="http://schemas.microsoft.com/office/drawing/2014/main" id="{2A717945-F068-43C6-9CF9-DC81C16B3EB4}"/>
                    </a:ext>
                  </a:extLst>
                </p:cNvPr>
                <p:cNvSpPr txBox="1"/>
                <p:nvPr/>
              </p:nvSpPr>
              <p:spPr>
                <a:xfrm>
                  <a:off x="9064296" y="2783346"/>
                  <a:ext cx="819652" cy="21547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55" name="Straight Connector 54">
                  <a:extLst>
                    <a:ext uri="{FF2B5EF4-FFF2-40B4-BE49-F238E27FC236}">
                      <a16:creationId xmlns:a16="http://schemas.microsoft.com/office/drawing/2014/main" id="{EE31247C-1B2A-484A-9200-E0C86AB7727D}"/>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20D0C01A-FEB2-4999-B55A-239943F4A8E1}"/>
                  </a:ext>
                </a:extLst>
              </p:cNvPr>
              <p:cNvGrpSpPr/>
              <p:nvPr/>
            </p:nvGrpSpPr>
            <p:grpSpPr>
              <a:xfrm>
                <a:off x="9418424" y="2883354"/>
                <a:ext cx="888711" cy="221428"/>
                <a:chOff x="8995111" y="2783346"/>
                <a:chExt cx="888837" cy="221460"/>
              </a:xfrm>
            </p:grpSpPr>
            <p:sp>
              <p:nvSpPr>
                <p:cNvPr id="57" name="TextBox 56">
                  <a:extLst>
                    <a:ext uri="{FF2B5EF4-FFF2-40B4-BE49-F238E27FC236}">
                      <a16:creationId xmlns:a16="http://schemas.microsoft.com/office/drawing/2014/main" id="{33805F75-F26B-4BC1-B6F1-AD255D8EB19D}"/>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58" name="Straight Connector 57">
                  <a:extLst>
                    <a:ext uri="{FF2B5EF4-FFF2-40B4-BE49-F238E27FC236}">
                      <a16:creationId xmlns:a16="http://schemas.microsoft.com/office/drawing/2014/main" id="{7C707D04-C4A2-4957-A83E-EAF0F265888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8156F090-3714-48AD-9FF7-FC3B2C9BA0F9}"/>
                  </a:ext>
                </a:extLst>
              </p:cNvPr>
              <p:cNvGrpSpPr/>
              <p:nvPr/>
            </p:nvGrpSpPr>
            <p:grpSpPr>
              <a:xfrm>
                <a:off x="9418424" y="3234231"/>
                <a:ext cx="888711" cy="221428"/>
                <a:chOff x="8995111" y="2783346"/>
                <a:chExt cx="888837" cy="221460"/>
              </a:xfrm>
            </p:grpSpPr>
            <p:sp>
              <p:nvSpPr>
                <p:cNvPr id="60" name="TextBox 59">
                  <a:extLst>
                    <a:ext uri="{FF2B5EF4-FFF2-40B4-BE49-F238E27FC236}">
                      <a16:creationId xmlns:a16="http://schemas.microsoft.com/office/drawing/2014/main" id="{E2052F3F-DC1B-4AE1-A5DB-278A044B3D77}"/>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Alice</a:t>
                  </a:r>
                </a:p>
              </p:txBody>
            </p:sp>
            <p:cxnSp>
              <p:nvCxnSpPr>
                <p:cNvPr id="61" name="Straight Connector 60">
                  <a:extLst>
                    <a:ext uri="{FF2B5EF4-FFF2-40B4-BE49-F238E27FC236}">
                      <a16:creationId xmlns:a16="http://schemas.microsoft.com/office/drawing/2014/main" id="{2EA1274F-9487-4A3E-90BF-0D34671E55D2}"/>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5756CFC1-B38F-4122-A122-AAB124607260}"/>
                  </a:ext>
                </a:extLst>
              </p:cNvPr>
              <p:cNvGrpSpPr/>
              <p:nvPr/>
            </p:nvGrpSpPr>
            <p:grpSpPr>
              <a:xfrm>
                <a:off x="9421698" y="3709049"/>
                <a:ext cx="888711" cy="221428"/>
                <a:chOff x="8995111" y="2783346"/>
                <a:chExt cx="888837" cy="221460"/>
              </a:xfrm>
            </p:grpSpPr>
            <p:sp>
              <p:nvSpPr>
                <p:cNvPr id="63" name="TextBox 62">
                  <a:extLst>
                    <a:ext uri="{FF2B5EF4-FFF2-40B4-BE49-F238E27FC236}">
                      <a16:creationId xmlns:a16="http://schemas.microsoft.com/office/drawing/2014/main" id="{90C7AE5A-0705-46C6-A25D-E57322AA45A2}"/>
                    </a:ext>
                  </a:extLst>
                </p:cNvPr>
                <p:cNvSpPr txBox="1"/>
                <p:nvPr/>
              </p:nvSpPr>
              <p:spPr>
                <a:xfrm>
                  <a:off x="9064296" y="2783346"/>
                  <a:ext cx="819652" cy="2154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Carol</a:t>
                  </a:r>
                </a:p>
              </p:txBody>
            </p:sp>
            <p:cxnSp>
              <p:nvCxnSpPr>
                <p:cNvPr id="64" name="Straight Connector 63">
                  <a:extLst>
                    <a:ext uri="{FF2B5EF4-FFF2-40B4-BE49-F238E27FC236}">
                      <a16:creationId xmlns:a16="http://schemas.microsoft.com/office/drawing/2014/main" id="{7F279328-A6FF-43D0-A99B-D1D7C4B89DB8}"/>
                    </a:ext>
                  </a:extLst>
                </p:cNvPr>
                <p:cNvCxnSpPr>
                  <a:cxnSpLocks/>
                </p:cNvCxnSpPr>
                <p:nvPr/>
              </p:nvCxnSpPr>
              <p:spPr>
                <a:xfrm>
                  <a:off x="8995111" y="2998791"/>
                  <a:ext cx="728411"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65" name="TextBox 64">
                <a:extLst>
                  <a:ext uri="{FF2B5EF4-FFF2-40B4-BE49-F238E27FC236}">
                    <a16:creationId xmlns:a16="http://schemas.microsoft.com/office/drawing/2014/main" id="{B6F442E6-A5ED-491E-AC48-66F08470BD46}"/>
                  </a:ext>
                </a:extLst>
              </p:cNvPr>
              <p:cNvSpPr txBox="1"/>
              <p:nvPr/>
            </p:nvSpPr>
            <p:spPr>
              <a:xfrm>
                <a:off x="9334723" y="3986488"/>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grpSp>
        <p:sp>
          <p:nvSpPr>
            <p:cNvPr id="5" name="Arrow: Right 4">
              <a:extLst>
                <a:ext uri="{FF2B5EF4-FFF2-40B4-BE49-F238E27FC236}">
                  <a16:creationId xmlns:a16="http://schemas.microsoft.com/office/drawing/2014/main" id="{B6D97165-5947-482F-837E-EF4C232F3FE4}"/>
                </a:ext>
              </a:extLst>
            </p:cNvPr>
            <p:cNvSpPr/>
            <p:nvPr/>
          </p:nvSpPr>
          <p:spPr>
            <a:xfrm>
              <a:off x="1905666" y="2808939"/>
              <a:ext cx="492349" cy="74805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5AC12E2A-D8AC-49E5-81F3-798432FAE3F8}"/>
                </a:ext>
              </a:extLst>
            </p:cNvPr>
            <p:cNvGrpSpPr/>
            <p:nvPr/>
          </p:nvGrpSpPr>
          <p:grpSpPr>
            <a:xfrm>
              <a:off x="2711330" y="2113037"/>
              <a:ext cx="2334468" cy="2598236"/>
              <a:chOff x="2711330" y="2113037"/>
              <a:chExt cx="2334468" cy="2598236"/>
            </a:xfrm>
          </p:grpSpPr>
          <p:sp>
            <p:nvSpPr>
              <p:cNvPr id="28" name="TextBox 27">
                <a:extLst>
                  <a:ext uri="{FF2B5EF4-FFF2-40B4-BE49-F238E27FC236}">
                    <a16:creationId xmlns:a16="http://schemas.microsoft.com/office/drawing/2014/main" id="{296BC666-4BC5-48E5-B559-3D82FCB85186}"/>
                  </a:ext>
                </a:extLst>
              </p:cNvPr>
              <p:cNvSpPr txBox="1"/>
              <p:nvPr/>
            </p:nvSpPr>
            <p:spPr>
              <a:xfrm>
                <a:off x="3704817" y="3001208"/>
                <a:ext cx="1040584" cy="369460"/>
              </a:xfrm>
              <a:prstGeom prst="rect">
                <a:avLst/>
              </a:prstGeom>
              <a:noFill/>
              <a:ln>
                <a:noFill/>
              </a:ln>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505050"/>
                    </a:solidFill>
                    <a:effectLst/>
                    <a:uLnTx/>
                    <a:uFillTx/>
                    <a:latin typeface="Segoe UI"/>
                    <a:ea typeface="+mn-ea"/>
                    <a:cs typeface="+mn-cs"/>
                  </a:rPr>
                  <a:t>+</a:t>
                </a:r>
              </a:p>
            </p:txBody>
          </p:sp>
          <p:grpSp>
            <p:nvGrpSpPr>
              <p:cNvPr id="2" name="Group 1">
                <a:extLst>
                  <a:ext uri="{FF2B5EF4-FFF2-40B4-BE49-F238E27FC236}">
                    <a16:creationId xmlns:a16="http://schemas.microsoft.com/office/drawing/2014/main" id="{83B6C347-7F8B-46AB-95C2-6A7DDC3DE074}"/>
                  </a:ext>
                </a:extLst>
              </p:cNvPr>
              <p:cNvGrpSpPr/>
              <p:nvPr/>
            </p:nvGrpSpPr>
            <p:grpSpPr>
              <a:xfrm>
                <a:off x="2711330" y="2123088"/>
                <a:ext cx="933823" cy="2588185"/>
                <a:chOff x="2288471" y="2109393"/>
                <a:chExt cx="933823" cy="2588185"/>
              </a:xfrm>
            </p:grpSpPr>
            <p:sp>
              <p:nvSpPr>
                <p:cNvPr id="24" name="Rectangle 23">
                  <a:extLst>
                    <a:ext uri="{FF2B5EF4-FFF2-40B4-BE49-F238E27FC236}">
                      <a16:creationId xmlns:a16="http://schemas.microsoft.com/office/drawing/2014/main" id="{ABD8D73E-454C-4E38-BCC5-59D147D91BC0}"/>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408451CC-4C92-4F41-8A1A-B72FE7003DAA}"/>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Dharma</a:t>
                  </a:r>
                </a:p>
              </p:txBody>
            </p:sp>
            <p:cxnSp>
              <p:nvCxnSpPr>
                <p:cNvPr id="31" name="Straight Connector 30">
                  <a:extLst>
                    <a:ext uri="{FF2B5EF4-FFF2-40B4-BE49-F238E27FC236}">
                      <a16:creationId xmlns:a16="http://schemas.microsoft.com/office/drawing/2014/main" id="{5BEF8DD3-1D03-4CFF-A663-1C9465330B18}"/>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279CDEA-A91C-4762-AB39-B1169FF71596}"/>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Shireesh</a:t>
                  </a:r>
                </a:p>
              </p:txBody>
            </p:sp>
            <p:cxnSp>
              <p:nvCxnSpPr>
                <p:cNvPr id="39" name="Straight Connector 38">
                  <a:extLst>
                    <a:ext uri="{FF2B5EF4-FFF2-40B4-BE49-F238E27FC236}">
                      <a16:creationId xmlns:a16="http://schemas.microsoft.com/office/drawing/2014/main" id="{6F44027D-ABBF-4EED-9CA0-1DA168CC29F2}"/>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091AC63-4C7A-40B9-8BE0-CC3AE6DBE1CF}"/>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41" name="TextBox 40">
                  <a:extLst>
                    <a:ext uri="{FF2B5EF4-FFF2-40B4-BE49-F238E27FC236}">
                      <a16:creationId xmlns:a16="http://schemas.microsoft.com/office/drawing/2014/main" id="{42683EFB-253C-4644-BF93-6B9CC5CF379E}"/>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X</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1</a:t>
                  </a:r>
                </a:p>
              </p:txBody>
            </p:sp>
          </p:grpSp>
          <p:grpSp>
            <p:nvGrpSpPr>
              <p:cNvPr id="69" name="Group 68">
                <a:extLst>
                  <a:ext uri="{FF2B5EF4-FFF2-40B4-BE49-F238E27FC236}">
                    <a16:creationId xmlns:a16="http://schemas.microsoft.com/office/drawing/2014/main" id="{8F946B84-594C-432A-9E96-21D46D814330}"/>
                  </a:ext>
                </a:extLst>
              </p:cNvPr>
              <p:cNvGrpSpPr/>
              <p:nvPr/>
            </p:nvGrpSpPr>
            <p:grpSpPr>
              <a:xfrm>
                <a:off x="4111975" y="2113037"/>
                <a:ext cx="933823" cy="2588185"/>
                <a:chOff x="2288471" y="2109393"/>
                <a:chExt cx="933823" cy="2588185"/>
              </a:xfrm>
            </p:grpSpPr>
            <p:sp>
              <p:nvSpPr>
                <p:cNvPr id="70" name="Rectangle 69">
                  <a:extLst>
                    <a:ext uri="{FF2B5EF4-FFF2-40B4-BE49-F238E27FC236}">
                      <a16:creationId xmlns:a16="http://schemas.microsoft.com/office/drawing/2014/main" id="{304531AE-F032-46B8-A277-A78C4CDCA395}"/>
                    </a:ext>
                  </a:extLst>
                </p:cNvPr>
                <p:cNvSpPr/>
                <p:nvPr/>
              </p:nvSpPr>
              <p:spPr>
                <a:xfrm>
                  <a:off x="2360906" y="2109393"/>
                  <a:ext cx="728306" cy="2267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71" name="TextBox 70">
                  <a:extLst>
                    <a:ext uri="{FF2B5EF4-FFF2-40B4-BE49-F238E27FC236}">
                      <a16:creationId xmlns:a16="http://schemas.microsoft.com/office/drawing/2014/main" id="{BAB45734-99AB-44E5-9503-C67FDE7CE733}"/>
                    </a:ext>
                  </a:extLst>
                </p:cNvPr>
                <p:cNvSpPr txBox="1"/>
                <p:nvPr/>
              </p:nvSpPr>
              <p:spPr>
                <a:xfrm>
                  <a:off x="2342110" y="2299345"/>
                  <a:ext cx="819535"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Rimma</a:t>
                  </a:r>
                </a:p>
              </p:txBody>
            </p:sp>
            <p:cxnSp>
              <p:nvCxnSpPr>
                <p:cNvPr id="72" name="Straight Connector 71">
                  <a:extLst>
                    <a:ext uri="{FF2B5EF4-FFF2-40B4-BE49-F238E27FC236}">
                      <a16:creationId xmlns:a16="http://schemas.microsoft.com/office/drawing/2014/main" id="{F9C57E40-3626-441A-81E6-D02C6B42A03D}"/>
                    </a:ext>
                  </a:extLst>
                </p:cNvPr>
                <p:cNvCxnSpPr>
                  <a:cxnSpLocks/>
                </p:cNvCxnSpPr>
                <p:nvPr/>
              </p:nvCxnSpPr>
              <p:spPr>
                <a:xfrm>
                  <a:off x="2360907" y="2752992"/>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7B1A7546-F1F8-47B4-9FCB-0411426B6BAF}"/>
                    </a:ext>
                  </a:extLst>
                </p:cNvPr>
                <p:cNvSpPr txBox="1"/>
                <p:nvPr/>
              </p:nvSpPr>
              <p:spPr>
                <a:xfrm>
                  <a:off x="2288471" y="3068712"/>
                  <a:ext cx="903244" cy="21544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B050"/>
                      </a:solidFill>
                      <a:effectLst/>
                      <a:uLnTx/>
                      <a:uFillTx/>
                      <a:latin typeface="Segoe UI"/>
                      <a:ea typeface="+mn-ea"/>
                      <a:cs typeface="+mn-cs"/>
                    </a:rPr>
                    <a:t>Karthik</a:t>
                  </a:r>
                </a:p>
              </p:txBody>
            </p:sp>
            <p:cxnSp>
              <p:nvCxnSpPr>
                <p:cNvPr id="74" name="Straight Connector 73">
                  <a:extLst>
                    <a:ext uri="{FF2B5EF4-FFF2-40B4-BE49-F238E27FC236}">
                      <a16:creationId xmlns:a16="http://schemas.microsoft.com/office/drawing/2014/main" id="{AD10BF41-769F-4396-890F-F50005BA6365}"/>
                    </a:ext>
                  </a:extLst>
                </p:cNvPr>
                <p:cNvCxnSpPr>
                  <a:cxnSpLocks/>
                </p:cNvCxnSpPr>
                <p:nvPr/>
              </p:nvCxnSpPr>
              <p:spPr>
                <a:xfrm>
                  <a:off x="2360907" y="3682723"/>
                  <a:ext cx="728308" cy="601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D2966B6-F5AB-44B1-A370-FF055ECD1467}"/>
                    </a:ext>
                  </a:extLst>
                </p:cNvPr>
                <p:cNvSpPr txBox="1"/>
                <p:nvPr/>
              </p:nvSpPr>
              <p:spPr>
                <a:xfrm>
                  <a:off x="2319050" y="3925174"/>
                  <a:ext cx="903244" cy="307648"/>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dirty="0">
                      <a:ln>
                        <a:noFill/>
                      </a:ln>
                      <a:solidFill>
                        <a:srgbClr val="00B050"/>
                      </a:solidFill>
                      <a:effectLst/>
                      <a:uLnTx/>
                      <a:uFillTx/>
                      <a:latin typeface="Segoe UI"/>
                      <a:ea typeface="+mn-ea"/>
                      <a:cs typeface="+mn-cs"/>
                    </a:rPr>
                    <a:t>…</a:t>
                  </a:r>
                </a:p>
              </p:txBody>
            </p:sp>
            <p:sp>
              <p:nvSpPr>
                <p:cNvPr id="76" name="TextBox 75">
                  <a:extLst>
                    <a:ext uri="{FF2B5EF4-FFF2-40B4-BE49-F238E27FC236}">
                      <a16:creationId xmlns:a16="http://schemas.microsoft.com/office/drawing/2014/main" id="{8BBCDAC1-FCC3-484C-80D1-3E7143086348}"/>
                    </a:ext>
                  </a:extLst>
                </p:cNvPr>
                <p:cNvSpPr txBox="1"/>
                <p:nvPr/>
              </p:nvSpPr>
              <p:spPr>
                <a:xfrm>
                  <a:off x="2396626" y="4482134"/>
                  <a:ext cx="819535" cy="2154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B900">
                          <a:lumMod val="75000"/>
                        </a:srgbClr>
                      </a:solidFill>
                      <a:effectLst/>
                      <a:uLnTx/>
                      <a:uFillTx/>
                      <a:latin typeface="Segoe UI"/>
                      <a:ea typeface="+mn-ea"/>
                      <a:cs typeface="+mn-cs"/>
                    </a:rPr>
                    <a:t>Partition X</a:t>
                  </a:r>
                  <a:r>
                    <a:rPr kumimoji="0" lang="en-US" sz="800" b="1" i="1" u="none" strike="noStrike" kern="1200" cap="none" spc="0" normalizeH="0" baseline="0" noProof="0" dirty="0">
                      <a:ln>
                        <a:noFill/>
                      </a:ln>
                      <a:solidFill>
                        <a:srgbClr val="FFB900">
                          <a:lumMod val="75000"/>
                        </a:srgbClr>
                      </a:solidFill>
                      <a:effectLst/>
                      <a:uLnTx/>
                      <a:uFillTx/>
                      <a:latin typeface="Segoe UI"/>
                      <a:ea typeface="+mn-ea"/>
                      <a:cs typeface="+mn-cs"/>
                    </a:rPr>
                    <a:t>2</a:t>
                  </a:r>
                </a:p>
              </p:txBody>
            </p:sp>
          </p:grpSp>
        </p:grpSp>
      </p:grpSp>
      <p:cxnSp>
        <p:nvCxnSpPr>
          <p:cNvPr id="77" name="Straight Connector 76">
            <a:extLst>
              <a:ext uri="{FF2B5EF4-FFF2-40B4-BE49-F238E27FC236}">
                <a16:creationId xmlns:a16="http://schemas.microsoft.com/office/drawing/2014/main" id="{E4B15763-536C-4EFA-AAF5-B71F04987494}"/>
              </a:ext>
            </a:extLst>
          </p:cNvPr>
          <p:cNvCxnSpPr/>
          <p:nvPr/>
        </p:nvCxnSpPr>
        <p:spPr>
          <a:xfrm flipH="1">
            <a:off x="9636046" y="1066780"/>
            <a:ext cx="24446" cy="1161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1987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BB4AE24E-0377-466B-930D-439794C54364}"/>
              </a:ext>
            </a:extLst>
          </p:cNvPr>
          <p:cNvSpPr/>
          <p:nvPr/>
        </p:nvSpPr>
        <p:spPr>
          <a:xfrm rot="16200000">
            <a:off x="2672322" y="1620979"/>
            <a:ext cx="298555" cy="1513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e 65">
            <a:extLst>
              <a:ext uri="{FF2B5EF4-FFF2-40B4-BE49-F238E27FC236}">
                <a16:creationId xmlns:a16="http://schemas.microsoft.com/office/drawing/2014/main" id="{987DC8C4-5901-4778-9495-E0227B6E23DF}"/>
              </a:ext>
            </a:extLst>
          </p:cNvPr>
          <p:cNvSpPr/>
          <p:nvPr/>
        </p:nvSpPr>
        <p:spPr>
          <a:xfrm rot="16200000">
            <a:off x="4901547" y="1246603"/>
            <a:ext cx="298557" cy="2262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Left Brace 77">
            <a:extLst>
              <a:ext uri="{FF2B5EF4-FFF2-40B4-BE49-F238E27FC236}">
                <a16:creationId xmlns:a16="http://schemas.microsoft.com/office/drawing/2014/main" id="{73AA0C00-4030-4123-A3AC-B928C67F21A1}"/>
              </a:ext>
            </a:extLst>
          </p:cNvPr>
          <p:cNvSpPr/>
          <p:nvPr/>
        </p:nvSpPr>
        <p:spPr>
          <a:xfrm rot="16200000">
            <a:off x="7354001" y="1397746"/>
            <a:ext cx="298559" cy="19603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Left Brace 78">
            <a:extLst>
              <a:ext uri="{FF2B5EF4-FFF2-40B4-BE49-F238E27FC236}">
                <a16:creationId xmlns:a16="http://schemas.microsoft.com/office/drawing/2014/main" id="{5F2E67BB-904F-45C5-910D-0AAC429D91F8}"/>
              </a:ext>
            </a:extLst>
          </p:cNvPr>
          <p:cNvSpPr/>
          <p:nvPr/>
        </p:nvSpPr>
        <p:spPr>
          <a:xfrm rot="16200000">
            <a:off x="9598221" y="1397746"/>
            <a:ext cx="298559" cy="19603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7635ECB-C9CE-478E-827D-26D393320621}"/>
              </a:ext>
            </a:extLst>
          </p:cNvPr>
          <p:cNvSpPr txBox="1"/>
          <p:nvPr/>
        </p:nvSpPr>
        <p:spPr>
          <a:xfrm>
            <a:off x="2504044" y="2631882"/>
            <a:ext cx="635110" cy="369332"/>
          </a:xfrm>
          <a:prstGeom prst="rect">
            <a:avLst/>
          </a:prstGeom>
          <a:noFill/>
        </p:spPr>
        <p:txBody>
          <a:bodyPr wrap="none" rtlCol="0">
            <a:spAutoFit/>
          </a:bodyPr>
          <a:lstStyle/>
          <a:p>
            <a:r>
              <a:rPr lang="en-US" dirty="0"/>
              <a:t>[A-F]</a:t>
            </a:r>
          </a:p>
        </p:txBody>
      </p:sp>
      <p:sp>
        <p:nvSpPr>
          <p:cNvPr id="81" name="TextBox 80">
            <a:extLst>
              <a:ext uri="{FF2B5EF4-FFF2-40B4-BE49-F238E27FC236}">
                <a16:creationId xmlns:a16="http://schemas.microsoft.com/office/drawing/2014/main" id="{A86303C2-701F-4D84-894D-8631EA634D42}"/>
              </a:ext>
            </a:extLst>
          </p:cNvPr>
          <p:cNvSpPr txBox="1"/>
          <p:nvPr/>
        </p:nvSpPr>
        <p:spPr>
          <a:xfrm>
            <a:off x="4681172" y="2631882"/>
            <a:ext cx="739305" cy="369332"/>
          </a:xfrm>
          <a:prstGeom prst="rect">
            <a:avLst/>
          </a:prstGeom>
          <a:noFill/>
        </p:spPr>
        <p:txBody>
          <a:bodyPr wrap="none" rtlCol="0">
            <a:spAutoFit/>
          </a:bodyPr>
          <a:lstStyle/>
          <a:p>
            <a:r>
              <a:rPr lang="en-US" dirty="0"/>
              <a:t>[G-M]</a:t>
            </a:r>
          </a:p>
        </p:txBody>
      </p:sp>
      <p:sp>
        <p:nvSpPr>
          <p:cNvPr id="82" name="TextBox 81">
            <a:extLst>
              <a:ext uri="{FF2B5EF4-FFF2-40B4-BE49-F238E27FC236}">
                <a16:creationId xmlns:a16="http://schemas.microsoft.com/office/drawing/2014/main" id="{9B02377A-F55B-4679-8DD6-0EF883569C0F}"/>
              </a:ext>
            </a:extLst>
          </p:cNvPr>
          <p:cNvSpPr txBox="1"/>
          <p:nvPr/>
        </p:nvSpPr>
        <p:spPr>
          <a:xfrm>
            <a:off x="7141335" y="2631882"/>
            <a:ext cx="705642" cy="369332"/>
          </a:xfrm>
          <a:prstGeom prst="rect">
            <a:avLst/>
          </a:prstGeom>
          <a:noFill/>
        </p:spPr>
        <p:txBody>
          <a:bodyPr wrap="none" rtlCol="0">
            <a:spAutoFit/>
          </a:bodyPr>
          <a:lstStyle/>
          <a:p>
            <a:r>
              <a:rPr lang="en-US" dirty="0"/>
              <a:t>[M-T]</a:t>
            </a:r>
          </a:p>
        </p:txBody>
      </p:sp>
      <p:sp>
        <p:nvSpPr>
          <p:cNvPr id="83" name="TextBox 82">
            <a:extLst>
              <a:ext uri="{FF2B5EF4-FFF2-40B4-BE49-F238E27FC236}">
                <a16:creationId xmlns:a16="http://schemas.microsoft.com/office/drawing/2014/main" id="{3F14FE3B-5B18-4C0C-9C3B-39789C45B677}"/>
              </a:ext>
            </a:extLst>
          </p:cNvPr>
          <p:cNvSpPr txBox="1"/>
          <p:nvPr/>
        </p:nvSpPr>
        <p:spPr>
          <a:xfrm>
            <a:off x="9421930" y="2631882"/>
            <a:ext cx="651140" cy="369332"/>
          </a:xfrm>
          <a:prstGeom prst="rect">
            <a:avLst/>
          </a:prstGeom>
          <a:noFill/>
        </p:spPr>
        <p:txBody>
          <a:bodyPr wrap="none" rtlCol="0">
            <a:spAutoFit/>
          </a:bodyPr>
          <a:lstStyle/>
          <a:p>
            <a:r>
              <a:rPr lang="en-US" dirty="0"/>
              <a:t>[U-Z]</a:t>
            </a:r>
          </a:p>
        </p:txBody>
      </p:sp>
      <p:sp>
        <p:nvSpPr>
          <p:cNvPr id="12" name="Oval 11">
            <a:extLst>
              <a:ext uri="{FF2B5EF4-FFF2-40B4-BE49-F238E27FC236}">
                <a16:creationId xmlns:a16="http://schemas.microsoft.com/office/drawing/2014/main" id="{68E8F03A-A37B-411D-9012-F7C7992E703A}"/>
              </a:ext>
            </a:extLst>
          </p:cNvPr>
          <p:cNvSpPr/>
          <p:nvPr/>
        </p:nvSpPr>
        <p:spPr>
          <a:xfrm>
            <a:off x="5151962" y="3647840"/>
            <a:ext cx="2262629" cy="226262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2CAC72D-68DD-4951-905F-725A02957392}"/>
              </a:ext>
            </a:extLst>
          </p:cNvPr>
          <p:cNvCxnSpPr>
            <a:cxnSpLocks/>
          </p:cNvCxnSpPr>
          <p:nvPr/>
        </p:nvCxnSpPr>
        <p:spPr>
          <a:xfrm>
            <a:off x="6283276" y="3148717"/>
            <a:ext cx="0" cy="3347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DF4EE9B-ED63-449C-B037-EA3650FE550B}"/>
              </a:ext>
            </a:extLst>
          </p:cNvPr>
          <p:cNvCxnSpPr>
            <a:cxnSpLocks/>
          </p:cNvCxnSpPr>
          <p:nvPr/>
        </p:nvCxnSpPr>
        <p:spPr>
          <a:xfrm>
            <a:off x="4508390" y="4779154"/>
            <a:ext cx="3395207" cy="1"/>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EA1C791-B041-47D3-8BDC-84B80B1CFCD5}"/>
              </a:ext>
            </a:extLst>
          </p:cNvPr>
          <p:cNvSpPr txBox="1"/>
          <p:nvPr/>
        </p:nvSpPr>
        <p:spPr>
          <a:xfrm>
            <a:off x="4731008" y="3716295"/>
            <a:ext cx="635110" cy="369332"/>
          </a:xfrm>
          <a:prstGeom prst="rect">
            <a:avLst/>
          </a:prstGeom>
          <a:noFill/>
        </p:spPr>
        <p:txBody>
          <a:bodyPr wrap="none" rtlCol="0">
            <a:spAutoFit/>
          </a:bodyPr>
          <a:lstStyle/>
          <a:p>
            <a:r>
              <a:rPr lang="en-US" dirty="0"/>
              <a:t>[A-F]</a:t>
            </a:r>
          </a:p>
        </p:txBody>
      </p:sp>
      <p:sp>
        <p:nvSpPr>
          <p:cNvPr id="85" name="TextBox 84">
            <a:extLst>
              <a:ext uri="{FF2B5EF4-FFF2-40B4-BE49-F238E27FC236}">
                <a16:creationId xmlns:a16="http://schemas.microsoft.com/office/drawing/2014/main" id="{BAA70184-BC50-4597-9699-98BA23598570}"/>
              </a:ext>
            </a:extLst>
          </p:cNvPr>
          <p:cNvSpPr txBox="1"/>
          <p:nvPr/>
        </p:nvSpPr>
        <p:spPr>
          <a:xfrm>
            <a:off x="7230399" y="3716295"/>
            <a:ext cx="739305" cy="369332"/>
          </a:xfrm>
          <a:prstGeom prst="rect">
            <a:avLst/>
          </a:prstGeom>
          <a:noFill/>
        </p:spPr>
        <p:txBody>
          <a:bodyPr wrap="none" rtlCol="0">
            <a:spAutoFit/>
          </a:bodyPr>
          <a:lstStyle/>
          <a:p>
            <a:r>
              <a:rPr lang="en-US" dirty="0"/>
              <a:t>[G-M]</a:t>
            </a:r>
          </a:p>
        </p:txBody>
      </p:sp>
      <p:sp>
        <p:nvSpPr>
          <p:cNvPr id="86" name="TextBox 85">
            <a:extLst>
              <a:ext uri="{FF2B5EF4-FFF2-40B4-BE49-F238E27FC236}">
                <a16:creationId xmlns:a16="http://schemas.microsoft.com/office/drawing/2014/main" id="{FB3D470D-A1D2-4D41-8EF9-F45C743B3793}"/>
              </a:ext>
            </a:extLst>
          </p:cNvPr>
          <p:cNvSpPr txBox="1"/>
          <p:nvPr/>
        </p:nvSpPr>
        <p:spPr>
          <a:xfrm>
            <a:off x="4696600" y="5647097"/>
            <a:ext cx="705642" cy="369332"/>
          </a:xfrm>
          <a:prstGeom prst="rect">
            <a:avLst/>
          </a:prstGeom>
          <a:noFill/>
        </p:spPr>
        <p:txBody>
          <a:bodyPr wrap="none" rtlCol="0">
            <a:spAutoFit/>
          </a:bodyPr>
          <a:lstStyle/>
          <a:p>
            <a:r>
              <a:rPr lang="en-US" dirty="0"/>
              <a:t>[M-T]</a:t>
            </a:r>
          </a:p>
        </p:txBody>
      </p:sp>
      <p:sp>
        <p:nvSpPr>
          <p:cNvPr id="87" name="TextBox 86">
            <a:extLst>
              <a:ext uri="{FF2B5EF4-FFF2-40B4-BE49-F238E27FC236}">
                <a16:creationId xmlns:a16="http://schemas.microsoft.com/office/drawing/2014/main" id="{A4E80397-D4B8-464A-B912-4CD3FF88C630}"/>
              </a:ext>
            </a:extLst>
          </p:cNvPr>
          <p:cNvSpPr txBox="1"/>
          <p:nvPr/>
        </p:nvSpPr>
        <p:spPr>
          <a:xfrm>
            <a:off x="7274481" y="5647097"/>
            <a:ext cx="651140" cy="646331"/>
          </a:xfrm>
          <a:prstGeom prst="rect">
            <a:avLst/>
          </a:prstGeom>
          <a:noFill/>
        </p:spPr>
        <p:txBody>
          <a:bodyPr wrap="none" rtlCol="0">
            <a:spAutoFit/>
          </a:bodyPr>
          <a:lstStyle/>
          <a:p>
            <a:r>
              <a:rPr lang="en-US" dirty="0"/>
              <a:t>[U-Z]</a:t>
            </a:r>
          </a:p>
          <a:p>
            <a:endParaRPr lang="en-US" dirty="0"/>
          </a:p>
        </p:txBody>
      </p:sp>
      <p:sp>
        <p:nvSpPr>
          <p:cNvPr id="93" name="TextBox 92">
            <a:extLst>
              <a:ext uri="{FF2B5EF4-FFF2-40B4-BE49-F238E27FC236}">
                <a16:creationId xmlns:a16="http://schemas.microsoft.com/office/drawing/2014/main" id="{1E1A9894-C6D5-42ED-BE53-AFEA295CABBC}"/>
              </a:ext>
            </a:extLst>
          </p:cNvPr>
          <p:cNvSpPr txBox="1"/>
          <p:nvPr/>
        </p:nvSpPr>
        <p:spPr>
          <a:xfrm>
            <a:off x="429147" y="3730639"/>
            <a:ext cx="3639534" cy="923330"/>
          </a:xfrm>
          <a:prstGeom prst="rect">
            <a:avLst/>
          </a:prstGeom>
          <a:noFill/>
        </p:spPr>
        <p:txBody>
          <a:bodyPr wrap="square" rtlCol="0">
            <a:spAutoFit/>
          </a:bodyPr>
          <a:lstStyle/>
          <a:p>
            <a:r>
              <a:rPr lang="en-US" dirty="0"/>
              <a:t>An easier way to think of consistent hashing is to project this range of hashed values as a ring.</a:t>
            </a:r>
          </a:p>
        </p:txBody>
      </p:sp>
    </p:spTree>
    <p:extLst>
      <p:ext uri="{BB962C8B-B14F-4D97-AF65-F5344CB8AC3E}">
        <p14:creationId xmlns:p14="http://schemas.microsoft.com/office/powerpoint/2010/main" val="29213255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4B6B0D-8084-411B-89AC-EC875A4B3A0C}"/>
              </a:ext>
            </a:extLst>
          </p:cNvPr>
          <p:cNvSpPr txBox="1"/>
          <p:nvPr/>
        </p:nvSpPr>
        <p:spPr>
          <a:xfrm>
            <a:off x="417444" y="165424"/>
            <a:ext cx="2225225"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Physical Partition Sets</a:t>
            </a:r>
          </a:p>
        </p:txBody>
      </p:sp>
      <p:sp>
        <p:nvSpPr>
          <p:cNvPr id="13" name="TextBox 12">
            <a:extLst>
              <a:ext uri="{FF2B5EF4-FFF2-40B4-BE49-F238E27FC236}">
                <a16:creationId xmlns:a16="http://schemas.microsoft.com/office/drawing/2014/main" id="{EDD66ACD-7BDF-4B95-833D-DF80519BC079}"/>
              </a:ext>
            </a:extLst>
          </p:cNvPr>
          <p:cNvSpPr txBox="1"/>
          <p:nvPr/>
        </p:nvSpPr>
        <p:spPr>
          <a:xfrm>
            <a:off x="6096145" y="488590"/>
            <a:ext cx="143500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hash(User Id)</a:t>
            </a:r>
          </a:p>
        </p:txBody>
      </p:sp>
      <p:cxnSp>
        <p:nvCxnSpPr>
          <p:cNvPr id="20" name="Straight Arrow Connector 19">
            <a:extLst>
              <a:ext uri="{FF2B5EF4-FFF2-40B4-BE49-F238E27FC236}">
                <a16:creationId xmlns:a16="http://schemas.microsoft.com/office/drawing/2014/main" id="{4BA60328-4AB1-4468-995E-9769D7814412}"/>
              </a:ext>
            </a:extLst>
          </p:cNvPr>
          <p:cNvCxnSpPr/>
          <p:nvPr/>
        </p:nvCxnSpPr>
        <p:spPr>
          <a:xfrm>
            <a:off x="1739337" y="1404885"/>
            <a:ext cx="919038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E5633F-CCE6-41E3-A0A8-042108B135CB}"/>
              </a:ext>
            </a:extLst>
          </p:cNvPr>
          <p:cNvCxnSpPr/>
          <p:nvPr/>
        </p:nvCxnSpPr>
        <p:spPr>
          <a:xfrm flipH="1">
            <a:off x="2981739" y="947531"/>
            <a:ext cx="320040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C2752D-6A6C-47F8-B16E-1C45564D4CF4}"/>
              </a:ext>
            </a:extLst>
          </p:cNvPr>
          <p:cNvCxnSpPr>
            <a:cxnSpLocks/>
          </p:cNvCxnSpPr>
          <p:nvPr/>
        </p:nvCxnSpPr>
        <p:spPr>
          <a:xfrm flipH="1">
            <a:off x="4373218" y="947531"/>
            <a:ext cx="2120347" cy="35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53ED5-12EC-4448-8F70-4E4BAB12F382}"/>
              </a:ext>
            </a:extLst>
          </p:cNvPr>
          <p:cNvCxnSpPr/>
          <p:nvPr/>
        </p:nvCxnSpPr>
        <p:spPr>
          <a:xfrm flipH="1">
            <a:off x="5678557" y="947531"/>
            <a:ext cx="1099930" cy="37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3402B-56B5-4CFE-B8A6-5822EE131E7C}"/>
              </a:ext>
            </a:extLst>
          </p:cNvPr>
          <p:cNvCxnSpPr/>
          <p:nvPr/>
        </p:nvCxnSpPr>
        <p:spPr>
          <a:xfrm>
            <a:off x="7414591" y="947531"/>
            <a:ext cx="1471202" cy="23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2C06264-6012-499D-BED7-4D319AFBC34A}"/>
              </a:ext>
            </a:extLst>
          </p:cNvPr>
          <p:cNvCxnSpPr/>
          <p:nvPr/>
        </p:nvCxnSpPr>
        <p:spPr>
          <a:xfrm>
            <a:off x="7149548" y="947531"/>
            <a:ext cx="689216"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3BB977-F7C8-4596-83D1-0F0FDA239CB9}"/>
              </a:ext>
            </a:extLst>
          </p:cNvPr>
          <p:cNvCxnSpPr/>
          <p:nvPr/>
        </p:nvCxnSpPr>
        <p:spPr>
          <a:xfrm>
            <a:off x="6957391" y="1013792"/>
            <a:ext cx="0" cy="28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F85F5D-8E55-40F3-A323-A9C944062F7B}"/>
              </a:ext>
            </a:extLst>
          </p:cNvPr>
          <p:cNvCxnSpPr/>
          <p:nvPr/>
        </p:nvCxnSpPr>
        <p:spPr>
          <a:xfrm flipH="1">
            <a:off x="3794689" y="947531"/>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81403A-F8BF-42C3-B9A5-0CFAB6E67A7E}"/>
              </a:ext>
            </a:extLst>
          </p:cNvPr>
          <p:cNvCxnSpPr/>
          <p:nvPr/>
        </p:nvCxnSpPr>
        <p:spPr>
          <a:xfrm flipH="1">
            <a:off x="6374520" y="1013792"/>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A75BAA-C412-47A0-9C85-A8647B21058B}"/>
              </a:ext>
            </a:extLst>
          </p:cNvPr>
          <p:cNvCxnSpPr/>
          <p:nvPr/>
        </p:nvCxnSpPr>
        <p:spPr>
          <a:xfrm flipH="1">
            <a:off x="8613463" y="1066780"/>
            <a:ext cx="24446" cy="1161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BB4AE24E-0377-466B-930D-439794C54364}"/>
              </a:ext>
            </a:extLst>
          </p:cNvPr>
          <p:cNvSpPr/>
          <p:nvPr/>
        </p:nvSpPr>
        <p:spPr>
          <a:xfrm rot="16200000">
            <a:off x="2672322" y="1620979"/>
            <a:ext cx="298555" cy="15138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e 65">
            <a:extLst>
              <a:ext uri="{FF2B5EF4-FFF2-40B4-BE49-F238E27FC236}">
                <a16:creationId xmlns:a16="http://schemas.microsoft.com/office/drawing/2014/main" id="{987DC8C4-5901-4778-9495-E0227B6E23DF}"/>
              </a:ext>
            </a:extLst>
          </p:cNvPr>
          <p:cNvSpPr/>
          <p:nvPr/>
        </p:nvSpPr>
        <p:spPr>
          <a:xfrm rot="16200000">
            <a:off x="4901547" y="1246603"/>
            <a:ext cx="298557" cy="22626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Left Brace 77">
            <a:extLst>
              <a:ext uri="{FF2B5EF4-FFF2-40B4-BE49-F238E27FC236}">
                <a16:creationId xmlns:a16="http://schemas.microsoft.com/office/drawing/2014/main" id="{73AA0C00-4030-4123-A3AC-B928C67F21A1}"/>
              </a:ext>
            </a:extLst>
          </p:cNvPr>
          <p:cNvSpPr/>
          <p:nvPr/>
        </p:nvSpPr>
        <p:spPr>
          <a:xfrm rot="16200000">
            <a:off x="7354001" y="1397746"/>
            <a:ext cx="298559" cy="19603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val 11">
            <a:extLst>
              <a:ext uri="{FF2B5EF4-FFF2-40B4-BE49-F238E27FC236}">
                <a16:creationId xmlns:a16="http://schemas.microsoft.com/office/drawing/2014/main" id="{68E8F03A-A37B-411D-9012-F7C7992E703A}"/>
              </a:ext>
            </a:extLst>
          </p:cNvPr>
          <p:cNvSpPr/>
          <p:nvPr/>
        </p:nvSpPr>
        <p:spPr>
          <a:xfrm>
            <a:off x="5151962" y="3647840"/>
            <a:ext cx="2262629" cy="226262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2CAC72D-68DD-4951-905F-725A02957392}"/>
              </a:ext>
            </a:extLst>
          </p:cNvPr>
          <p:cNvCxnSpPr>
            <a:cxnSpLocks/>
          </p:cNvCxnSpPr>
          <p:nvPr/>
        </p:nvCxnSpPr>
        <p:spPr>
          <a:xfrm>
            <a:off x="6283276" y="3148717"/>
            <a:ext cx="0" cy="3347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DF4EE9B-ED63-449C-B037-EA3650FE550B}"/>
              </a:ext>
            </a:extLst>
          </p:cNvPr>
          <p:cNvCxnSpPr>
            <a:cxnSpLocks/>
          </p:cNvCxnSpPr>
          <p:nvPr/>
        </p:nvCxnSpPr>
        <p:spPr>
          <a:xfrm>
            <a:off x="4508390" y="4779154"/>
            <a:ext cx="3395207" cy="1"/>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98E919E-FC76-46FA-B941-FE8FF2D97A46}"/>
              </a:ext>
            </a:extLst>
          </p:cNvPr>
          <p:cNvSpPr txBox="1"/>
          <p:nvPr/>
        </p:nvSpPr>
        <p:spPr>
          <a:xfrm>
            <a:off x="429147" y="3730639"/>
            <a:ext cx="3914260" cy="2308324"/>
          </a:xfrm>
          <a:prstGeom prst="rect">
            <a:avLst/>
          </a:prstGeom>
          <a:noFill/>
        </p:spPr>
        <p:txBody>
          <a:bodyPr wrap="square" rtlCol="0">
            <a:spAutoFit/>
          </a:bodyPr>
          <a:lstStyle/>
          <a:p>
            <a:r>
              <a:rPr lang="en-US" dirty="0"/>
              <a:t>An easier way to think of consistent hashing is to project this range of hashed values as a ring.</a:t>
            </a:r>
          </a:p>
          <a:p>
            <a:endParaRPr lang="en-US" dirty="0"/>
          </a:p>
          <a:p>
            <a:r>
              <a:rPr lang="en-US" dirty="0"/>
              <a:t>The database can elastically scale infinitely while maintaining high availability by minimizing data movement  and subdividing partitions</a:t>
            </a:r>
          </a:p>
        </p:txBody>
      </p:sp>
      <p:sp>
        <p:nvSpPr>
          <p:cNvPr id="31" name="TextBox 30">
            <a:extLst>
              <a:ext uri="{FF2B5EF4-FFF2-40B4-BE49-F238E27FC236}">
                <a16:creationId xmlns:a16="http://schemas.microsoft.com/office/drawing/2014/main" id="{F033E710-1EF2-4ABC-BB26-14CBA3CAE9A2}"/>
              </a:ext>
            </a:extLst>
          </p:cNvPr>
          <p:cNvSpPr txBox="1"/>
          <p:nvPr/>
        </p:nvSpPr>
        <p:spPr>
          <a:xfrm>
            <a:off x="2504044" y="2631882"/>
            <a:ext cx="635110" cy="369332"/>
          </a:xfrm>
          <a:prstGeom prst="rect">
            <a:avLst/>
          </a:prstGeom>
          <a:noFill/>
        </p:spPr>
        <p:txBody>
          <a:bodyPr wrap="none" rtlCol="0">
            <a:spAutoFit/>
          </a:bodyPr>
          <a:lstStyle/>
          <a:p>
            <a:r>
              <a:rPr lang="en-US" dirty="0"/>
              <a:t>[A-F]</a:t>
            </a:r>
          </a:p>
        </p:txBody>
      </p:sp>
      <p:sp>
        <p:nvSpPr>
          <p:cNvPr id="33" name="TextBox 32">
            <a:extLst>
              <a:ext uri="{FF2B5EF4-FFF2-40B4-BE49-F238E27FC236}">
                <a16:creationId xmlns:a16="http://schemas.microsoft.com/office/drawing/2014/main" id="{576F3FA2-3111-4E70-9C30-ABC637C39A43}"/>
              </a:ext>
            </a:extLst>
          </p:cNvPr>
          <p:cNvSpPr txBox="1"/>
          <p:nvPr/>
        </p:nvSpPr>
        <p:spPr>
          <a:xfrm>
            <a:off x="4681172" y="2631882"/>
            <a:ext cx="739305" cy="369332"/>
          </a:xfrm>
          <a:prstGeom prst="rect">
            <a:avLst/>
          </a:prstGeom>
          <a:noFill/>
        </p:spPr>
        <p:txBody>
          <a:bodyPr wrap="none" rtlCol="0">
            <a:spAutoFit/>
          </a:bodyPr>
          <a:lstStyle/>
          <a:p>
            <a:r>
              <a:rPr lang="en-US" dirty="0"/>
              <a:t>[G-M]</a:t>
            </a:r>
          </a:p>
        </p:txBody>
      </p:sp>
      <p:sp>
        <p:nvSpPr>
          <p:cNvPr id="35" name="TextBox 34">
            <a:extLst>
              <a:ext uri="{FF2B5EF4-FFF2-40B4-BE49-F238E27FC236}">
                <a16:creationId xmlns:a16="http://schemas.microsoft.com/office/drawing/2014/main" id="{8860F6D4-225A-49CA-A9DB-96592161A60B}"/>
              </a:ext>
            </a:extLst>
          </p:cNvPr>
          <p:cNvSpPr txBox="1"/>
          <p:nvPr/>
        </p:nvSpPr>
        <p:spPr>
          <a:xfrm>
            <a:off x="7141335" y="2631882"/>
            <a:ext cx="705642" cy="369332"/>
          </a:xfrm>
          <a:prstGeom prst="rect">
            <a:avLst/>
          </a:prstGeom>
          <a:noFill/>
        </p:spPr>
        <p:txBody>
          <a:bodyPr wrap="none" rtlCol="0">
            <a:spAutoFit/>
          </a:bodyPr>
          <a:lstStyle/>
          <a:p>
            <a:r>
              <a:rPr lang="en-US" dirty="0"/>
              <a:t>[M-T]</a:t>
            </a:r>
          </a:p>
        </p:txBody>
      </p:sp>
      <p:sp>
        <p:nvSpPr>
          <p:cNvPr id="38" name="TextBox 37">
            <a:extLst>
              <a:ext uri="{FF2B5EF4-FFF2-40B4-BE49-F238E27FC236}">
                <a16:creationId xmlns:a16="http://schemas.microsoft.com/office/drawing/2014/main" id="{D4608513-E4F8-488A-B8BF-9E5410A885B4}"/>
              </a:ext>
            </a:extLst>
          </p:cNvPr>
          <p:cNvSpPr txBox="1"/>
          <p:nvPr/>
        </p:nvSpPr>
        <p:spPr>
          <a:xfrm>
            <a:off x="4731008" y="3716295"/>
            <a:ext cx="635110" cy="369332"/>
          </a:xfrm>
          <a:prstGeom prst="rect">
            <a:avLst/>
          </a:prstGeom>
          <a:noFill/>
        </p:spPr>
        <p:txBody>
          <a:bodyPr wrap="none" rtlCol="0">
            <a:spAutoFit/>
          </a:bodyPr>
          <a:lstStyle/>
          <a:p>
            <a:r>
              <a:rPr lang="en-US" dirty="0"/>
              <a:t>[A-F]</a:t>
            </a:r>
          </a:p>
        </p:txBody>
      </p:sp>
      <p:sp>
        <p:nvSpPr>
          <p:cNvPr id="39" name="TextBox 38">
            <a:extLst>
              <a:ext uri="{FF2B5EF4-FFF2-40B4-BE49-F238E27FC236}">
                <a16:creationId xmlns:a16="http://schemas.microsoft.com/office/drawing/2014/main" id="{2DC4EAA1-1D05-4622-9709-0A73E1E1075F}"/>
              </a:ext>
            </a:extLst>
          </p:cNvPr>
          <p:cNvSpPr txBox="1"/>
          <p:nvPr/>
        </p:nvSpPr>
        <p:spPr>
          <a:xfrm>
            <a:off x="7230399" y="3716295"/>
            <a:ext cx="739305" cy="369332"/>
          </a:xfrm>
          <a:prstGeom prst="rect">
            <a:avLst/>
          </a:prstGeom>
          <a:noFill/>
        </p:spPr>
        <p:txBody>
          <a:bodyPr wrap="none" rtlCol="0">
            <a:spAutoFit/>
          </a:bodyPr>
          <a:lstStyle/>
          <a:p>
            <a:r>
              <a:rPr lang="en-US" dirty="0"/>
              <a:t>[G-M]</a:t>
            </a:r>
          </a:p>
        </p:txBody>
      </p:sp>
      <p:sp>
        <p:nvSpPr>
          <p:cNvPr id="40" name="TextBox 39">
            <a:extLst>
              <a:ext uri="{FF2B5EF4-FFF2-40B4-BE49-F238E27FC236}">
                <a16:creationId xmlns:a16="http://schemas.microsoft.com/office/drawing/2014/main" id="{DDCE0EE4-70B1-4C1E-AACF-0C5406B1682B}"/>
              </a:ext>
            </a:extLst>
          </p:cNvPr>
          <p:cNvSpPr txBox="1"/>
          <p:nvPr/>
        </p:nvSpPr>
        <p:spPr>
          <a:xfrm>
            <a:off x="4696600" y="5647097"/>
            <a:ext cx="705642" cy="369332"/>
          </a:xfrm>
          <a:prstGeom prst="rect">
            <a:avLst/>
          </a:prstGeom>
          <a:noFill/>
        </p:spPr>
        <p:txBody>
          <a:bodyPr wrap="none" rtlCol="0">
            <a:spAutoFit/>
          </a:bodyPr>
          <a:lstStyle/>
          <a:p>
            <a:r>
              <a:rPr lang="en-US" dirty="0"/>
              <a:t>[M-T]</a:t>
            </a:r>
          </a:p>
        </p:txBody>
      </p:sp>
      <p:sp>
        <p:nvSpPr>
          <p:cNvPr id="42" name="Left Brace 41">
            <a:extLst>
              <a:ext uri="{FF2B5EF4-FFF2-40B4-BE49-F238E27FC236}">
                <a16:creationId xmlns:a16="http://schemas.microsoft.com/office/drawing/2014/main" id="{F5888D49-E716-4A5D-A305-2B151AC949BE}"/>
              </a:ext>
            </a:extLst>
          </p:cNvPr>
          <p:cNvSpPr/>
          <p:nvPr/>
        </p:nvSpPr>
        <p:spPr>
          <a:xfrm rot="16200000">
            <a:off x="9132389" y="1905429"/>
            <a:ext cx="219046" cy="949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A7084E3E-8C01-412B-915F-3A0E51E2FB29}"/>
              </a:ext>
            </a:extLst>
          </p:cNvPr>
          <p:cNvSpPr txBox="1"/>
          <p:nvPr/>
        </p:nvSpPr>
        <p:spPr>
          <a:xfrm>
            <a:off x="8867450" y="2631882"/>
            <a:ext cx="748923" cy="369332"/>
          </a:xfrm>
          <a:prstGeom prst="rect">
            <a:avLst/>
          </a:prstGeom>
          <a:noFill/>
        </p:spPr>
        <p:txBody>
          <a:bodyPr wrap="none" rtlCol="0">
            <a:spAutoFit/>
          </a:bodyPr>
          <a:lstStyle/>
          <a:p>
            <a:r>
              <a:rPr lang="en-US" dirty="0">
                <a:highlight>
                  <a:srgbClr val="FFFF00"/>
                </a:highlight>
              </a:rPr>
              <a:t>[U-W]</a:t>
            </a:r>
          </a:p>
        </p:txBody>
      </p:sp>
      <p:sp>
        <p:nvSpPr>
          <p:cNvPr id="44" name="TextBox 43">
            <a:extLst>
              <a:ext uri="{FF2B5EF4-FFF2-40B4-BE49-F238E27FC236}">
                <a16:creationId xmlns:a16="http://schemas.microsoft.com/office/drawing/2014/main" id="{0C6C85A7-F388-4F05-892E-506C71DE254A}"/>
              </a:ext>
            </a:extLst>
          </p:cNvPr>
          <p:cNvSpPr txBox="1"/>
          <p:nvPr/>
        </p:nvSpPr>
        <p:spPr>
          <a:xfrm>
            <a:off x="9910135" y="2631882"/>
            <a:ext cx="623889" cy="369332"/>
          </a:xfrm>
          <a:prstGeom prst="rect">
            <a:avLst/>
          </a:prstGeom>
          <a:noFill/>
        </p:spPr>
        <p:txBody>
          <a:bodyPr wrap="none" rtlCol="0">
            <a:spAutoFit/>
          </a:bodyPr>
          <a:lstStyle/>
          <a:p>
            <a:r>
              <a:rPr lang="en-US" dirty="0">
                <a:highlight>
                  <a:srgbClr val="FFFF00"/>
                </a:highlight>
              </a:rPr>
              <a:t>[X-Z]</a:t>
            </a:r>
          </a:p>
        </p:txBody>
      </p:sp>
      <p:sp>
        <p:nvSpPr>
          <p:cNvPr id="45" name="Left Brace 44">
            <a:extLst>
              <a:ext uri="{FF2B5EF4-FFF2-40B4-BE49-F238E27FC236}">
                <a16:creationId xmlns:a16="http://schemas.microsoft.com/office/drawing/2014/main" id="{FFDA1630-484C-43B6-AC45-66C8B4FF3DB4}"/>
              </a:ext>
            </a:extLst>
          </p:cNvPr>
          <p:cNvSpPr/>
          <p:nvPr/>
        </p:nvSpPr>
        <p:spPr>
          <a:xfrm rot="16200000">
            <a:off x="10112557" y="1918622"/>
            <a:ext cx="219046" cy="949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8E66BD2-046D-435C-8385-17F9BA5CBBE0}"/>
              </a:ext>
            </a:extLst>
          </p:cNvPr>
          <p:cNvCxnSpPr/>
          <p:nvPr/>
        </p:nvCxnSpPr>
        <p:spPr>
          <a:xfrm flipH="1">
            <a:off x="9723507" y="1066780"/>
            <a:ext cx="24446" cy="1161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91BA7B-0212-42E0-AC3D-655313B573C7}"/>
              </a:ext>
            </a:extLst>
          </p:cNvPr>
          <p:cNvCxnSpPr>
            <a:cxnSpLocks/>
          </p:cNvCxnSpPr>
          <p:nvPr/>
        </p:nvCxnSpPr>
        <p:spPr>
          <a:xfrm>
            <a:off x="6283276" y="4770149"/>
            <a:ext cx="1484508" cy="14841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D03DEF3-6980-4D33-8BDD-E434B5A21DB8}"/>
              </a:ext>
            </a:extLst>
          </p:cNvPr>
          <p:cNvSpPr txBox="1"/>
          <p:nvPr/>
        </p:nvSpPr>
        <p:spPr>
          <a:xfrm>
            <a:off x="6415388" y="6000078"/>
            <a:ext cx="748923" cy="369332"/>
          </a:xfrm>
          <a:prstGeom prst="rect">
            <a:avLst/>
          </a:prstGeom>
          <a:noFill/>
        </p:spPr>
        <p:txBody>
          <a:bodyPr wrap="none" rtlCol="0">
            <a:spAutoFit/>
          </a:bodyPr>
          <a:lstStyle/>
          <a:p>
            <a:r>
              <a:rPr lang="en-US" dirty="0">
                <a:highlight>
                  <a:srgbClr val="FFFF00"/>
                </a:highlight>
              </a:rPr>
              <a:t>[U-W]</a:t>
            </a:r>
          </a:p>
        </p:txBody>
      </p:sp>
      <p:sp>
        <p:nvSpPr>
          <p:cNvPr id="49" name="TextBox 48">
            <a:extLst>
              <a:ext uri="{FF2B5EF4-FFF2-40B4-BE49-F238E27FC236}">
                <a16:creationId xmlns:a16="http://schemas.microsoft.com/office/drawing/2014/main" id="{E1A302F9-78ED-48B3-9684-8F8AB76F16A9}"/>
              </a:ext>
            </a:extLst>
          </p:cNvPr>
          <p:cNvSpPr txBox="1"/>
          <p:nvPr/>
        </p:nvSpPr>
        <p:spPr>
          <a:xfrm>
            <a:off x="7434274" y="5160146"/>
            <a:ext cx="623889" cy="369332"/>
          </a:xfrm>
          <a:prstGeom prst="rect">
            <a:avLst/>
          </a:prstGeom>
          <a:noFill/>
        </p:spPr>
        <p:txBody>
          <a:bodyPr wrap="none" rtlCol="0">
            <a:spAutoFit/>
          </a:bodyPr>
          <a:lstStyle/>
          <a:p>
            <a:r>
              <a:rPr lang="en-US" dirty="0">
                <a:highlight>
                  <a:srgbClr val="FFFF00"/>
                </a:highlight>
              </a:rPr>
              <a:t>[X-Z]</a:t>
            </a:r>
          </a:p>
        </p:txBody>
      </p:sp>
    </p:spTree>
    <p:extLst>
      <p:ext uri="{BB962C8B-B14F-4D97-AF65-F5344CB8AC3E}">
        <p14:creationId xmlns:p14="http://schemas.microsoft.com/office/powerpoint/2010/main" val="3469580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sp>
        <p:nvSpPr>
          <p:cNvPr id="2" name="TextBox 1">
            <a:extLst>
              <a:ext uri="{FF2B5EF4-FFF2-40B4-BE49-F238E27FC236}">
                <a16:creationId xmlns:a16="http://schemas.microsoft.com/office/drawing/2014/main" id="{D6A24722-4170-4F44-9023-70AA9B6C3A1F}"/>
              </a:ext>
            </a:extLst>
          </p:cNvPr>
          <p:cNvSpPr txBox="1"/>
          <p:nvPr/>
        </p:nvSpPr>
        <p:spPr>
          <a:xfrm>
            <a:off x="5191023" y="512123"/>
            <a:ext cx="6157776" cy="25853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Best Practices: Design Goals for Choosing a Good Partition Key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Distribute the overall request + storage volume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Avoid “hot” partition keys</a:t>
            </a:r>
          </a:p>
          <a:p>
            <a:pPr marL="342900" lvl="0" indent="-342900">
              <a:buFontTx/>
              <a:buAutoNum type="arabicParenR"/>
              <a:defRPr/>
            </a:pPr>
            <a:r>
              <a:rPr lang="en-US" dirty="0">
                <a:solidFill>
                  <a:prstClr val="black"/>
                </a:solidFill>
              </a:rPr>
              <a:t>Partition Key is scope for [efficient] queries and transactions</a:t>
            </a:r>
          </a:p>
          <a:p>
            <a:pPr marL="800100" lvl="1" indent="-342900">
              <a:buFont typeface="Arial" panose="020B0604020202020204" pitchFamily="34" charset="0"/>
              <a:buChar char="•"/>
              <a:defRPr/>
            </a:pPr>
            <a:r>
              <a:rPr lang="en-US" dirty="0">
                <a:solidFill>
                  <a:prstClr val="black"/>
                </a:solidFill>
              </a:rPr>
              <a:t>Queries can be intelligently routed via partition key</a:t>
            </a:r>
          </a:p>
          <a:p>
            <a:pPr marL="800100" lvl="1" indent="-342900">
              <a:buFont typeface="Arial" panose="020B0604020202020204" pitchFamily="34" charset="0"/>
              <a:buChar char="•"/>
              <a:defRPr/>
            </a:pPr>
            <a:r>
              <a:rPr lang="en-US" dirty="0">
                <a:solidFill>
                  <a:prstClr val="black"/>
                </a:solidFill>
              </a:rPr>
              <a:t>Omitting partition key on query requires fan-out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279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sp>
        <p:nvSpPr>
          <p:cNvPr id="2" name="TextBox 1">
            <a:extLst>
              <a:ext uri="{FF2B5EF4-FFF2-40B4-BE49-F238E27FC236}">
                <a16:creationId xmlns:a16="http://schemas.microsoft.com/office/drawing/2014/main" id="{D6A24722-4170-4F44-9023-70AA9B6C3A1F}"/>
              </a:ext>
            </a:extLst>
          </p:cNvPr>
          <p:cNvSpPr txBox="1"/>
          <p:nvPr/>
        </p:nvSpPr>
        <p:spPr>
          <a:xfrm>
            <a:off x="5191023" y="512123"/>
            <a:ext cx="6836552" cy="507831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Best Practices: Design Goals for Choosing a Good Partition Key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Distribute the overall request + storage volume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Avoid “hot” partition keys</a:t>
            </a:r>
          </a:p>
          <a:p>
            <a:pPr marL="342900" lvl="0" indent="-342900">
              <a:buFontTx/>
              <a:buAutoNum type="arabicParenR"/>
              <a:defRPr/>
            </a:pPr>
            <a:r>
              <a:rPr lang="en-US" dirty="0">
                <a:solidFill>
                  <a:prstClr val="black"/>
                </a:solidFill>
              </a:rPr>
              <a:t>Partition Key is scope for [efficient] queries and transactions</a:t>
            </a:r>
          </a:p>
          <a:p>
            <a:pPr marL="800100" lvl="1" indent="-342900">
              <a:buFont typeface="Arial" panose="020B0604020202020204" pitchFamily="34" charset="0"/>
              <a:buChar char="•"/>
              <a:defRPr/>
            </a:pPr>
            <a:r>
              <a:rPr lang="en-US" dirty="0">
                <a:solidFill>
                  <a:prstClr val="black"/>
                </a:solidFill>
              </a:rPr>
              <a:t>Queries can be intelligently routed via partition key</a:t>
            </a:r>
          </a:p>
          <a:p>
            <a:pPr marL="800100" lvl="1" indent="-342900">
              <a:buFont typeface="Arial" panose="020B0604020202020204" pitchFamily="34" charset="0"/>
              <a:buChar char="•"/>
              <a:defRPr/>
            </a:pPr>
            <a:r>
              <a:rPr lang="en-US" dirty="0">
                <a:solidFill>
                  <a:prstClr val="black"/>
                </a:solidFill>
              </a:rPr>
              <a:t>Omitting partition key on query requires fan-out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Steps for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Ballpark scale needs (size/throughput)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Understand the workload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reads/sec vs writes per sec</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80/20 rule to help optimize bulk of workload</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reads – understand top X queries (look for common filters)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writes – understand transactional needs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understand ratio of inserts vs updates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38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90F107AD-8D5F-49F3-AF15-E1870AC17B4D}"/>
              </a:ext>
            </a:extLst>
          </p:cNvPr>
          <p:cNvSpPr/>
          <p:nvPr/>
        </p:nvSpPr>
        <p:spPr>
          <a:xfrm>
            <a:off x="1974574" y="1113182"/>
            <a:ext cx="1252331" cy="191493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C8B17D-E5F0-477D-9575-19A9FD8960EB}"/>
              </a:ext>
            </a:extLst>
          </p:cNvPr>
          <p:cNvSpPr txBox="1"/>
          <p:nvPr/>
        </p:nvSpPr>
        <p:spPr>
          <a:xfrm>
            <a:off x="964096" y="463828"/>
            <a:ext cx="37360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Cosmos DB Container (e.g. Collection)</a:t>
            </a:r>
          </a:p>
        </p:txBody>
      </p:sp>
      <p:sp>
        <p:nvSpPr>
          <p:cNvPr id="2" name="TextBox 1">
            <a:extLst>
              <a:ext uri="{FF2B5EF4-FFF2-40B4-BE49-F238E27FC236}">
                <a16:creationId xmlns:a16="http://schemas.microsoft.com/office/drawing/2014/main" id="{D6A24722-4170-4F44-9023-70AA9B6C3A1F}"/>
              </a:ext>
            </a:extLst>
          </p:cNvPr>
          <p:cNvSpPr txBox="1"/>
          <p:nvPr/>
        </p:nvSpPr>
        <p:spPr>
          <a:xfrm>
            <a:off x="5191023" y="512123"/>
            <a:ext cx="6836552" cy="67403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Best Practices: Design Goals for Choosing a Good Partition Key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Distribute the overall request + storage volume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Avoid “hot” partition keys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 Key is scope for [efficient] queries and transactions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Queries can be intelligently routed via partition key</a:t>
            </a:r>
          </a:p>
          <a:p>
            <a:pPr marL="800100" lvl="1" indent="-342900">
              <a:buFont typeface="Arial" panose="020B0604020202020204" pitchFamily="34" charset="0"/>
              <a:buChar char="•"/>
              <a:defRPr/>
            </a:pPr>
            <a:r>
              <a:rPr lang="en-US" dirty="0">
                <a:solidFill>
                  <a:prstClr val="black"/>
                </a:solidFill>
              </a:rPr>
              <a:t>Omitting partition key on query requires fan-out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Steps for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Ballpark scale needs (size/throughput)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Understand the workload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reads/sec vs writes per sec</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 80/20 rule to help optimize bulk of workload</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reads – understand top X queries (look for common filters)</a:t>
            </a:r>
          </a:p>
          <a:p>
            <a:pPr marL="800100" lvl="1" indent="-342900">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writes – </a:t>
            </a:r>
            <a:r>
              <a:rPr lang="en-US" dirty="0">
                <a:solidFill>
                  <a:prstClr val="black"/>
                </a:solidFill>
              </a:rPr>
              <a:t>understand transactional needs</a:t>
            </a:r>
            <a:br>
              <a:rPr lang="en-US" dirty="0">
                <a:solidFill>
                  <a:prstClr val="black"/>
                </a:solidFill>
              </a:rPr>
            </a:br>
            <a:r>
              <a:rPr lang="en-US" dirty="0">
                <a:solidFill>
                  <a:prstClr val="black"/>
                </a:solidFill>
              </a:rPr>
              <a:t>                      understand ratio of inserts vs updates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General Tips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Don’t be afraid of having too many partition keys</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Partitions keys are logical</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More partition keys =&gt; more scalability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37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Object Model Design</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29703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Segoe UI Light" panose="020B0502040204020203" pitchFamily="34" charset="0"/>
                <a:cs typeface="Segoe UI Light" panose="020B0502040204020203" pitchFamily="34" charset="0"/>
              </a:rPr>
              <a:t>A few notes about containers</a:t>
            </a:r>
            <a:endParaRPr lang="en-US" sz="3529" u="sng" dirty="0">
              <a:solidFill>
                <a:srgbClr val="00B0F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113439" y="3570185"/>
            <a:ext cx="10625304" cy="1599150"/>
          </a:xfrm>
          <a:prstGeom prst="rect">
            <a:avLst/>
          </a:prstGeom>
          <a:noFill/>
        </p:spPr>
        <p:txBody>
          <a:bodyPr wrap="square" rtlCol="0">
            <a:spAutoFit/>
          </a:bodyPr>
          <a:lstStyle/>
          <a:p>
            <a:pPr algn="ctr" defTabSz="914225">
              <a:defRPr/>
            </a:pPr>
            <a:r>
              <a:rPr lang="en-US" sz="1961" dirty="0">
                <a:solidFill>
                  <a:srgbClr val="505050"/>
                </a:solidFill>
                <a:latin typeface="Segoe UI Light" panose="020B0502040204020203" pitchFamily="34" charset="0"/>
                <a:cs typeface="Segoe UI Light" panose="020B0502040204020203" pitchFamily="34" charset="0"/>
              </a:rPr>
              <a:t>Containers do </a:t>
            </a:r>
            <a:r>
              <a:rPr lang="en-US" sz="1961" b="1" u="sng" dirty="0">
                <a:solidFill>
                  <a:srgbClr val="505050"/>
                </a:solidFill>
                <a:latin typeface="Segoe UI Light" panose="020B0502040204020203" pitchFamily="34" charset="0"/>
                <a:cs typeface="Segoe UI Light" panose="020B0502040204020203" pitchFamily="34" charset="0"/>
              </a:rPr>
              <a:t>NOT</a:t>
            </a:r>
            <a:r>
              <a:rPr lang="en-US" sz="1961" dirty="0">
                <a:solidFill>
                  <a:srgbClr val="505050"/>
                </a:solidFill>
                <a:latin typeface="Segoe UI Light" panose="020B0502040204020203" pitchFamily="34" charset="0"/>
                <a:cs typeface="Segoe UI Light" panose="020B0502040204020203" pitchFamily="34" charset="0"/>
              </a:rPr>
              <a:t> enforce schema</a:t>
            </a:r>
          </a:p>
          <a:p>
            <a:pPr algn="ctr" defTabSz="914225">
              <a:defRPr/>
            </a:pPr>
            <a:endParaRPr lang="en-US" sz="1961" u="sng" dirty="0">
              <a:solidFill>
                <a:srgbClr val="505050"/>
              </a:solidFill>
              <a:latin typeface="Segoe UI Light" panose="020B0502040204020203" pitchFamily="34" charset="0"/>
              <a:cs typeface="Segoe UI Light" panose="020B0502040204020203" pitchFamily="34" charset="0"/>
            </a:endParaRPr>
          </a:p>
          <a:p>
            <a:pPr algn="ctr" defTabSz="914225">
              <a:defRPr/>
            </a:pPr>
            <a:r>
              <a:rPr lang="en-US" sz="1961" dirty="0">
                <a:solidFill>
                  <a:srgbClr val="505050"/>
                </a:solidFill>
                <a:latin typeface="Segoe UI Light" panose="020B0502040204020203" pitchFamily="34" charset="0"/>
                <a:cs typeface="Segoe UI Light" panose="020B0502040204020203" pitchFamily="34" charset="0"/>
              </a:rPr>
              <a:t>There are benefits to co-locate multiple types in a container</a:t>
            </a:r>
          </a:p>
          <a:p>
            <a:pPr algn="ctr" defTabSz="914225">
              <a:defRPr/>
            </a:pPr>
            <a:endParaRPr lang="en-US" sz="1961" dirty="0">
              <a:solidFill>
                <a:srgbClr val="505050"/>
              </a:solidFill>
              <a:latin typeface="Segoe UI Light" panose="020B0502040204020203" pitchFamily="34" charset="0"/>
              <a:cs typeface="Segoe UI Light" panose="020B0502040204020203" pitchFamily="34" charset="0"/>
            </a:endParaRPr>
          </a:p>
          <a:p>
            <a:pPr algn="ctr" defTabSz="914225">
              <a:defRPr/>
            </a:pPr>
            <a:r>
              <a:rPr lang="en-US" sz="1961" dirty="0">
                <a:solidFill>
                  <a:srgbClr val="505050"/>
                </a:solidFill>
                <a:latin typeface="Segoe UI Light" panose="020B0502040204020203" pitchFamily="34" charset="0"/>
                <a:cs typeface="Segoe UI Light" panose="020B0502040204020203" pitchFamily="34" charset="0"/>
              </a:rPr>
              <a:t>Annotate records with a "type" property</a:t>
            </a:r>
            <a:endParaRPr lang="en-US" sz="1961" u="sng" dirty="0">
              <a:solidFill>
                <a:srgbClr val="50505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91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Segoe UI Light" panose="020B0502040204020203" pitchFamily="34" charset="0"/>
                <a:cs typeface="Segoe UI Light" panose="020B0502040204020203" pitchFamily="34" charset="0"/>
              </a:rPr>
              <a:t>Co-locating types in the same container</a:t>
            </a:r>
            <a:endParaRPr lang="en-US" sz="3529" u="sng" dirty="0">
              <a:solidFill>
                <a:srgbClr val="00B0F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113439" y="3570185"/>
            <a:ext cx="10625304" cy="362072"/>
          </a:xfrm>
          <a:prstGeom prst="rect">
            <a:avLst/>
          </a:prstGeom>
          <a:noFill/>
        </p:spPr>
        <p:txBody>
          <a:bodyPr wrap="square" rtlCol="0">
            <a:spAutoFit/>
          </a:bodyPr>
          <a:lstStyle/>
          <a:p>
            <a:pPr algn="ctr" defTabSz="914225">
              <a:defRPr/>
            </a:pPr>
            <a:r>
              <a:rPr lang="en-US" sz="1765" dirty="0">
                <a:solidFill>
                  <a:srgbClr val="505050"/>
                </a:solidFill>
                <a:latin typeface="Segoe UI"/>
              </a:rPr>
              <a:t>Ability to query across multiple entity types with a single network request.</a:t>
            </a:r>
            <a:endParaRPr lang="en-US" sz="1961" dirty="0">
              <a:solidFill>
                <a:srgbClr val="D83B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5691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02177" y="2137259"/>
            <a:ext cx="6094444" cy="1991393"/>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"Andrew",</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"type": "Person",</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worksOn</a:t>
            </a:r>
            <a:r>
              <a:rPr lang="en-US" sz="1765" dirty="0">
                <a:solidFill>
                  <a:srgbClr val="505050"/>
                </a:solidFill>
                <a:latin typeface="Consolas" panose="020B0609020204030204" pitchFamily="49" charset="0"/>
                <a:ea typeface="Calibri" panose="020F0502020204030204" pitchFamily="34" charset="0"/>
              </a:rPr>
              <a:t>": "Azure Cosmos DB"</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endParaRPr lang="en-US" sz="1765" dirty="0">
              <a:solidFill>
                <a:srgbClr val="505050"/>
              </a:solidFill>
              <a:latin typeface="Calibri" panose="020F0502020204030204" pitchFamily="34" charset="0"/>
              <a:ea typeface="Calibri" panose="020F0502020204030204" pitchFamily="34" charset="0"/>
            </a:endParaRPr>
          </a:p>
        </p:txBody>
      </p:sp>
      <p:sp>
        <p:nvSpPr>
          <p:cNvPr id="5" name="Rectangle 4"/>
          <p:cNvSpPr/>
          <p:nvPr/>
        </p:nvSpPr>
        <p:spPr>
          <a:xfrm>
            <a:off x="6864562" y="2017150"/>
            <a:ext cx="6094444" cy="2806055"/>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"Ralph",</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"type": "Cat",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"fur":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"length": "short",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"color": "brown"</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Segoe UI"/>
            </a:endParaRPr>
          </a:p>
        </p:txBody>
      </p:sp>
      <p:sp>
        <p:nvSpPr>
          <p:cNvPr id="6" name="Rectangle 5"/>
          <p:cNvSpPr/>
          <p:nvPr/>
        </p:nvSpPr>
        <p:spPr>
          <a:xfrm>
            <a:off x="1925478" y="746486"/>
            <a:ext cx="8341046" cy="362072"/>
          </a:xfrm>
          <a:prstGeom prst="rect">
            <a:avLst/>
          </a:prstGeom>
        </p:spPr>
        <p:txBody>
          <a:bodyPr wrap="square">
            <a:spAutoFit/>
          </a:bodyPr>
          <a:lstStyle/>
          <a:p>
            <a:pPr algn="ctr" defTabSz="914225">
              <a:defRPr/>
            </a:pPr>
            <a:r>
              <a:rPr lang="en-US" sz="1765" b="1" dirty="0">
                <a:solidFill>
                  <a:srgbClr val="505050"/>
                </a:solidFill>
                <a:latin typeface="Segoe UI"/>
              </a:rPr>
              <a:t>Ability to query across multiple entity types with a single network request.</a:t>
            </a:r>
            <a:endParaRPr lang="en-US" sz="1961" b="1" dirty="0">
              <a:solidFill>
                <a:srgbClr val="D83B01"/>
              </a:solidFill>
              <a:latin typeface="Segoe UI Light" panose="020B0502040204020203" pitchFamily="34" charset="0"/>
              <a:cs typeface="Segoe UI Light" panose="020B0502040204020203" pitchFamily="34" charset="0"/>
            </a:endParaRPr>
          </a:p>
        </p:txBody>
      </p:sp>
      <p:sp>
        <p:nvSpPr>
          <p:cNvPr id="7" name="Rectangle 6"/>
          <p:cNvSpPr/>
          <p:nvPr/>
        </p:nvSpPr>
        <p:spPr>
          <a:xfrm>
            <a:off x="3102499" y="1504230"/>
            <a:ext cx="6862765" cy="362072"/>
          </a:xfrm>
          <a:prstGeom prst="rect">
            <a:avLst/>
          </a:prstGeom>
        </p:spPr>
        <p:txBody>
          <a:bodyPr wrap="none">
            <a:spAutoFit/>
          </a:bodyPr>
          <a:lstStyle/>
          <a:p>
            <a:pPr defTabSz="914367"/>
            <a:r>
              <a:rPr lang="en-US" sz="1765" b="1" dirty="0">
                <a:solidFill>
                  <a:srgbClr val="505050"/>
                </a:solidFill>
                <a:latin typeface="Segoe UI"/>
                <a:ea typeface="Calibri" panose="020F0502020204030204" pitchFamily="34" charset="0"/>
              </a:rPr>
              <a:t>For example, we have two types of documents: cat and person.</a:t>
            </a:r>
            <a:endParaRPr lang="en-US" sz="1765" b="1" dirty="0">
              <a:solidFill>
                <a:srgbClr val="505050"/>
              </a:solidFill>
              <a:latin typeface="Segoe UI"/>
            </a:endParaRPr>
          </a:p>
        </p:txBody>
      </p:sp>
    </p:spTree>
    <p:extLst>
      <p:ext uri="{BB962C8B-B14F-4D97-AF65-F5344CB8AC3E}">
        <p14:creationId xmlns:p14="http://schemas.microsoft.com/office/powerpoint/2010/main" val="2906374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Elastically scalable storage and throughput</a:t>
            </a:r>
          </a:p>
        </p:txBody>
      </p:sp>
      <p:sp>
        <p:nvSpPr>
          <p:cNvPr id="4" name="TextBox 3"/>
          <p:cNvSpPr txBox="1"/>
          <p:nvPr/>
        </p:nvSpPr>
        <p:spPr>
          <a:xfrm>
            <a:off x="5711514" y="2050410"/>
            <a:ext cx="6392855"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Single machine is never a bottle neck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Transparent server-side partition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Elastically scale storage (GB to PB) and throughput (100 to 100M </a:t>
            </a:r>
            <a:r>
              <a:rPr kumimoji="0" lang="en-US" sz="1600" b="0" i="0" u="none" strike="noStrike" kern="1200" cap="none" spc="0" normalizeH="0" baseline="0" noProof="0" dirty="0" err="1">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req</a:t>
            </a: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/sec) across many machines and multiple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expiration via policy based TTL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Pay by the hour, change throughput at any time for only what you need </a:t>
            </a:r>
          </a:p>
        </p:txBody>
      </p:sp>
      <p:pic>
        <p:nvPicPr>
          <p:cNvPr id="7" name="Graphic 6">
            <a:extLst>
              <a:ext uri="{FF2B5EF4-FFF2-40B4-BE49-F238E27FC236}">
                <a16:creationId xmlns:a16="http://schemas.microsoft.com/office/drawing/2014/main" id="{EFBCBD53-1DE8-4530-A9BC-B4B51206F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8854" y="1587500"/>
            <a:ext cx="3610833" cy="3075895"/>
          </a:xfrm>
          <a:prstGeom prst="rect">
            <a:avLst/>
          </a:prstGeom>
        </p:spPr>
      </p:pic>
      <p:grpSp>
        <p:nvGrpSpPr>
          <p:cNvPr id="12" name="Group 11">
            <a:extLst>
              <a:ext uri="{FF2B5EF4-FFF2-40B4-BE49-F238E27FC236}">
                <a16:creationId xmlns:a16="http://schemas.microsoft.com/office/drawing/2014/main" id="{B30BB62F-0BFD-4D80-A80A-EDAB3206992A}"/>
              </a:ext>
            </a:extLst>
          </p:cNvPr>
          <p:cNvGrpSpPr/>
          <p:nvPr/>
        </p:nvGrpSpPr>
        <p:grpSpPr>
          <a:xfrm>
            <a:off x="332817" y="2061683"/>
            <a:ext cx="4924848" cy="2370188"/>
            <a:chOff x="6572809" y="4415723"/>
            <a:chExt cx="4924848" cy="2370188"/>
          </a:xfrm>
        </p:grpSpPr>
        <p:grpSp>
          <p:nvGrpSpPr>
            <p:cNvPr id="13" name="Group 12">
              <a:extLst>
                <a:ext uri="{FF2B5EF4-FFF2-40B4-BE49-F238E27FC236}">
                  <a16:creationId xmlns:a16="http://schemas.microsoft.com/office/drawing/2014/main" id="{C110B455-52AA-4B19-9E84-7739F994A62F}"/>
                </a:ext>
              </a:extLst>
            </p:cNvPr>
            <p:cNvGrpSpPr/>
            <p:nvPr/>
          </p:nvGrpSpPr>
          <p:grpSpPr>
            <a:xfrm>
              <a:off x="7428377" y="4943568"/>
              <a:ext cx="3983580" cy="842463"/>
              <a:chOff x="7420176" y="4616011"/>
              <a:chExt cx="3983580" cy="842463"/>
            </a:xfrm>
          </p:grpSpPr>
          <p:cxnSp>
            <p:nvCxnSpPr>
              <p:cNvPr id="25" name="Straight Connector 24">
                <a:extLst>
                  <a:ext uri="{FF2B5EF4-FFF2-40B4-BE49-F238E27FC236}">
                    <a16:creationId xmlns:a16="http://schemas.microsoft.com/office/drawing/2014/main" id="{35B5ADF4-B883-4050-8803-0BC7D0E0E6C8}"/>
                  </a:ext>
                </a:extLst>
              </p:cNvPr>
              <p:cNvCxnSpPr/>
              <p:nvPr/>
            </p:nvCxnSpPr>
            <p:spPr>
              <a:xfrm flipV="1">
                <a:off x="7420176" y="4616011"/>
                <a:ext cx="22160"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D4856A-C56E-4551-9378-7F3BA26992BB}"/>
                  </a:ext>
                </a:extLst>
              </p:cNvPr>
              <p:cNvCxnSpPr/>
              <p:nvPr/>
            </p:nvCxnSpPr>
            <p:spPr>
              <a:xfrm>
                <a:off x="7442336" y="4616863"/>
                <a:ext cx="30317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D0C27E-ABAF-4B3A-8A6C-C40C8E3F703D}"/>
                  </a:ext>
                </a:extLst>
              </p:cNvPr>
              <p:cNvCxnSpPr/>
              <p:nvPr/>
            </p:nvCxnSpPr>
            <p:spPr>
              <a:xfrm flipH="1" flipV="1">
                <a:off x="7742803" y="4616011"/>
                <a:ext cx="28216" cy="8410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26AEC6-AA49-43A8-9793-CEE9ACD79F46}"/>
                  </a:ext>
                </a:extLst>
              </p:cNvPr>
              <p:cNvCxnSpPr/>
              <p:nvPr/>
            </p:nvCxnSpPr>
            <p:spPr>
              <a:xfrm>
                <a:off x="7771019" y="5457061"/>
                <a:ext cx="14088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FEF848-4D11-4D43-A299-5187F32FC222}"/>
                  </a:ext>
                </a:extLst>
              </p:cNvPr>
              <p:cNvCxnSpPr/>
              <p:nvPr/>
            </p:nvCxnSpPr>
            <p:spPr>
              <a:xfrm flipV="1">
                <a:off x="7911908" y="4663164"/>
                <a:ext cx="22160"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544488-2B9A-4976-9764-DACA48F54B3B}"/>
                  </a:ext>
                </a:extLst>
              </p:cNvPr>
              <p:cNvCxnSpPr/>
              <p:nvPr/>
            </p:nvCxnSpPr>
            <p:spPr>
              <a:xfrm>
                <a:off x="7934068" y="4663164"/>
                <a:ext cx="41379"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7E304D-2211-4190-B293-482073F23ABC}"/>
                  </a:ext>
                </a:extLst>
              </p:cNvPr>
              <p:cNvCxnSpPr/>
              <p:nvPr/>
            </p:nvCxnSpPr>
            <p:spPr>
              <a:xfrm flipH="1" flipV="1">
                <a:off x="7972154" y="4663164"/>
                <a:ext cx="28216" cy="793897"/>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EAD251B-CF27-4EBD-8569-6683762F47FC}"/>
                  </a:ext>
                </a:extLst>
              </p:cNvPr>
              <p:cNvCxnSpPr/>
              <p:nvPr/>
            </p:nvCxnSpPr>
            <p:spPr>
              <a:xfrm>
                <a:off x="8000370" y="5457061"/>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BECCD5-3FB2-46A5-8563-836AF72186F0}"/>
                  </a:ext>
                </a:extLst>
              </p:cNvPr>
              <p:cNvCxnSpPr/>
              <p:nvPr/>
            </p:nvCxnSpPr>
            <p:spPr>
              <a:xfrm>
                <a:off x="8293199" y="5418024"/>
                <a:ext cx="247357"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9EB2F6-026B-488C-B29A-18BD34BB3A17}"/>
                  </a:ext>
                </a:extLst>
              </p:cNvPr>
              <p:cNvCxnSpPr/>
              <p:nvPr/>
            </p:nvCxnSpPr>
            <p:spPr>
              <a:xfrm>
                <a:off x="8572216" y="5418024"/>
                <a:ext cx="204366"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997A2C-DB68-4883-941F-F8DFB58A937C}"/>
                  </a:ext>
                </a:extLst>
              </p:cNvPr>
              <p:cNvCxnSpPr/>
              <p:nvPr/>
            </p:nvCxnSpPr>
            <p:spPr>
              <a:xfrm>
                <a:off x="8825994" y="5418024"/>
                <a:ext cx="63792"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0ED1D1-6FC0-486F-9932-46EE4436B861}"/>
                  </a:ext>
                </a:extLst>
              </p:cNvPr>
              <p:cNvCxnSpPr/>
              <p:nvPr/>
            </p:nvCxnSpPr>
            <p:spPr>
              <a:xfrm>
                <a:off x="8904817" y="5457061"/>
                <a:ext cx="68671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198029-5163-4CAF-A3B7-B4CA60817579}"/>
                  </a:ext>
                </a:extLst>
              </p:cNvPr>
              <p:cNvCxnSpPr/>
              <p:nvPr/>
            </p:nvCxnSpPr>
            <p:spPr>
              <a:xfrm flipV="1">
                <a:off x="9591531" y="4658964"/>
                <a:ext cx="11080" cy="798098"/>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9D6A8E-3D2D-4042-9350-781A3FC2085F}"/>
                  </a:ext>
                </a:extLst>
              </p:cNvPr>
              <p:cNvCxnSpPr/>
              <p:nvPr/>
            </p:nvCxnSpPr>
            <p:spPr>
              <a:xfrm>
                <a:off x="9602611" y="4661064"/>
                <a:ext cx="17677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4E92DFF-075C-4665-A9AF-C96B51E20A5E}"/>
                  </a:ext>
                </a:extLst>
              </p:cNvPr>
              <p:cNvCxnSpPr/>
              <p:nvPr/>
            </p:nvCxnSpPr>
            <p:spPr>
              <a:xfrm flipH="1" flipV="1">
                <a:off x="9776356" y="4663165"/>
                <a:ext cx="24923" cy="353139"/>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595EA4-CEB2-41D5-855A-E82746FCF789}"/>
                  </a:ext>
                </a:extLst>
              </p:cNvPr>
              <p:cNvCxnSpPr/>
              <p:nvPr/>
            </p:nvCxnSpPr>
            <p:spPr>
              <a:xfrm>
                <a:off x="9801279" y="5016304"/>
                <a:ext cx="118994"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CEBE2B-B6D7-420E-BBFA-93AF588FEF1C}"/>
                  </a:ext>
                </a:extLst>
              </p:cNvPr>
              <p:cNvCxnSpPr/>
              <p:nvPr/>
            </p:nvCxnSpPr>
            <p:spPr>
              <a:xfrm>
                <a:off x="10011466" y="4661064"/>
                <a:ext cx="1392290"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24EAB69-31DD-43F9-B06B-DF9E719811D8}"/>
                  </a:ext>
                </a:extLst>
              </p:cNvPr>
              <p:cNvCxnSpPr/>
              <p:nvPr/>
            </p:nvCxnSpPr>
            <p:spPr>
              <a:xfrm flipV="1">
                <a:off x="10011466" y="4663165"/>
                <a:ext cx="5540" cy="267965"/>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3466C9-DF05-4850-B2FE-6998D509A77D}"/>
                  </a:ext>
                </a:extLst>
              </p:cNvPr>
              <p:cNvCxnSpPr/>
              <p:nvPr/>
            </p:nvCxnSpPr>
            <p:spPr>
              <a:xfrm>
                <a:off x="9960263" y="4931817"/>
                <a:ext cx="51203" cy="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1A48C6-6D3F-43D6-8CDC-9613C1C331A7}"/>
                  </a:ext>
                </a:extLst>
              </p:cNvPr>
              <p:cNvCxnSpPr/>
              <p:nvPr/>
            </p:nvCxnSpPr>
            <p:spPr>
              <a:xfrm flipH="1" flipV="1">
                <a:off x="9945020" y="4757090"/>
                <a:ext cx="15243" cy="17404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C42591-9C0F-46D2-9A02-8B98F04B2D0B}"/>
                  </a:ext>
                </a:extLst>
              </p:cNvPr>
              <p:cNvCxnSpPr/>
              <p:nvPr/>
            </p:nvCxnSpPr>
            <p:spPr>
              <a:xfrm flipV="1">
                <a:off x="9920273" y="4757090"/>
                <a:ext cx="21895" cy="259214"/>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172F8F-C139-4CE5-8B1F-0E4909826989}"/>
                  </a:ext>
                </a:extLst>
              </p:cNvPr>
              <p:cNvCxnSpPr/>
              <p:nvPr/>
            </p:nvCxnSpPr>
            <p:spPr>
              <a:xfrm flipV="1">
                <a:off x="8247706" y="5418024"/>
                <a:ext cx="49593"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FEC3CC-80CF-49E4-A9BC-63A609ADA02D}"/>
                  </a:ext>
                </a:extLst>
              </p:cNvPr>
              <p:cNvCxnSpPr/>
              <p:nvPr/>
            </p:nvCxnSpPr>
            <p:spPr>
              <a:xfrm flipV="1">
                <a:off x="8532225"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2D906BB-8BF9-4B6F-A8D0-133A8A3D2C1E}"/>
                  </a:ext>
                </a:extLst>
              </p:cNvPr>
              <p:cNvCxnSpPr/>
              <p:nvPr/>
            </p:nvCxnSpPr>
            <p:spPr>
              <a:xfrm flipV="1">
                <a:off x="8772572" y="5380223"/>
                <a:ext cx="3447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76D777-94C1-4B52-A28B-DBDDF91E2818}"/>
                  </a:ext>
                </a:extLst>
              </p:cNvPr>
              <p:cNvCxnSpPr/>
              <p:nvPr/>
            </p:nvCxnSpPr>
            <p:spPr>
              <a:xfrm flipH="1" flipV="1">
                <a:off x="8562462"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311DBD-FC97-457A-ABFE-E400474B3829}"/>
                  </a:ext>
                </a:extLst>
              </p:cNvPr>
              <p:cNvCxnSpPr/>
              <p:nvPr/>
            </p:nvCxnSpPr>
            <p:spPr>
              <a:xfrm flipH="1" flipV="1">
                <a:off x="8804643" y="5380223"/>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96BA26-972E-48DF-9005-AAB0D76FD103}"/>
                  </a:ext>
                </a:extLst>
              </p:cNvPr>
              <p:cNvCxnSpPr/>
              <p:nvPr/>
            </p:nvCxnSpPr>
            <p:spPr>
              <a:xfrm flipH="1" flipV="1">
                <a:off x="8887386" y="5418024"/>
                <a:ext cx="21351" cy="40450"/>
              </a:xfrm>
              <a:prstGeom prst="line">
                <a:avLst/>
              </a:prstGeom>
              <a:ln w="9525">
                <a:solidFill>
                  <a:srgbClr val="0B8172"/>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923931C-CE5D-44E5-9AD2-DE0A46379D1F}"/>
                </a:ext>
              </a:extLst>
            </p:cNvPr>
            <p:cNvSpPr txBox="1"/>
            <p:nvPr/>
          </p:nvSpPr>
          <p:spPr>
            <a:xfrm rot="16200000">
              <a:off x="5815743" y="5172789"/>
              <a:ext cx="17911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Provisioned request / sec</a:t>
              </a:r>
            </a:p>
          </p:txBody>
        </p:sp>
        <p:sp>
          <p:nvSpPr>
            <p:cNvPr id="15" name="TextBox 14">
              <a:extLst>
                <a:ext uri="{FF2B5EF4-FFF2-40B4-BE49-F238E27FC236}">
                  <a16:creationId xmlns:a16="http://schemas.microsoft.com/office/drawing/2014/main" id="{7B559C24-AD5F-4EEC-8539-31E0D89E79AD}"/>
                </a:ext>
              </a:extLst>
            </p:cNvPr>
            <p:cNvSpPr txBox="1"/>
            <p:nvPr/>
          </p:nvSpPr>
          <p:spPr>
            <a:xfrm>
              <a:off x="8889784" y="6171904"/>
              <a:ext cx="5405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Time </a:t>
              </a:r>
            </a:p>
          </p:txBody>
        </p:sp>
        <p:sp>
          <p:nvSpPr>
            <p:cNvPr id="16" name="TextBox 15">
              <a:extLst>
                <a:ext uri="{FF2B5EF4-FFF2-40B4-BE49-F238E27FC236}">
                  <a16:creationId xmlns:a16="http://schemas.microsoft.com/office/drawing/2014/main" id="{6C514DC2-E7E6-47FB-849E-75B6E358D763}"/>
                </a:ext>
              </a:extLst>
            </p:cNvPr>
            <p:cNvSpPr txBox="1"/>
            <p:nvPr/>
          </p:nvSpPr>
          <p:spPr>
            <a:xfrm>
              <a:off x="6832426" y="4746685"/>
              <a:ext cx="554959" cy="1061829"/>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12000000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10000000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8000000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6000000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4000000</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2000000</a:t>
              </a:r>
            </a:p>
          </p:txBody>
        </p:sp>
        <p:cxnSp>
          <p:nvCxnSpPr>
            <p:cNvPr id="17" name="Straight Connector 16">
              <a:extLst>
                <a:ext uri="{FF2B5EF4-FFF2-40B4-BE49-F238E27FC236}">
                  <a16:creationId xmlns:a16="http://schemas.microsoft.com/office/drawing/2014/main" id="{7235F3C0-1E7F-4248-8EF1-798B69B881B8}"/>
                </a:ext>
              </a:extLst>
            </p:cNvPr>
            <p:cNvCxnSpPr/>
            <p:nvPr/>
          </p:nvCxnSpPr>
          <p:spPr>
            <a:xfrm>
              <a:off x="7428377" y="5884143"/>
              <a:ext cx="4069280" cy="0"/>
            </a:xfrm>
            <a:prstGeom prst="line">
              <a:avLst/>
            </a:prstGeom>
            <a:ln>
              <a:solidFill>
                <a:srgbClr val="0B817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E4E54A-1D08-40F8-8CE6-EE0348C61502}"/>
                </a:ext>
              </a:extLst>
            </p:cNvPr>
            <p:cNvSpPr txBox="1"/>
            <p:nvPr/>
          </p:nvSpPr>
          <p:spPr>
            <a:xfrm>
              <a:off x="7374767" y="5922810"/>
              <a:ext cx="545342" cy="253916"/>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Nov 2016</a:t>
              </a:r>
            </a:p>
          </p:txBody>
        </p:sp>
        <p:sp>
          <p:nvSpPr>
            <p:cNvPr id="19" name="TextBox 18">
              <a:extLst>
                <a:ext uri="{FF2B5EF4-FFF2-40B4-BE49-F238E27FC236}">
                  <a16:creationId xmlns:a16="http://schemas.microsoft.com/office/drawing/2014/main" id="{E64525B4-A917-4A1E-8623-F81871C2DE80}"/>
                </a:ext>
              </a:extLst>
            </p:cNvPr>
            <p:cNvSpPr txBox="1"/>
            <p:nvPr/>
          </p:nvSpPr>
          <p:spPr>
            <a:xfrm>
              <a:off x="10134949" y="5922810"/>
              <a:ext cx="535724" cy="233847"/>
            </a:xfrm>
            <a:prstGeom prst="rect">
              <a:avLst/>
            </a:prstGeom>
            <a:noFill/>
          </p:spPr>
          <p:txBody>
            <a:bodyPr wrap="non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Dec 2016</a:t>
              </a:r>
            </a:p>
          </p:txBody>
        </p:sp>
        <p:sp>
          <p:nvSpPr>
            <p:cNvPr id="20" name="Oval 19">
              <a:extLst>
                <a:ext uri="{FF2B5EF4-FFF2-40B4-BE49-F238E27FC236}">
                  <a16:creationId xmlns:a16="http://schemas.microsoft.com/office/drawing/2014/main" id="{A0821703-C55D-4972-9C16-6532F4828522}"/>
                </a:ext>
              </a:extLst>
            </p:cNvPr>
            <p:cNvSpPr/>
            <p:nvPr/>
          </p:nvSpPr>
          <p:spPr>
            <a:xfrm>
              <a:off x="9996324" y="4960708"/>
              <a:ext cx="53563" cy="53563"/>
            </a:xfrm>
            <a:prstGeom prst="ellipse">
              <a:avLst/>
            </a:prstGeom>
            <a:solidFill>
              <a:srgbClr val="0B8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718E6CA3-E762-46FB-B4B8-10B8069BC9C7}"/>
                </a:ext>
              </a:extLst>
            </p:cNvPr>
            <p:cNvSpPr txBox="1"/>
            <p:nvPr/>
          </p:nvSpPr>
          <p:spPr>
            <a:xfrm>
              <a:off x="10546054" y="4689230"/>
              <a:ext cx="81624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Black Friday</a:t>
              </a:r>
            </a:p>
          </p:txBody>
        </p:sp>
        <p:cxnSp>
          <p:nvCxnSpPr>
            <p:cNvPr id="22" name="Straight Connector 21">
              <a:extLst>
                <a:ext uri="{FF2B5EF4-FFF2-40B4-BE49-F238E27FC236}">
                  <a16:creationId xmlns:a16="http://schemas.microsoft.com/office/drawing/2014/main" id="{D2F46F78-1EE4-49D6-A7BD-79B8574D350A}"/>
                </a:ext>
              </a:extLst>
            </p:cNvPr>
            <p:cNvCxnSpPr/>
            <p:nvPr/>
          </p:nvCxnSpPr>
          <p:spPr>
            <a:xfrm>
              <a:off x="10014207" y="4812341"/>
              <a:ext cx="535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158FF65-02BE-42C5-A6AD-DE87E2660181}"/>
                </a:ext>
              </a:extLst>
            </p:cNvPr>
            <p:cNvCxnSpPr/>
            <p:nvPr/>
          </p:nvCxnSpPr>
          <p:spPr>
            <a:xfrm flipH="1">
              <a:off x="10019094" y="4812341"/>
              <a:ext cx="573" cy="14075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86EA7A-EB17-45D5-B5C9-F4618AE18458}"/>
                </a:ext>
              </a:extLst>
            </p:cNvPr>
            <p:cNvSpPr txBox="1"/>
            <p:nvPr/>
          </p:nvSpPr>
          <p:spPr>
            <a:xfrm>
              <a:off x="8063785" y="6508912"/>
              <a:ext cx="22463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Hourly throughput (request/sec)</a:t>
              </a:r>
            </a:p>
          </p:txBody>
        </p:sp>
      </p:grpSp>
    </p:spTree>
    <p:extLst>
      <p:ext uri="{BB962C8B-B14F-4D97-AF65-F5344CB8AC3E}">
        <p14:creationId xmlns:p14="http://schemas.microsoft.com/office/powerpoint/2010/main" val="3847100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02177" y="2137259"/>
            <a:ext cx="6094444" cy="1991393"/>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"Andrew",</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"type": "Person",</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worksOn</a:t>
            </a:r>
            <a:r>
              <a:rPr lang="en-US" sz="1765" dirty="0">
                <a:solidFill>
                  <a:srgbClr val="505050"/>
                </a:solidFill>
                <a:latin typeface="Consolas" panose="020B0609020204030204" pitchFamily="49" charset="0"/>
                <a:ea typeface="Calibri" panose="020F0502020204030204" pitchFamily="34" charset="0"/>
              </a:rPr>
              <a:t>": "Azure Cosmos DB"</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endParaRPr lang="en-US" sz="1765" dirty="0">
              <a:solidFill>
                <a:srgbClr val="505050"/>
              </a:solidFill>
              <a:latin typeface="Calibri" panose="020F0502020204030204" pitchFamily="34" charset="0"/>
              <a:ea typeface="Calibri" panose="020F0502020204030204" pitchFamily="34" charset="0"/>
            </a:endParaRPr>
          </a:p>
        </p:txBody>
      </p:sp>
      <p:sp>
        <p:nvSpPr>
          <p:cNvPr id="5" name="Rectangle 4"/>
          <p:cNvSpPr/>
          <p:nvPr/>
        </p:nvSpPr>
        <p:spPr>
          <a:xfrm>
            <a:off x="6864562" y="2017150"/>
            <a:ext cx="6094444" cy="2806055"/>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"Ralph",</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"type": "Cat",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"fur":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"length": "short",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"color": "brown"</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Segoe UI"/>
            </a:endParaRPr>
          </a:p>
        </p:txBody>
      </p:sp>
      <p:sp>
        <p:nvSpPr>
          <p:cNvPr id="6" name="Rectangle 5"/>
          <p:cNvSpPr/>
          <p:nvPr/>
        </p:nvSpPr>
        <p:spPr>
          <a:xfrm>
            <a:off x="1925478" y="746486"/>
            <a:ext cx="8341046" cy="362072"/>
          </a:xfrm>
          <a:prstGeom prst="rect">
            <a:avLst/>
          </a:prstGeom>
        </p:spPr>
        <p:txBody>
          <a:bodyPr wrap="square">
            <a:spAutoFit/>
          </a:bodyPr>
          <a:lstStyle/>
          <a:p>
            <a:pPr algn="ctr" defTabSz="914225">
              <a:defRPr/>
            </a:pPr>
            <a:r>
              <a:rPr lang="en-US" sz="1765" b="1" dirty="0">
                <a:solidFill>
                  <a:srgbClr val="505050"/>
                </a:solidFill>
                <a:latin typeface="Segoe UI"/>
              </a:rPr>
              <a:t>Ability to query across multiple entity types with a single network request.</a:t>
            </a:r>
            <a:endParaRPr lang="en-US" sz="1961" b="1" dirty="0">
              <a:solidFill>
                <a:srgbClr val="D83B01"/>
              </a:solidFill>
              <a:latin typeface="Segoe UI Light" panose="020B0502040204020203" pitchFamily="34" charset="0"/>
              <a:cs typeface="Segoe UI Light" panose="020B0502040204020203" pitchFamily="34" charset="0"/>
            </a:endParaRPr>
          </a:p>
        </p:txBody>
      </p:sp>
      <p:sp>
        <p:nvSpPr>
          <p:cNvPr id="7" name="Rectangle 6"/>
          <p:cNvSpPr/>
          <p:nvPr/>
        </p:nvSpPr>
        <p:spPr>
          <a:xfrm>
            <a:off x="3102499" y="1504230"/>
            <a:ext cx="6862765" cy="362072"/>
          </a:xfrm>
          <a:prstGeom prst="rect">
            <a:avLst/>
          </a:prstGeom>
        </p:spPr>
        <p:txBody>
          <a:bodyPr wrap="none">
            <a:spAutoFit/>
          </a:bodyPr>
          <a:lstStyle/>
          <a:p>
            <a:pPr defTabSz="914367"/>
            <a:r>
              <a:rPr lang="en-US" sz="1765" b="1" dirty="0">
                <a:solidFill>
                  <a:srgbClr val="505050"/>
                </a:solidFill>
                <a:latin typeface="Segoe UI"/>
                <a:ea typeface="Calibri" panose="020F0502020204030204" pitchFamily="34" charset="0"/>
              </a:rPr>
              <a:t>For example, we have two types of documents: cat and person.</a:t>
            </a:r>
            <a:endParaRPr lang="en-US" sz="1765" b="1" dirty="0">
              <a:solidFill>
                <a:srgbClr val="505050"/>
              </a:solidFill>
              <a:latin typeface="Segoe UI"/>
            </a:endParaRPr>
          </a:p>
        </p:txBody>
      </p:sp>
      <p:sp>
        <p:nvSpPr>
          <p:cNvPr id="8" name="Rectangle 7"/>
          <p:cNvSpPr/>
          <p:nvPr/>
        </p:nvSpPr>
        <p:spPr>
          <a:xfrm>
            <a:off x="272121" y="5094162"/>
            <a:ext cx="11647758" cy="331899"/>
          </a:xfrm>
          <a:prstGeom prst="rect">
            <a:avLst/>
          </a:prstGeom>
        </p:spPr>
        <p:txBody>
          <a:bodyPr wrap="square">
            <a:spAutoFit/>
          </a:bodyPr>
          <a:lstStyle/>
          <a:p>
            <a:pPr marL="448193" algn="ctr" defTabSz="914367"/>
            <a:r>
              <a:rPr lang="en-US" sz="1568" b="1" dirty="0">
                <a:solidFill>
                  <a:srgbClr val="505050"/>
                </a:solidFill>
                <a:latin typeface="Segoe UI"/>
                <a:ea typeface="Calibri" panose="020F0502020204030204" pitchFamily="34" charset="0"/>
              </a:rPr>
              <a:t>We can query both types of documents without needing a JOIN simply by running a query without a filter on type:</a:t>
            </a:r>
          </a:p>
        </p:txBody>
      </p:sp>
      <p:sp>
        <p:nvSpPr>
          <p:cNvPr id="2" name="Rectangle 1"/>
          <p:cNvSpPr/>
          <p:nvPr/>
        </p:nvSpPr>
        <p:spPr>
          <a:xfrm>
            <a:off x="3593211" y="5727190"/>
            <a:ext cx="5005578" cy="362072"/>
          </a:xfrm>
          <a:prstGeom prst="rect">
            <a:avLst/>
          </a:prstGeom>
        </p:spPr>
        <p:txBody>
          <a:bodyPr wrap="none">
            <a:spAutoFit/>
          </a:bodyPr>
          <a:lstStyle/>
          <a:p>
            <a:pPr marL="896386" algn="ctr" defTabSz="914367"/>
            <a:r>
              <a:rPr lang="en-US" sz="1765" dirty="0">
                <a:solidFill>
                  <a:srgbClr val="505050"/>
                </a:solidFill>
                <a:latin typeface="Calibri" panose="020F0502020204030204" pitchFamily="34" charset="0"/>
                <a:ea typeface="Calibri" panose="020F0502020204030204" pitchFamily="34" charset="0"/>
              </a:rPr>
              <a:t>SELECT * FROM c WHERE </a:t>
            </a:r>
            <a:r>
              <a:rPr lang="en-US" sz="1765" dirty="0" err="1">
                <a:solidFill>
                  <a:srgbClr val="505050"/>
                </a:solidFill>
                <a:latin typeface="Calibri" panose="020F0502020204030204" pitchFamily="34" charset="0"/>
                <a:ea typeface="Calibri" panose="020F0502020204030204" pitchFamily="34" charset="0"/>
              </a:rPr>
              <a:t>c.familyId</a:t>
            </a:r>
            <a:r>
              <a:rPr lang="en-US" sz="1765" dirty="0">
                <a:solidFill>
                  <a:srgbClr val="505050"/>
                </a:solidFill>
                <a:latin typeface="Calibri" panose="020F0502020204030204" pitchFamily="34" charset="0"/>
                <a:ea typeface="Calibri" panose="020F0502020204030204" pitchFamily="34" charset="0"/>
              </a:rPr>
              <a:t> = "Liu"</a:t>
            </a:r>
          </a:p>
        </p:txBody>
      </p:sp>
    </p:spTree>
    <p:extLst>
      <p:ext uri="{BB962C8B-B14F-4D97-AF65-F5344CB8AC3E}">
        <p14:creationId xmlns:p14="http://schemas.microsoft.com/office/powerpoint/2010/main" val="3527892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02177" y="2137259"/>
            <a:ext cx="6094444" cy="1722010"/>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"Andrew",</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b="1" dirty="0">
                <a:solidFill>
                  <a:srgbClr val="505050"/>
                </a:solidFill>
                <a:latin typeface="Consolas" panose="020B0609020204030204" pitchFamily="49" charset="0"/>
                <a:ea typeface="Calibri" panose="020F0502020204030204" pitchFamily="34" charset="0"/>
              </a:rPr>
              <a:t>"type": "Person",</a:t>
            </a:r>
            <a:endParaRPr lang="en-US" sz="1765" b="1"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worksOn</a:t>
            </a:r>
            <a:r>
              <a:rPr lang="en-US" sz="1765" dirty="0">
                <a:solidFill>
                  <a:srgbClr val="505050"/>
                </a:solidFill>
                <a:latin typeface="Consolas" panose="020B0609020204030204" pitchFamily="49" charset="0"/>
                <a:ea typeface="Calibri" panose="020F0502020204030204" pitchFamily="34" charset="0"/>
              </a:rPr>
              <a:t>": "Azure Cosmos DB“</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p:txBody>
      </p:sp>
      <p:sp>
        <p:nvSpPr>
          <p:cNvPr id="5" name="Rectangle 4"/>
          <p:cNvSpPr/>
          <p:nvPr/>
        </p:nvSpPr>
        <p:spPr>
          <a:xfrm>
            <a:off x="6864562" y="2017150"/>
            <a:ext cx="6094444" cy="2806055"/>
          </a:xfrm>
          <a:prstGeom prst="rect">
            <a:avLst/>
          </a:prstGeom>
        </p:spPr>
        <p:txBody>
          <a:bodyPr>
            <a:spAutoFit/>
          </a:bodyPr>
          <a:lstStyle/>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"id": "Ralph",</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b="1" dirty="0">
                <a:solidFill>
                  <a:srgbClr val="505050"/>
                </a:solidFill>
                <a:latin typeface="Consolas" panose="020B0609020204030204" pitchFamily="49" charset="0"/>
                <a:ea typeface="Calibri" panose="020F0502020204030204" pitchFamily="34" charset="0"/>
              </a:rPr>
              <a:t>  "type": "Cat",</a:t>
            </a:r>
            <a:endParaRPr lang="en-US" sz="1765" b="1"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r>
              <a:rPr lang="en-US" sz="1765" dirty="0" err="1">
                <a:solidFill>
                  <a:srgbClr val="505050"/>
                </a:solidFill>
                <a:latin typeface="Consolas" panose="020B0609020204030204" pitchFamily="49" charset="0"/>
                <a:ea typeface="Calibri" panose="020F0502020204030204" pitchFamily="34" charset="0"/>
              </a:rPr>
              <a:t>familyId</a:t>
            </a:r>
            <a:r>
              <a:rPr lang="en-US" sz="1765" dirty="0">
                <a:solidFill>
                  <a:srgbClr val="505050"/>
                </a:solidFill>
                <a:latin typeface="Consolas" panose="020B0609020204030204" pitchFamily="49" charset="0"/>
                <a:ea typeface="Calibri" panose="020F0502020204030204" pitchFamily="34" charset="0"/>
              </a:rPr>
              <a:t>": "Liu",</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"fur":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"length": "short",</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"color": "brown"</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   }</a:t>
            </a:r>
            <a:endParaRPr lang="en-US" sz="1765" dirty="0">
              <a:solidFill>
                <a:srgbClr val="505050"/>
              </a:solidFill>
              <a:latin typeface="Calibri" panose="020F0502020204030204" pitchFamily="34" charset="0"/>
              <a:ea typeface="Calibri" panose="020F0502020204030204" pitchFamily="34" charset="0"/>
            </a:endParaRPr>
          </a:p>
          <a:p>
            <a:pPr marL="672290" defTabSz="914367"/>
            <a:r>
              <a:rPr lang="en-US" sz="1765" dirty="0">
                <a:solidFill>
                  <a:srgbClr val="505050"/>
                </a:solidFill>
                <a:latin typeface="Consolas" panose="020B0609020204030204" pitchFamily="49" charset="0"/>
                <a:ea typeface="Calibri" panose="020F0502020204030204" pitchFamily="34" charset="0"/>
              </a:rPr>
              <a:t>}</a:t>
            </a:r>
            <a:endParaRPr lang="en-US" sz="1765" dirty="0">
              <a:solidFill>
                <a:srgbClr val="505050"/>
              </a:solidFill>
              <a:latin typeface="Segoe UI"/>
            </a:endParaRPr>
          </a:p>
        </p:txBody>
      </p:sp>
      <p:sp>
        <p:nvSpPr>
          <p:cNvPr id="6" name="Rectangle 5"/>
          <p:cNvSpPr/>
          <p:nvPr/>
        </p:nvSpPr>
        <p:spPr>
          <a:xfrm>
            <a:off x="1925478" y="746486"/>
            <a:ext cx="8341046" cy="362072"/>
          </a:xfrm>
          <a:prstGeom prst="rect">
            <a:avLst/>
          </a:prstGeom>
        </p:spPr>
        <p:txBody>
          <a:bodyPr wrap="square">
            <a:spAutoFit/>
          </a:bodyPr>
          <a:lstStyle/>
          <a:p>
            <a:pPr algn="ctr" defTabSz="914225">
              <a:defRPr/>
            </a:pPr>
            <a:r>
              <a:rPr lang="en-US" sz="1765" b="1" dirty="0">
                <a:solidFill>
                  <a:srgbClr val="505050"/>
                </a:solidFill>
                <a:latin typeface="Segoe UI"/>
              </a:rPr>
              <a:t>Ability to query across multiple entity types with a single network request.</a:t>
            </a:r>
            <a:endParaRPr lang="en-US" sz="1961" b="1" dirty="0">
              <a:solidFill>
                <a:srgbClr val="D83B01"/>
              </a:solidFill>
              <a:latin typeface="Segoe UI Light" panose="020B0502040204020203" pitchFamily="34" charset="0"/>
              <a:cs typeface="Segoe UI Light" panose="020B0502040204020203" pitchFamily="34" charset="0"/>
            </a:endParaRPr>
          </a:p>
        </p:txBody>
      </p:sp>
      <p:sp>
        <p:nvSpPr>
          <p:cNvPr id="7" name="Rectangle 6"/>
          <p:cNvSpPr/>
          <p:nvPr/>
        </p:nvSpPr>
        <p:spPr>
          <a:xfrm>
            <a:off x="3102499" y="1504230"/>
            <a:ext cx="6862765" cy="362072"/>
          </a:xfrm>
          <a:prstGeom prst="rect">
            <a:avLst/>
          </a:prstGeom>
        </p:spPr>
        <p:txBody>
          <a:bodyPr wrap="none">
            <a:spAutoFit/>
          </a:bodyPr>
          <a:lstStyle/>
          <a:p>
            <a:pPr defTabSz="914367"/>
            <a:r>
              <a:rPr lang="en-US" sz="1765" b="1" dirty="0">
                <a:solidFill>
                  <a:srgbClr val="505050"/>
                </a:solidFill>
                <a:latin typeface="Segoe UI"/>
                <a:ea typeface="Calibri" panose="020F0502020204030204" pitchFamily="34" charset="0"/>
              </a:rPr>
              <a:t>For example, we have two types of documents: cat and person.</a:t>
            </a:r>
            <a:endParaRPr lang="en-US" sz="1765" b="1" dirty="0">
              <a:solidFill>
                <a:srgbClr val="505050"/>
              </a:solidFill>
              <a:latin typeface="Segoe UI"/>
            </a:endParaRPr>
          </a:p>
        </p:txBody>
      </p:sp>
      <p:sp>
        <p:nvSpPr>
          <p:cNvPr id="8" name="Rectangle 7"/>
          <p:cNvSpPr/>
          <p:nvPr/>
        </p:nvSpPr>
        <p:spPr>
          <a:xfrm>
            <a:off x="272121" y="5094162"/>
            <a:ext cx="11647758" cy="331899"/>
          </a:xfrm>
          <a:prstGeom prst="rect">
            <a:avLst/>
          </a:prstGeom>
        </p:spPr>
        <p:txBody>
          <a:bodyPr wrap="square">
            <a:spAutoFit/>
          </a:bodyPr>
          <a:lstStyle/>
          <a:p>
            <a:pPr algn="ctr" defTabSz="914367"/>
            <a:r>
              <a:rPr lang="en-US" sz="1568" b="1" dirty="0">
                <a:solidFill>
                  <a:srgbClr val="505050"/>
                </a:solidFill>
                <a:latin typeface="Segoe UI"/>
              </a:rPr>
              <a:t>                If we wanted to filter on type = “Person”, we can simply add a filter on type to our query:</a:t>
            </a:r>
          </a:p>
        </p:txBody>
      </p:sp>
      <p:sp>
        <p:nvSpPr>
          <p:cNvPr id="2" name="Rectangle 1"/>
          <p:cNvSpPr/>
          <p:nvPr/>
        </p:nvSpPr>
        <p:spPr>
          <a:xfrm>
            <a:off x="2723988" y="5727190"/>
            <a:ext cx="6928642" cy="362072"/>
          </a:xfrm>
          <a:prstGeom prst="rect">
            <a:avLst/>
          </a:prstGeom>
        </p:spPr>
        <p:txBody>
          <a:bodyPr wrap="none">
            <a:spAutoFit/>
          </a:bodyPr>
          <a:lstStyle/>
          <a:p>
            <a:pPr algn="ctr" defTabSz="914367"/>
            <a:r>
              <a:rPr lang="en-US" sz="1765" dirty="0">
                <a:solidFill>
                  <a:srgbClr val="505050"/>
                </a:solidFill>
                <a:latin typeface="Segoe UI"/>
              </a:rPr>
              <a:t>SELECT * FROM c WHERE </a:t>
            </a:r>
            <a:r>
              <a:rPr lang="en-US" sz="1765" dirty="0" err="1">
                <a:solidFill>
                  <a:srgbClr val="505050"/>
                </a:solidFill>
                <a:latin typeface="Segoe UI"/>
              </a:rPr>
              <a:t>c.familyId</a:t>
            </a:r>
            <a:r>
              <a:rPr lang="en-US" sz="1765" dirty="0">
                <a:solidFill>
                  <a:srgbClr val="505050"/>
                </a:solidFill>
                <a:latin typeface="Segoe UI"/>
              </a:rPr>
              <a:t> = "Liu" </a:t>
            </a:r>
            <a:r>
              <a:rPr lang="en-US" sz="1765" b="1" dirty="0">
                <a:solidFill>
                  <a:srgbClr val="505050"/>
                </a:solidFill>
                <a:latin typeface="Segoe UI"/>
              </a:rPr>
              <a:t>AND </a:t>
            </a:r>
            <a:r>
              <a:rPr lang="en-US" sz="1765" b="1" dirty="0" err="1">
                <a:solidFill>
                  <a:srgbClr val="505050"/>
                </a:solidFill>
                <a:latin typeface="Segoe UI"/>
              </a:rPr>
              <a:t>c.type</a:t>
            </a:r>
            <a:r>
              <a:rPr lang="en-US" sz="1765" b="1" dirty="0">
                <a:solidFill>
                  <a:srgbClr val="505050"/>
                </a:solidFill>
                <a:latin typeface="Segoe UI"/>
              </a:rPr>
              <a:t> = "Person"</a:t>
            </a:r>
          </a:p>
        </p:txBody>
      </p:sp>
    </p:spTree>
    <p:extLst>
      <p:ext uri="{BB962C8B-B14F-4D97-AF65-F5344CB8AC3E}">
        <p14:creationId xmlns:p14="http://schemas.microsoft.com/office/powerpoint/2010/main" val="12941825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Segoe UI Light" panose="020B0502040204020203" pitchFamily="34" charset="0"/>
                <a:cs typeface="Segoe UI Light" panose="020B0502040204020203" pitchFamily="34" charset="0"/>
              </a:rPr>
              <a:t>Co-locating types in the same container</a:t>
            </a:r>
            <a:endParaRPr lang="en-US" sz="3529" u="sng" dirty="0">
              <a:solidFill>
                <a:srgbClr val="00B0F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113439" y="3570185"/>
            <a:ext cx="10625304" cy="362072"/>
          </a:xfrm>
          <a:prstGeom prst="rect">
            <a:avLst/>
          </a:prstGeom>
          <a:noFill/>
        </p:spPr>
        <p:txBody>
          <a:bodyPr wrap="square" rtlCol="0">
            <a:spAutoFit/>
          </a:bodyPr>
          <a:lstStyle/>
          <a:p>
            <a:pPr algn="ctr" defTabSz="914225">
              <a:defRPr/>
            </a:pPr>
            <a:r>
              <a:rPr lang="en-US" sz="1765" dirty="0">
                <a:solidFill>
                  <a:srgbClr val="505050"/>
                </a:solidFill>
                <a:latin typeface="Segoe UI"/>
              </a:rPr>
              <a:t>Ability to query across multiple entity types with a single network request.</a:t>
            </a:r>
            <a:endParaRPr lang="en-US" sz="1961" dirty="0">
              <a:solidFill>
                <a:srgbClr val="D83B01"/>
              </a:solidFill>
              <a:latin typeface="Segoe UI Light" panose="020B0502040204020203" pitchFamily="34" charset="0"/>
              <a:cs typeface="Segoe UI Light" panose="020B0502040204020203" pitchFamily="34" charset="0"/>
            </a:endParaRPr>
          </a:p>
        </p:txBody>
      </p:sp>
      <p:sp>
        <p:nvSpPr>
          <p:cNvPr id="4" name="TextBox 3"/>
          <p:cNvSpPr txBox="1"/>
          <p:nvPr/>
        </p:nvSpPr>
        <p:spPr>
          <a:xfrm>
            <a:off x="783349" y="4259883"/>
            <a:ext cx="10625304" cy="362072"/>
          </a:xfrm>
          <a:prstGeom prst="rect">
            <a:avLst/>
          </a:prstGeom>
          <a:noFill/>
        </p:spPr>
        <p:txBody>
          <a:bodyPr wrap="square" rtlCol="0">
            <a:spAutoFit/>
          </a:bodyPr>
          <a:lstStyle/>
          <a:p>
            <a:pPr algn="ctr" defTabSz="914225">
              <a:defRPr/>
            </a:pPr>
            <a:r>
              <a:rPr lang="en-US" sz="1765" dirty="0">
                <a:solidFill>
                  <a:srgbClr val="505050"/>
                </a:solidFill>
                <a:latin typeface="Segoe UI"/>
              </a:rPr>
              <a:t>Ability to perform transactions across multiple types</a:t>
            </a:r>
            <a:endParaRPr lang="en-US" sz="1961" dirty="0">
              <a:solidFill>
                <a:srgbClr val="D83B0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8095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879" y="4802900"/>
            <a:ext cx="694692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Global Distribution</a:t>
            </a:r>
            <a:endParaRPr kumimoji="0" lang="en-US" sz="3000"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93084" y="3597182"/>
            <a:ext cx="1759716" cy="1759716"/>
          </a:xfrm>
          <a:prstGeom prst="rect">
            <a:avLst/>
          </a:prstGeom>
        </p:spPr>
      </p:pic>
    </p:spTree>
    <p:extLst>
      <p:ext uri="{BB962C8B-B14F-4D97-AF65-F5344CB8AC3E}">
        <p14:creationId xmlns:p14="http://schemas.microsoft.com/office/powerpoint/2010/main" val="57911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1515" y="1587500"/>
            <a:ext cx="42804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Why Global Distribution</a:t>
            </a:r>
          </a:p>
        </p:txBody>
      </p:sp>
      <p:sp>
        <p:nvSpPr>
          <p:cNvPr id="6" name="TextBox 5"/>
          <p:cNvSpPr txBox="1"/>
          <p:nvPr/>
        </p:nvSpPr>
        <p:spPr>
          <a:xfrm>
            <a:off x="5711514" y="2050410"/>
            <a:ext cx="5566083"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High Availability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Automatic and Manuel Failover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Multi-homing API removes need for app redeployment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600" b="1" dirty="0">
                <a:solidFill>
                  <a:prstClr val="black">
                    <a:lumMod val="75000"/>
                    <a:lumOff val="25000"/>
                  </a:prstClr>
                </a:solidFill>
                <a:latin typeface="Segoe UI Light" panose="020B0502040204020203" pitchFamily="34" charset="0"/>
                <a:cs typeface="Segoe UI Light" panose="020B0502040204020203" pitchFamily="34" charset="0"/>
              </a:rPr>
              <a:t>Low Latency (anywhere in the world)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Packets cannot move fast than the speed of light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Sending a packet across the world under ideal network conditions takes 100’s of milliseconds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You can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cheat</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the speed of light – using data locality</a:t>
            </a:r>
          </a:p>
          <a:p>
            <a:pPr marL="742950" lvl="1"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CDN’s solved this for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static</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content</a:t>
            </a:r>
          </a:p>
          <a:p>
            <a:pPr marL="742950" lvl="1" indent="-285750">
              <a:buFont typeface="Arial" panose="020B0604020202020204" pitchFamily="34" charset="0"/>
              <a:buChar char="•"/>
              <a:defRPr/>
            </a:pP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Azure Cosmos DB solves this for </a:t>
            </a:r>
            <a:r>
              <a:rPr lang="en-US" sz="1600" i="1" dirty="0">
                <a:solidFill>
                  <a:prstClr val="black">
                    <a:lumMod val="75000"/>
                    <a:lumOff val="25000"/>
                  </a:prstClr>
                </a:solidFill>
                <a:latin typeface="Segoe UI Light" panose="020B0502040204020203" pitchFamily="34" charset="0"/>
                <a:cs typeface="Segoe UI Light" panose="020B0502040204020203" pitchFamily="34" charset="0"/>
              </a:rPr>
              <a:t>dynamic</a:t>
            </a:r>
            <a:r>
              <a:rPr lang="en-US" sz="1600" dirty="0">
                <a:solidFill>
                  <a:prstClr val="black">
                    <a:lumMod val="75000"/>
                    <a:lumOff val="25000"/>
                  </a:prstClr>
                </a:solidFill>
                <a:latin typeface="Segoe UI Light" panose="020B0502040204020203" pitchFamily="34" charset="0"/>
                <a:cs typeface="Segoe UI Light" panose="020B0502040204020203" pitchFamily="34" charset="0"/>
              </a:rPr>
              <a:t> content</a:t>
            </a:r>
          </a:p>
        </p:txBody>
      </p:sp>
      <p:pic>
        <p:nvPicPr>
          <p:cNvPr id="9" name="Graphic 8">
            <a:extLst>
              <a:ext uri="{FF2B5EF4-FFF2-40B4-BE49-F238E27FC236}">
                <a16:creationId xmlns:a16="http://schemas.microsoft.com/office/drawing/2014/main" id="{BE556B7A-FCC8-4ABA-BC96-D85358DDA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168" y="1956832"/>
            <a:ext cx="4362875" cy="2401902"/>
          </a:xfrm>
          <a:prstGeom prst="rect">
            <a:avLst/>
          </a:prstGeom>
        </p:spPr>
      </p:pic>
    </p:spTree>
    <p:extLst>
      <p:ext uri="{BB962C8B-B14F-4D97-AF65-F5344CB8AC3E}">
        <p14:creationId xmlns:p14="http://schemas.microsoft.com/office/powerpoint/2010/main" val="373153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5764C-9524-4FE1-BE21-8112C1773A9F}"/>
              </a:ext>
            </a:extLst>
          </p:cNvPr>
          <p:cNvPicPr>
            <a:picLocks noChangeAspect="1"/>
          </p:cNvPicPr>
          <p:nvPr/>
        </p:nvPicPr>
        <p:blipFill>
          <a:blip r:embed="rId3"/>
          <a:stretch>
            <a:fillRect/>
          </a:stretch>
        </p:blipFill>
        <p:spPr>
          <a:xfrm>
            <a:off x="996733" y="0"/>
            <a:ext cx="10198533" cy="6858000"/>
          </a:xfrm>
          <a:prstGeom prst="rect">
            <a:avLst/>
          </a:prstGeom>
        </p:spPr>
      </p:pic>
    </p:spTree>
    <p:extLst>
      <p:ext uri="{BB962C8B-B14F-4D97-AF65-F5344CB8AC3E}">
        <p14:creationId xmlns:p14="http://schemas.microsoft.com/office/powerpoint/2010/main" val="929149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A3DE25-6EF9-4062-8CC8-C463C4C78B17}"/>
              </a:ext>
            </a:extLst>
          </p:cNvPr>
          <p:cNvPicPr>
            <a:picLocks noChangeAspect="1"/>
          </p:cNvPicPr>
          <p:nvPr/>
        </p:nvPicPr>
        <p:blipFill>
          <a:blip r:embed="rId3"/>
          <a:stretch>
            <a:fillRect/>
          </a:stretch>
        </p:blipFill>
        <p:spPr>
          <a:xfrm>
            <a:off x="996733" y="0"/>
            <a:ext cx="10198533" cy="68580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7553093" y="3501483"/>
            <a:ext cx="327102" cy="275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9082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61869F-0CA9-4745-803F-F973A690E6D6}"/>
              </a:ext>
            </a:extLst>
          </p:cNvPr>
          <p:cNvPicPr>
            <a:picLocks noChangeAspect="1"/>
          </p:cNvPicPr>
          <p:nvPr/>
        </p:nvPicPr>
        <p:blipFill>
          <a:blip r:embed="rId3"/>
          <a:stretch>
            <a:fillRect/>
          </a:stretch>
        </p:blipFill>
        <p:spPr>
          <a:xfrm>
            <a:off x="991546" y="0"/>
            <a:ext cx="10208907" cy="6858000"/>
          </a:xfrm>
          <a:prstGeom prst="rect">
            <a:avLst/>
          </a:prstGeom>
        </p:spPr>
      </p:pic>
      <p:sp>
        <p:nvSpPr>
          <p:cNvPr id="3" name="Oval 2">
            <a:extLst>
              <a:ext uri="{FF2B5EF4-FFF2-40B4-BE49-F238E27FC236}">
                <a16:creationId xmlns:a16="http://schemas.microsoft.com/office/drawing/2014/main" id="{AFD4379B-C1A6-4871-A244-03DE1D28F8C7}"/>
              </a:ext>
            </a:extLst>
          </p:cNvPr>
          <p:cNvSpPr/>
          <p:nvPr/>
        </p:nvSpPr>
        <p:spPr>
          <a:xfrm>
            <a:off x="7553093" y="3501483"/>
            <a:ext cx="327102" cy="275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1223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3"/>
          <a:stretch>
            <a:fillRect/>
          </a:stretch>
        </p:blipFill>
        <p:spPr>
          <a:xfrm>
            <a:off x="980897" y="0"/>
            <a:ext cx="10230205" cy="6858000"/>
          </a:xfrm>
          <a:prstGeom prst="rect">
            <a:avLst/>
          </a:prstGeom>
        </p:spPr>
      </p:pic>
    </p:spTree>
    <p:extLst>
      <p:ext uri="{BB962C8B-B14F-4D97-AF65-F5344CB8AC3E}">
        <p14:creationId xmlns:p14="http://schemas.microsoft.com/office/powerpoint/2010/main" val="28845749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CD0F-755F-4B88-B7CE-5A79881AF54A}"/>
              </a:ext>
            </a:extLst>
          </p:cNvPr>
          <p:cNvPicPr>
            <a:picLocks noChangeAspect="1"/>
          </p:cNvPicPr>
          <p:nvPr/>
        </p:nvPicPr>
        <p:blipFill>
          <a:blip r:embed="rId3"/>
          <a:stretch>
            <a:fillRect/>
          </a:stretch>
        </p:blipFill>
        <p:spPr>
          <a:xfrm>
            <a:off x="980897" y="0"/>
            <a:ext cx="10230205" cy="6858000"/>
          </a:xfrm>
          <a:prstGeom prst="rect">
            <a:avLst/>
          </a:prstGeom>
        </p:spPr>
      </p:pic>
      <p:sp>
        <p:nvSpPr>
          <p:cNvPr id="2" name="Flowchart: Alternate Process 1">
            <a:extLst>
              <a:ext uri="{FF2B5EF4-FFF2-40B4-BE49-F238E27FC236}">
                <a16:creationId xmlns:a16="http://schemas.microsoft.com/office/drawing/2014/main" id="{D3CA9CD3-AE14-4BEE-961F-25A7A6FBF8A3}"/>
              </a:ext>
            </a:extLst>
          </p:cNvPr>
          <p:cNvSpPr/>
          <p:nvPr/>
        </p:nvSpPr>
        <p:spPr>
          <a:xfrm>
            <a:off x="4505093" y="594732"/>
            <a:ext cx="765717" cy="371707"/>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238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92.4|24.7|9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0.potx" id="{17662C09-4D96-42AE-AE74-219D1A618C70}" vid="{1C005FCB-3EFD-459A-9B3C-100EE6B65A57}"/>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WHITE TEMPLATE">
  <a:themeElements>
    <a:clrScheme name="BT - Dk Blue on white - variety">
      <a:dk1>
        <a:srgbClr val="353535"/>
      </a:dk1>
      <a:lt1>
        <a:srgbClr val="FFFFFF"/>
      </a:lt1>
      <a:dk2>
        <a:srgbClr val="002050"/>
      </a:dk2>
      <a:lt2>
        <a:srgbClr val="EAEAEA"/>
      </a:lt2>
      <a:accent1>
        <a:srgbClr val="002050"/>
      </a:accent1>
      <a:accent2>
        <a:srgbClr val="0078D7"/>
      </a:accent2>
      <a:accent3>
        <a:srgbClr val="BAD80A"/>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9.potx" id="{0C6760A6-C74D-4A06-AB24-83E977DCDFF1}" vid="{A6FC7881-1F85-4BCF-9AE6-5C2B8AA977A6}"/>
    </a:ext>
  </a:extLst>
</a:theme>
</file>

<file path=ppt/theme/theme7.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8.xml><?xml version="1.0" encoding="utf-8"?>
<a:theme xmlns:a="http://schemas.openxmlformats.org/drawingml/2006/main" name="Ignite_Breakout_Template">
  <a:themeElements>
    <a:clrScheme name="Ignite">
      <a:dk1>
        <a:srgbClr val="505050"/>
      </a:dk1>
      <a:lt1>
        <a:srgbClr val="FFFFFF"/>
      </a:lt1>
      <a:dk2>
        <a:srgbClr val="D83B01"/>
      </a:dk2>
      <a:lt2>
        <a:srgbClr val="F8F8F8"/>
      </a:lt2>
      <a:accent1>
        <a:srgbClr val="D83B01"/>
      </a:accent1>
      <a:accent2>
        <a:srgbClr val="FFB900"/>
      </a:accent2>
      <a:accent3>
        <a:srgbClr val="FF8C00"/>
      </a:accent3>
      <a:accent4>
        <a:srgbClr val="A80000"/>
      </a:accent4>
      <a:accent5>
        <a:srgbClr val="505050"/>
      </a:accent5>
      <a:accent6>
        <a:srgbClr val="D2D2D2"/>
      </a:accent6>
      <a:hlink>
        <a:srgbClr val="D83B01"/>
      </a:hlink>
      <a:folHlink>
        <a:srgbClr val="A8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9.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docProps/app.xml><?xml version="1.0" encoding="utf-8"?>
<Properties xmlns="http://schemas.openxmlformats.org/officeDocument/2006/extended-properties" xmlns:vt="http://schemas.openxmlformats.org/officeDocument/2006/docPropsVTypes">
  <TotalTime>31236</TotalTime>
  <Words>14983</Words>
  <Application>Microsoft Macintosh PowerPoint</Application>
  <PresentationFormat>Widescreen</PresentationFormat>
  <Paragraphs>1944</Paragraphs>
  <Slides>169</Slides>
  <Notes>165</Notes>
  <HiddenSlides>22</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169</vt:i4>
      </vt:variant>
    </vt:vector>
  </HeadingPairs>
  <TitlesOfParts>
    <vt:vector size="192" baseType="lpstr">
      <vt:lpstr>Arial</vt:lpstr>
      <vt:lpstr>Calibri</vt:lpstr>
      <vt:lpstr>Calibri Light</vt:lpstr>
      <vt:lpstr>Consolas</vt:lpstr>
      <vt:lpstr>Helvetica Light</vt:lpstr>
      <vt:lpstr>Segoe UI</vt:lpstr>
      <vt:lpstr>Segoe UI Light</vt:lpstr>
      <vt:lpstr>Segoe UI Semibold</vt:lpstr>
      <vt:lpstr>Segoe UI Semilight</vt:lpstr>
      <vt:lpstr>segoe-ui_semibold</vt:lpstr>
      <vt:lpstr>Symbol</vt:lpstr>
      <vt:lpstr>Times New Roman</vt:lpstr>
      <vt:lpstr>Wingdings</vt:lpstr>
      <vt:lpstr>Office Theme</vt:lpstr>
      <vt:lpstr>1_Office Theme</vt:lpstr>
      <vt:lpstr>2_Office Theme</vt:lpstr>
      <vt:lpstr>WHITE TEMPLATE</vt:lpstr>
      <vt:lpstr>3_Office Theme</vt:lpstr>
      <vt:lpstr>1_WHITE TEMPLATE</vt:lpstr>
      <vt:lpstr>2_WHITE TEMPLATE</vt:lpstr>
      <vt:lpstr>Ignite_Breakout_Template</vt:lpstr>
      <vt:lpstr>5-50201_Microsoft_Ready_Template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Programmable Data Consistency </vt:lpstr>
      <vt:lpstr>Well-defined consistency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Sourcing for Microservices</vt:lpstr>
      <vt:lpstr>Materializing Views</vt:lpstr>
      <vt:lpstr>Replicating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Liu</dc:creator>
  <cp:lastModifiedBy>Ray Kao</cp:lastModifiedBy>
  <cp:revision>52</cp:revision>
  <dcterms:created xsi:type="dcterms:W3CDTF">2017-02-06T09:01:24Z</dcterms:created>
  <dcterms:modified xsi:type="dcterms:W3CDTF">2018-09-19T03:14:37Z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andrl@microsoft.com</vt:lpwstr>
  </property>
  <property fmtid="{D5CDD505-2E9C-101B-9397-08002B2CF9AE}" pid="6" name="MSIP_Label_f42aa342-8706-4288-bd11-ebb85995028c_SetDate">
    <vt:lpwstr>2017-07-27T16:46:54.6934341-07:00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